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17"/>
  </p:notesMasterIdLst>
  <p:handoutMasterIdLst>
    <p:handoutMasterId r:id="rId18"/>
  </p:handoutMasterIdLst>
  <p:sldIdLst>
    <p:sldId id="257" r:id="rId3"/>
    <p:sldId id="336" r:id="rId4"/>
    <p:sldId id="352" r:id="rId5"/>
    <p:sldId id="305" r:id="rId6"/>
    <p:sldId id="313" r:id="rId7"/>
    <p:sldId id="345" r:id="rId8"/>
    <p:sldId id="346" r:id="rId9"/>
    <p:sldId id="316" r:id="rId10"/>
    <p:sldId id="347" r:id="rId11"/>
    <p:sldId id="348" r:id="rId12"/>
    <p:sldId id="349" r:id="rId13"/>
    <p:sldId id="351" r:id="rId14"/>
    <p:sldId id="350" r:id="rId15"/>
    <p:sldId id="278" r:id="rId16"/>
  </p:sldIdLst>
  <p:sldSz cx="9144000" cy="5143500" type="screen16x9"/>
  <p:notesSz cx="7010400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09200"/>
    <a:srgbClr val="0066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82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1048966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1048967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1048968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23623439-263F-4F80-9F95-C532C80B1D1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195329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1048960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104896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id-ID"/>
          </a:p>
        </p:txBody>
      </p:sp>
      <p:sp>
        <p:nvSpPr>
          <p:cNvPr id="104896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96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104896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7E4D1863-0679-494A-9C9F-4B9032A7C0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5413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Rectangle 24"/>
          <p:cNvSpPr/>
          <p:nvPr userDrawn="1"/>
        </p:nvSpPr>
        <p:spPr>
          <a:xfrm>
            <a:off x="0" y="785800"/>
            <a:ext cx="8143900" cy="435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8905" name="Subtitle 2"/>
          <p:cNvSpPr>
            <a:spLocks noGrp="1"/>
          </p:cNvSpPr>
          <p:nvPr>
            <p:ph type="subTitle" idx="1"/>
          </p:nvPr>
        </p:nvSpPr>
        <p:spPr>
          <a:xfrm>
            <a:off x="2643174" y="2357436"/>
            <a:ext cx="4786346" cy="52863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>
                    <a:tint val="75000"/>
                  </a:schemeClr>
                </a:solidFill>
                <a:effectLst/>
                <a:latin typeface="Malgun Gothic" pitchFamily="34" charset="-127"/>
                <a:ea typeface="Malgun Gothic" pitchFamily="34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1048906" name="Rectangle 26"/>
          <p:cNvSpPr/>
          <p:nvPr userDrawn="1"/>
        </p:nvSpPr>
        <p:spPr>
          <a:xfrm>
            <a:off x="8143900" y="0"/>
            <a:ext cx="10001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97192" name="Picture 5"/>
          <p:cNvPicPr>
            <a:picLocks noChangeAspect="1" noChangeArrowheads="1"/>
          </p:cNvPicPr>
          <p:nvPr userDrawn="1"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00034" y="1571618"/>
            <a:ext cx="2445241" cy="2286016"/>
          </a:xfrm>
          <a:prstGeom prst="ellipse">
            <a:avLst/>
          </a:prstGeom>
          <a:ln>
            <a:noFill/>
          </a:ln>
          <a:effectLst>
            <a:outerShdw dist="2501900" dir="5400000" algn="ctr" rotWithShape="0">
              <a:srgbClr val="000000">
                <a:alpha val="0"/>
              </a:srgbClr>
            </a:outerShdw>
            <a:softEdge rad="317500"/>
          </a:effectLst>
        </p:spPr>
      </p:pic>
      <p:sp>
        <p:nvSpPr>
          <p:cNvPr id="1048907" name="Title 1"/>
          <p:cNvSpPr>
            <a:spLocks noGrp="1"/>
          </p:cNvSpPr>
          <p:nvPr>
            <p:ph type="ctrTitle"/>
          </p:nvPr>
        </p:nvSpPr>
        <p:spPr>
          <a:xfrm>
            <a:off x="2643174" y="1783568"/>
            <a:ext cx="4786346" cy="831055"/>
          </a:xfrm>
        </p:spPr>
        <p:txBody>
          <a:bodyPr>
            <a:normAutofit/>
          </a:bodyPr>
          <a:lstStyle>
            <a:lvl1pPr algn="l">
              <a:defRPr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48908" name="Rectangle 29"/>
          <p:cNvSpPr/>
          <p:nvPr userDrawn="1"/>
        </p:nvSpPr>
        <p:spPr>
          <a:xfrm>
            <a:off x="0" y="0"/>
            <a:ext cx="9144000" cy="7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graphicFrame>
        <p:nvGraphicFramePr>
          <p:cNvPr id="4194309" name="Object 3"/>
          <p:cNvGraphicFramePr>
            <a:graphicFrameLocks noChangeAspect="1"/>
          </p:cNvGraphicFramePr>
          <p:nvPr userDrawn="1"/>
        </p:nvGraphicFramePr>
        <p:xfrm>
          <a:off x="142844" y="71420"/>
          <a:ext cx="51636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4" imgW="13488120" imgH="16831440" progId="">
                  <p:embed/>
                </p:oleObj>
              </mc:Choice>
              <mc:Fallback>
                <p:oleObj name="CorelDRAW" r:id="rId4" imgW="13488120" imgH="168314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71420"/>
                        <a:ext cx="516362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909" name="TextBox 31"/>
          <p:cNvSpPr txBox="1"/>
          <p:nvPr userDrawn="1"/>
        </p:nvSpPr>
        <p:spPr>
          <a:xfrm>
            <a:off x="642910" y="214297"/>
            <a:ext cx="328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lgun Gothic" pitchFamily="34" charset="-127"/>
                <a:ea typeface="Malgun Gothic" pitchFamily="34" charset="-127"/>
                <a:cs typeface="Arial" pitchFamily="34" charset="0"/>
              </a:rPr>
              <a:t>KOMISI PENGAWAS PERSAINGAN USAHA</a:t>
            </a:r>
            <a:endParaRPr lang="id-ID" sz="1100" b="1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algun Gothic" pitchFamily="34" charset="-127"/>
              <a:ea typeface="Malgun Gothic" pitchFamily="34" charset="-127"/>
              <a:cs typeface="Arial" pitchFamily="34" charset="0"/>
            </a:endParaRPr>
          </a:p>
        </p:txBody>
      </p:sp>
      <p:sp>
        <p:nvSpPr>
          <p:cNvPr id="1048910" name="TextBox 32"/>
          <p:cNvSpPr txBox="1"/>
          <p:nvPr userDrawn="1"/>
        </p:nvSpPr>
        <p:spPr>
          <a:xfrm>
            <a:off x="642910" y="381314"/>
            <a:ext cx="314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“PERSAINGAN SEHAT,</a:t>
            </a:r>
            <a:r>
              <a:rPr lang="en-US" sz="1100" b="1" i="0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SEJAHTERAKAN RAKYAT”</a:t>
            </a:r>
            <a:endParaRPr lang="id-ID" sz="1100" b="1" i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911" name="Rectangle 33"/>
          <p:cNvSpPr/>
          <p:nvPr userDrawn="1"/>
        </p:nvSpPr>
        <p:spPr>
          <a:xfrm>
            <a:off x="8143900" y="0"/>
            <a:ext cx="1000100" cy="7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4194310" name="Object 5"/>
          <p:cNvGraphicFramePr>
            <a:graphicFrameLocks noChangeAspect="1"/>
          </p:cNvGraphicFramePr>
          <p:nvPr userDrawn="1"/>
        </p:nvGraphicFramePr>
        <p:xfrm>
          <a:off x="6143638" y="4572014"/>
          <a:ext cx="1184419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6" imgW="2553120" imgH="770760" progId="">
                  <p:embed/>
                </p:oleObj>
              </mc:Choice>
              <mc:Fallback>
                <p:oleObj name="CorelDRAW" r:id="rId6" imgW="2553120" imgH="770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8" y="4572014"/>
                        <a:ext cx="1184419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912" name="Rectangle 12"/>
          <p:cNvSpPr/>
          <p:nvPr userDrawn="1"/>
        </p:nvSpPr>
        <p:spPr>
          <a:xfrm>
            <a:off x="7399494" y="4572013"/>
            <a:ext cx="71438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8913" name="TextBox 13"/>
          <p:cNvSpPr txBox="1"/>
          <p:nvPr userDrawn="1"/>
        </p:nvSpPr>
        <p:spPr>
          <a:xfrm>
            <a:off x="7399494" y="4500577"/>
            <a:ext cx="642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 err="1">
                <a:solidFill>
                  <a:schemeClr val="tx1"/>
                </a:solidFill>
                <a:latin typeface="Arial Rounded MT Bold" pitchFamily="34" charset="0"/>
              </a:rPr>
              <a:t>Komisi</a:t>
            </a:r>
            <a:endParaRPr lang="en-US" sz="65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650" dirty="0" err="1">
                <a:solidFill>
                  <a:schemeClr val="tx1"/>
                </a:solidFill>
                <a:latin typeface="Arial Rounded MT Bold" pitchFamily="34" charset="0"/>
              </a:rPr>
              <a:t>Pengawas</a:t>
            </a:r>
            <a:endParaRPr lang="en-US" sz="65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650" dirty="0" err="1">
                <a:solidFill>
                  <a:schemeClr val="tx1"/>
                </a:solidFill>
                <a:latin typeface="Arial Rounded MT Bold" pitchFamily="34" charset="0"/>
              </a:rPr>
              <a:t>Persaingan</a:t>
            </a:r>
            <a:endParaRPr lang="en-US" sz="650" baseline="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650" baseline="0" dirty="0">
                <a:solidFill>
                  <a:schemeClr val="tx1"/>
                </a:solidFill>
                <a:latin typeface="Arial Rounded MT Bold" pitchFamily="34" charset="0"/>
              </a:rPr>
              <a:t>Usaha</a:t>
            </a:r>
            <a:endParaRPr lang="id-ID" sz="65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93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9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9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9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831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832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F749EF7C-64BD-499C-AF69-97B12B9B195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1048833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048834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CAB2407F-7AEB-40C7-8FB1-669C5D4D5A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835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836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837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838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839" name="Rectangle 10"/>
          <p:cNvSpPr/>
          <p:nvPr userDrawn="1"/>
        </p:nvSpPr>
        <p:spPr>
          <a:xfrm>
            <a:off x="0" y="785800"/>
            <a:ext cx="8143900" cy="435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8840" name="Rectangle 11"/>
          <p:cNvSpPr/>
          <p:nvPr userDrawn="1"/>
        </p:nvSpPr>
        <p:spPr>
          <a:xfrm>
            <a:off x="8143900" y="0"/>
            <a:ext cx="10001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9718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00034" y="1571618"/>
            <a:ext cx="2445241" cy="2286016"/>
          </a:xfrm>
          <a:prstGeom prst="ellipse">
            <a:avLst/>
          </a:prstGeom>
          <a:ln>
            <a:noFill/>
          </a:ln>
          <a:effectLst>
            <a:outerShdw dist="2501900" dir="5400000" algn="ctr" rotWithShape="0">
              <a:srgbClr val="000000">
                <a:alpha val="0"/>
              </a:srgbClr>
            </a:outerShdw>
            <a:softEdge rad="317500"/>
          </a:effectLst>
        </p:spPr>
      </p:pic>
      <p:sp>
        <p:nvSpPr>
          <p:cNvPr id="1048841" name="Rectangle 13"/>
          <p:cNvSpPr/>
          <p:nvPr userDrawn="1"/>
        </p:nvSpPr>
        <p:spPr>
          <a:xfrm>
            <a:off x="0" y="0"/>
            <a:ext cx="9144000" cy="7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graphicFrame>
        <p:nvGraphicFramePr>
          <p:cNvPr id="4194307" name="Object 3"/>
          <p:cNvGraphicFramePr>
            <a:graphicFrameLocks noChangeAspect="1"/>
          </p:cNvGraphicFramePr>
          <p:nvPr userDrawn="1"/>
        </p:nvGraphicFramePr>
        <p:xfrm>
          <a:off x="142844" y="71420"/>
          <a:ext cx="51636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DRAW" r:id="rId4" imgW="13488120" imgH="16831440" progId="">
                  <p:embed/>
                </p:oleObj>
              </mc:Choice>
              <mc:Fallback>
                <p:oleObj name="CorelDRAW" r:id="rId4" imgW="13488120" imgH="168314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71420"/>
                        <a:ext cx="516362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842" name="TextBox 15"/>
          <p:cNvSpPr txBox="1"/>
          <p:nvPr userDrawn="1"/>
        </p:nvSpPr>
        <p:spPr>
          <a:xfrm>
            <a:off x="642910" y="214297"/>
            <a:ext cx="328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lgun Gothic" pitchFamily="34" charset="-127"/>
                <a:ea typeface="Malgun Gothic" pitchFamily="34" charset="-127"/>
                <a:cs typeface="Arial" pitchFamily="34" charset="0"/>
              </a:rPr>
              <a:t>KOMISI PENGAWAS PERSAINGAN USAHA</a:t>
            </a:r>
            <a:endParaRPr lang="id-ID" sz="1100" b="1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algun Gothic" pitchFamily="34" charset="-127"/>
              <a:ea typeface="Malgun Gothic" pitchFamily="34" charset="-127"/>
              <a:cs typeface="Arial" pitchFamily="34" charset="0"/>
            </a:endParaRPr>
          </a:p>
        </p:txBody>
      </p:sp>
      <p:sp>
        <p:nvSpPr>
          <p:cNvPr id="1048843" name="TextBox 17"/>
          <p:cNvSpPr txBox="1"/>
          <p:nvPr userDrawn="1"/>
        </p:nvSpPr>
        <p:spPr>
          <a:xfrm>
            <a:off x="642910" y="381314"/>
            <a:ext cx="314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“PERSAINGAN SEHAT,</a:t>
            </a:r>
            <a:r>
              <a:rPr lang="en-US" sz="1100" b="1" i="0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SEJAHTERAKAN RAKYAT”</a:t>
            </a:r>
            <a:endParaRPr lang="id-ID" sz="1100" b="1" i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844" name="Rectangle 18"/>
          <p:cNvSpPr/>
          <p:nvPr userDrawn="1"/>
        </p:nvSpPr>
        <p:spPr>
          <a:xfrm>
            <a:off x="8143900" y="0"/>
            <a:ext cx="1000100" cy="7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4194308" name="Object 5"/>
          <p:cNvGraphicFramePr>
            <a:graphicFrameLocks noChangeAspect="1"/>
          </p:cNvGraphicFramePr>
          <p:nvPr userDrawn="1"/>
        </p:nvGraphicFramePr>
        <p:xfrm>
          <a:off x="6143638" y="4572014"/>
          <a:ext cx="1184419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6" imgW="2553120" imgH="770760" progId="">
                  <p:embed/>
                </p:oleObj>
              </mc:Choice>
              <mc:Fallback>
                <p:oleObj name="CorelDRAW" r:id="rId6" imgW="2553120" imgH="770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8" y="4572014"/>
                        <a:ext cx="1184419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845" name="Rectangle 22"/>
          <p:cNvSpPr/>
          <p:nvPr userDrawn="1"/>
        </p:nvSpPr>
        <p:spPr>
          <a:xfrm>
            <a:off x="7399494" y="4572013"/>
            <a:ext cx="71438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8846" name="TextBox 23"/>
          <p:cNvSpPr txBox="1"/>
          <p:nvPr userDrawn="1"/>
        </p:nvSpPr>
        <p:spPr>
          <a:xfrm>
            <a:off x="7399494" y="4500577"/>
            <a:ext cx="642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 err="1">
                <a:solidFill>
                  <a:schemeClr val="tx1"/>
                </a:solidFill>
                <a:latin typeface="Arial Rounded MT Bold" pitchFamily="34" charset="0"/>
              </a:rPr>
              <a:t>Komisi</a:t>
            </a:r>
            <a:endParaRPr lang="en-US" sz="65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650" dirty="0" err="1">
                <a:solidFill>
                  <a:schemeClr val="tx1"/>
                </a:solidFill>
                <a:latin typeface="Arial Rounded MT Bold" pitchFamily="34" charset="0"/>
              </a:rPr>
              <a:t>Pengawas</a:t>
            </a:r>
            <a:endParaRPr lang="en-US" sz="65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650" dirty="0" err="1">
                <a:solidFill>
                  <a:schemeClr val="tx1"/>
                </a:solidFill>
                <a:latin typeface="Arial Rounded MT Bold" pitchFamily="34" charset="0"/>
              </a:rPr>
              <a:t>Persaingan</a:t>
            </a:r>
            <a:endParaRPr lang="en-US" sz="650" baseline="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650" baseline="0" dirty="0">
                <a:solidFill>
                  <a:schemeClr val="tx1"/>
                </a:solidFill>
                <a:latin typeface="Arial Rounded MT Bold" pitchFamily="34" charset="0"/>
              </a:rPr>
              <a:t>Usaha</a:t>
            </a:r>
            <a:endParaRPr lang="id-ID" sz="65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8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EF7C-64BD-499C-AF69-97B12B9B195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10488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0488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Hal . </a:t>
            </a:r>
            <a:fld id="{7A3C3A96-D468-4DAE-BB77-2C41E3D741DB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48825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826" name="Rectangle 6"/>
          <p:cNvSpPr/>
          <p:nvPr userDrawn="1"/>
        </p:nvSpPr>
        <p:spPr>
          <a:xfrm>
            <a:off x="0" y="214296"/>
            <a:ext cx="785786" cy="571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8827" name="Freeform 8"/>
          <p:cNvSpPr/>
          <p:nvPr userDrawn="1"/>
        </p:nvSpPr>
        <p:spPr>
          <a:xfrm>
            <a:off x="6857984" y="4857766"/>
            <a:ext cx="2286016" cy="285734"/>
          </a:xfrm>
          <a:custGeom>
            <a:avLst/>
            <a:gdLst>
              <a:gd name="connsiteX0" fmla="*/ 0 w 1928794"/>
              <a:gd name="connsiteY0" fmla="*/ 0 h 785800"/>
              <a:gd name="connsiteX1" fmla="*/ 1928794 w 1928794"/>
              <a:gd name="connsiteY1" fmla="*/ 0 h 785800"/>
              <a:gd name="connsiteX2" fmla="*/ 1928794 w 1928794"/>
              <a:gd name="connsiteY2" fmla="*/ 785800 h 785800"/>
              <a:gd name="connsiteX3" fmla="*/ 0 w 1928794"/>
              <a:gd name="connsiteY3" fmla="*/ 785800 h 785800"/>
              <a:gd name="connsiteX4" fmla="*/ 0 w 1928794"/>
              <a:gd name="connsiteY4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0 w 2286016"/>
              <a:gd name="connsiteY4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1212840 w 2286016"/>
              <a:gd name="connsiteY4" fmla="*/ 784225 h 785800"/>
              <a:gd name="connsiteX5" fmla="*/ 0 w 2286016"/>
              <a:gd name="connsiteY5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569866 w 2286016"/>
              <a:gd name="connsiteY4" fmla="*/ 784227 h 785800"/>
              <a:gd name="connsiteX5" fmla="*/ 0 w 2286016"/>
              <a:gd name="connsiteY5" fmla="*/ 0 h 7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16" h="785800">
                <a:moveTo>
                  <a:pt x="0" y="0"/>
                </a:moveTo>
                <a:lnTo>
                  <a:pt x="2286016" y="0"/>
                </a:lnTo>
                <a:lnTo>
                  <a:pt x="2286016" y="785800"/>
                </a:lnTo>
                <a:lnTo>
                  <a:pt x="357222" y="785800"/>
                </a:lnTo>
                <a:lnTo>
                  <a:pt x="569866" y="784227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8828" name="Freeform 9"/>
          <p:cNvSpPr/>
          <p:nvPr userDrawn="1"/>
        </p:nvSpPr>
        <p:spPr>
          <a:xfrm>
            <a:off x="0" y="4857731"/>
            <a:ext cx="4929158" cy="285770"/>
          </a:xfrm>
          <a:custGeom>
            <a:avLst/>
            <a:gdLst>
              <a:gd name="connsiteX0" fmla="*/ 0 w 8143900"/>
              <a:gd name="connsiteY0" fmla="*/ 0 h 785800"/>
              <a:gd name="connsiteX1" fmla="*/ 8143900 w 8143900"/>
              <a:gd name="connsiteY1" fmla="*/ 0 h 785800"/>
              <a:gd name="connsiteX2" fmla="*/ 8143900 w 8143900"/>
              <a:gd name="connsiteY2" fmla="*/ 785800 h 785800"/>
              <a:gd name="connsiteX3" fmla="*/ 0 w 8143900"/>
              <a:gd name="connsiteY3" fmla="*/ 785800 h 785800"/>
              <a:gd name="connsiteX4" fmla="*/ 0 w 8143900"/>
              <a:gd name="connsiteY4" fmla="*/ 0 h 785800"/>
              <a:gd name="connsiteX0" fmla="*/ 0 w 8143900"/>
              <a:gd name="connsiteY0" fmla="*/ 0 h 785800"/>
              <a:gd name="connsiteX1" fmla="*/ 7000860 w 8143900"/>
              <a:gd name="connsiteY1" fmla="*/ 142858 h 785800"/>
              <a:gd name="connsiteX2" fmla="*/ 8143900 w 8143900"/>
              <a:gd name="connsiteY2" fmla="*/ 785800 h 785800"/>
              <a:gd name="connsiteX3" fmla="*/ 0 w 8143900"/>
              <a:gd name="connsiteY3" fmla="*/ 785800 h 785800"/>
              <a:gd name="connsiteX4" fmla="*/ 0 w 8143900"/>
              <a:gd name="connsiteY4" fmla="*/ 0 h 785800"/>
              <a:gd name="connsiteX0" fmla="*/ 0 w 8143900"/>
              <a:gd name="connsiteY0" fmla="*/ 36 h 785836"/>
              <a:gd name="connsiteX1" fmla="*/ 5143440 w 8143900"/>
              <a:gd name="connsiteY1" fmla="*/ 0 h 785836"/>
              <a:gd name="connsiteX2" fmla="*/ 8143900 w 8143900"/>
              <a:gd name="connsiteY2" fmla="*/ 785836 h 785836"/>
              <a:gd name="connsiteX3" fmla="*/ 0 w 8143900"/>
              <a:gd name="connsiteY3" fmla="*/ 785836 h 785836"/>
              <a:gd name="connsiteX4" fmla="*/ 0 w 8143900"/>
              <a:gd name="connsiteY4" fmla="*/ 36 h 785836"/>
              <a:gd name="connsiteX0" fmla="*/ 0 w 6429356"/>
              <a:gd name="connsiteY0" fmla="*/ 36 h 785836"/>
              <a:gd name="connsiteX1" fmla="*/ 5143440 w 6429356"/>
              <a:gd name="connsiteY1" fmla="*/ 0 h 785836"/>
              <a:gd name="connsiteX2" fmla="*/ 6429356 w 6429356"/>
              <a:gd name="connsiteY2" fmla="*/ 785836 h 785836"/>
              <a:gd name="connsiteX3" fmla="*/ 0 w 6429356"/>
              <a:gd name="connsiteY3" fmla="*/ 785836 h 785836"/>
              <a:gd name="connsiteX4" fmla="*/ 0 w 6429356"/>
              <a:gd name="connsiteY4" fmla="*/ 36 h 785836"/>
              <a:gd name="connsiteX0" fmla="*/ 0 w 6429356"/>
              <a:gd name="connsiteY0" fmla="*/ 36 h 785899"/>
              <a:gd name="connsiteX1" fmla="*/ 5143440 w 6429356"/>
              <a:gd name="connsiteY1" fmla="*/ 0 h 785899"/>
              <a:gd name="connsiteX2" fmla="*/ 6429356 w 6429356"/>
              <a:gd name="connsiteY2" fmla="*/ 785836 h 785899"/>
              <a:gd name="connsiteX3" fmla="*/ 5683795 w 6429356"/>
              <a:gd name="connsiteY3" fmla="*/ 785899 h 785899"/>
              <a:gd name="connsiteX4" fmla="*/ 0 w 6429356"/>
              <a:gd name="connsiteY4" fmla="*/ 785836 h 785899"/>
              <a:gd name="connsiteX5" fmla="*/ 0 w 6429356"/>
              <a:gd name="connsiteY5" fmla="*/ 36 h 785899"/>
              <a:gd name="connsiteX0" fmla="*/ 0 w 5687466"/>
              <a:gd name="connsiteY0" fmla="*/ 36 h 785899"/>
              <a:gd name="connsiteX1" fmla="*/ 5143440 w 5687466"/>
              <a:gd name="connsiteY1" fmla="*/ 0 h 785899"/>
              <a:gd name="connsiteX2" fmla="*/ 5687466 w 5687466"/>
              <a:gd name="connsiteY2" fmla="*/ 785836 h 785899"/>
              <a:gd name="connsiteX3" fmla="*/ 5683795 w 5687466"/>
              <a:gd name="connsiteY3" fmla="*/ 785899 h 785899"/>
              <a:gd name="connsiteX4" fmla="*/ 0 w 5687466"/>
              <a:gd name="connsiteY4" fmla="*/ 785836 h 785899"/>
              <a:gd name="connsiteX5" fmla="*/ 0 w 5687466"/>
              <a:gd name="connsiteY5" fmla="*/ 36 h 785899"/>
              <a:gd name="connsiteX0" fmla="*/ 0 w 5687466"/>
              <a:gd name="connsiteY0" fmla="*/ 36 h 785899"/>
              <a:gd name="connsiteX1" fmla="*/ 5143440 w 5687466"/>
              <a:gd name="connsiteY1" fmla="*/ 0 h 785899"/>
              <a:gd name="connsiteX2" fmla="*/ 5687466 w 5687466"/>
              <a:gd name="connsiteY2" fmla="*/ 785836 h 785899"/>
              <a:gd name="connsiteX3" fmla="*/ 5683795 w 5687466"/>
              <a:gd name="connsiteY3" fmla="*/ 785899 h 785899"/>
              <a:gd name="connsiteX4" fmla="*/ 0 w 5687466"/>
              <a:gd name="connsiteY4" fmla="*/ 785836 h 785899"/>
              <a:gd name="connsiteX5" fmla="*/ 0 w 5687466"/>
              <a:gd name="connsiteY5" fmla="*/ 36 h 78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7466" h="785899">
                <a:moveTo>
                  <a:pt x="0" y="36"/>
                </a:moveTo>
                <a:lnTo>
                  <a:pt x="5143440" y="0"/>
                </a:lnTo>
                <a:lnTo>
                  <a:pt x="5687466" y="785836"/>
                </a:lnTo>
                <a:lnTo>
                  <a:pt x="5683795" y="785899"/>
                </a:lnTo>
                <a:lnTo>
                  <a:pt x="0" y="785836"/>
                </a:lnTo>
                <a:lnTo>
                  <a:pt x="0" y="36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048829" name="Freeform 10"/>
          <p:cNvSpPr/>
          <p:nvPr userDrawn="1"/>
        </p:nvSpPr>
        <p:spPr>
          <a:xfrm>
            <a:off x="4428932" y="4857766"/>
            <a:ext cx="3000524" cy="285734"/>
          </a:xfrm>
          <a:custGeom>
            <a:avLst/>
            <a:gdLst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0 w 2286016"/>
              <a:gd name="connsiteY3" fmla="*/ 785800 h 785800"/>
              <a:gd name="connsiteX4" fmla="*/ 0 w 2286016"/>
              <a:gd name="connsiteY4" fmla="*/ 0 h 785800"/>
              <a:gd name="connsiteX0" fmla="*/ 0 w 3643370"/>
              <a:gd name="connsiteY0" fmla="*/ 0 h 785800"/>
              <a:gd name="connsiteX1" fmla="*/ 3643370 w 3643370"/>
              <a:gd name="connsiteY1" fmla="*/ 0 h 785800"/>
              <a:gd name="connsiteX2" fmla="*/ 3643370 w 3643370"/>
              <a:gd name="connsiteY2" fmla="*/ 785800 h 785800"/>
              <a:gd name="connsiteX3" fmla="*/ 1357354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3643370 w 3643370"/>
              <a:gd name="connsiteY1" fmla="*/ 0 h 785800"/>
              <a:gd name="connsiteX2" fmla="*/ 3643370 w 3643370"/>
              <a:gd name="connsiteY2" fmla="*/ 785800 h 785800"/>
              <a:gd name="connsiteX3" fmla="*/ 1143008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2428892 w 3643370"/>
              <a:gd name="connsiteY1" fmla="*/ 0 h 785800"/>
              <a:gd name="connsiteX2" fmla="*/ 3643370 w 3643370"/>
              <a:gd name="connsiteY2" fmla="*/ 785800 h 785800"/>
              <a:gd name="connsiteX3" fmla="*/ 1143008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2428892 w 3643370"/>
              <a:gd name="connsiteY1" fmla="*/ 0 h 785800"/>
              <a:gd name="connsiteX2" fmla="*/ 3643370 w 3643370"/>
              <a:gd name="connsiteY2" fmla="*/ 785800 h 785800"/>
              <a:gd name="connsiteX3" fmla="*/ 500034 w 3643370"/>
              <a:gd name="connsiteY3" fmla="*/ 785800 h 785800"/>
              <a:gd name="connsiteX4" fmla="*/ 0 w 3643370"/>
              <a:gd name="connsiteY4" fmla="*/ 0 h 785800"/>
              <a:gd name="connsiteX0" fmla="*/ 0 w 2857520"/>
              <a:gd name="connsiteY0" fmla="*/ 0 h 785800"/>
              <a:gd name="connsiteX1" fmla="*/ 2428892 w 2857520"/>
              <a:gd name="connsiteY1" fmla="*/ 0 h 785800"/>
              <a:gd name="connsiteX2" fmla="*/ 2857520 w 2857520"/>
              <a:gd name="connsiteY2" fmla="*/ 785800 h 785800"/>
              <a:gd name="connsiteX3" fmla="*/ 500034 w 2857520"/>
              <a:gd name="connsiteY3" fmla="*/ 785800 h 785800"/>
              <a:gd name="connsiteX4" fmla="*/ 0 w 2857520"/>
              <a:gd name="connsiteY4" fmla="*/ 0 h 785800"/>
              <a:gd name="connsiteX0" fmla="*/ 0 w 3000364"/>
              <a:gd name="connsiteY0" fmla="*/ 0 h 785800"/>
              <a:gd name="connsiteX1" fmla="*/ 2428892 w 3000364"/>
              <a:gd name="connsiteY1" fmla="*/ 0 h 785800"/>
              <a:gd name="connsiteX2" fmla="*/ 3000364 w 3000364"/>
              <a:gd name="connsiteY2" fmla="*/ 785800 h 785800"/>
              <a:gd name="connsiteX3" fmla="*/ 500034 w 3000364"/>
              <a:gd name="connsiteY3" fmla="*/ 785800 h 785800"/>
              <a:gd name="connsiteX4" fmla="*/ 0 w 3000364"/>
              <a:gd name="connsiteY4" fmla="*/ 0 h 785800"/>
              <a:gd name="connsiteX0" fmla="*/ 0 w 2786082"/>
              <a:gd name="connsiteY0" fmla="*/ 0 h 785800"/>
              <a:gd name="connsiteX1" fmla="*/ 2214610 w 2786082"/>
              <a:gd name="connsiteY1" fmla="*/ 0 h 785800"/>
              <a:gd name="connsiteX2" fmla="*/ 2786082 w 2786082"/>
              <a:gd name="connsiteY2" fmla="*/ 785800 h 785800"/>
              <a:gd name="connsiteX3" fmla="*/ 285752 w 2786082"/>
              <a:gd name="connsiteY3" fmla="*/ 785800 h 785800"/>
              <a:gd name="connsiteX4" fmla="*/ 0 w 2786082"/>
              <a:gd name="connsiteY4" fmla="*/ 0 h 785800"/>
              <a:gd name="connsiteX0" fmla="*/ 0 w 2928990"/>
              <a:gd name="connsiteY0" fmla="*/ 0 h 785800"/>
              <a:gd name="connsiteX1" fmla="*/ 2357518 w 2928990"/>
              <a:gd name="connsiteY1" fmla="*/ 0 h 785800"/>
              <a:gd name="connsiteX2" fmla="*/ 2928990 w 2928990"/>
              <a:gd name="connsiteY2" fmla="*/ 785800 h 785800"/>
              <a:gd name="connsiteX3" fmla="*/ 428660 w 2928990"/>
              <a:gd name="connsiteY3" fmla="*/ 785800 h 785800"/>
              <a:gd name="connsiteX4" fmla="*/ 0 w 2928990"/>
              <a:gd name="connsiteY4" fmla="*/ 0 h 785800"/>
              <a:gd name="connsiteX0" fmla="*/ 0 w 2929022"/>
              <a:gd name="connsiteY0" fmla="*/ 0 h 785800"/>
              <a:gd name="connsiteX1" fmla="*/ 2357550 w 2929022"/>
              <a:gd name="connsiteY1" fmla="*/ 0 h 785800"/>
              <a:gd name="connsiteX2" fmla="*/ 2929022 w 2929022"/>
              <a:gd name="connsiteY2" fmla="*/ 785800 h 785800"/>
              <a:gd name="connsiteX3" fmla="*/ 428692 w 2929022"/>
              <a:gd name="connsiteY3" fmla="*/ 785800 h 785800"/>
              <a:gd name="connsiteX4" fmla="*/ 0 w 2929022"/>
              <a:gd name="connsiteY4" fmla="*/ 0 h 785800"/>
              <a:gd name="connsiteX0" fmla="*/ 0 w 2929054"/>
              <a:gd name="connsiteY0" fmla="*/ 0 h 785800"/>
              <a:gd name="connsiteX1" fmla="*/ 2357582 w 2929054"/>
              <a:gd name="connsiteY1" fmla="*/ 0 h 785800"/>
              <a:gd name="connsiteX2" fmla="*/ 2929054 w 2929054"/>
              <a:gd name="connsiteY2" fmla="*/ 785800 h 785800"/>
              <a:gd name="connsiteX3" fmla="*/ 428724 w 2929054"/>
              <a:gd name="connsiteY3" fmla="*/ 785800 h 785800"/>
              <a:gd name="connsiteX4" fmla="*/ 0 w 2929054"/>
              <a:gd name="connsiteY4" fmla="*/ 0 h 785800"/>
              <a:gd name="connsiteX0" fmla="*/ 0 w 3000524"/>
              <a:gd name="connsiteY0" fmla="*/ 0 h 785800"/>
              <a:gd name="connsiteX1" fmla="*/ 2429052 w 3000524"/>
              <a:gd name="connsiteY1" fmla="*/ 0 h 785800"/>
              <a:gd name="connsiteX2" fmla="*/ 3000524 w 3000524"/>
              <a:gd name="connsiteY2" fmla="*/ 785800 h 785800"/>
              <a:gd name="connsiteX3" fmla="*/ 500194 w 3000524"/>
              <a:gd name="connsiteY3" fmla="*/ 785800 h 785800"/>
              <a:gd name="connsiteX4" fmla="*/ 0 w 3000524"/>
              <a:gd name="connsiteY4" fmla="*/ 0 h 7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524" h="785800">
                <a:moveTo>
                  <a:pt x="0" y="0"/>
                </a:moveTo>
                <a:lnTo>
                  <a:pt x="2429052" y="0"/>
                </a:lnTo>
                <a:lnTo>
                  <a:pt x="3000524" y="785800"/>
                </a:lnTo>
                <a:lnTo>
                  <a:pt x="500194" y="785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876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877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endParaRPr lang="id-ID"/>
          </a:p>
        </p:txBody>
      </p:sp>
      <p:sp>
        <p:nvSpPr>
          <p:cNvPr id="10488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id-ID"/>
          </a:p>
        </p:txBody>
      </p:sp>
      <p:sp>
        <p:nvSpPr>
          <p:cNvPr id="10488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48880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881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8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48873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874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897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898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8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48902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90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8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48895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EF7C-64BD-499C-AF69-97B12B9B195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10488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407F-7AEB-40C7-8FB1-669C5D4D5A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818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819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88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8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48887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888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4888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890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 hasCustomPrompt="1"/>
          </p:nvPr>
        </p:nvSpPr>
        <p:spPr>
          <a:xfrm>
            <a:off x="928662" y="214296"/>
            <a:ext cx="7929618" cy="571498"/>
          </a:xfrm>
        </p:spPr>
        <p:txBody>
          <a:bodyPr/>
          <a:lstStyle>
            <a:lvl1pPr algn="l">
              <a:defRPr sz="2000" b="1" cap="none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Malgun Gothic" pitchFamily="34" charset="-127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>
          <a:xfrm>
            <a:off x="928662" y="857238"/>
            <a:ext cx="7929618" cy="3929090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1048592" name="Rectangle 11"/>
          <p:cNvSpPr/>
          <p:nvPr userDrawn="1"/>
        </p:nvSpPr>
        <p:spPr>
          <a:xfrm>
            <a:off x="0" y="214296"/>
            <a:ext cx="785786" cy="571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8593" name="Freeform 15"/>
          <p:cNvSpPr/>
          <p:nvPr userDrawn="1"/>
        </p:nvSpPr>
        <p:spPr>
          <a:xfrm>
            <a:off x="6857984" y="4857766"/>
            <a:ext cx="2286016" cy="285734"/>
          </a:xfrm>
          <a:custGeom>
            <a:avLst/>
            <a:gdLst>
              <a:gd name="connsiteX0" fmla="*/ 0 w 1928794"/>
              <a:gd name="connsiteY0" fmla="*/ 0 h 785800"/>
              <a:gd name="connsiteX1" fmla="*/ 1928794 w 1928794"/>
              <a:gd name="connsiteY1" fmla="*/ 0 h 785800"/>
              <a:gd name="connsiteX2" fmla="*/ 1928794 w 1928794"/>
              <a:gd name="connsiteY2" fmla="*/ 785800 h 785800"/>
              <a:gd name="connsiteX3" fmla="*/ 0 w 1928794"/>
              <a:gd name="connsiteY3" fmla="*/ 785800 h 785800"/>
              <a:gd name="connsiteX4" fmla="*/ 0 w 1928794"/>
              <a:gd name="connsiteY4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0 w 2286016"/>
              <a:gd name="connsiteY4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1212840 w 2286016"/>
              <a:gd name="connsiteY4" fmla="*/ 784225 h 785800"/>
              <a:gd name="connsiteX5" fmla="*/ 0 w 2286016"/>
              <a:gd name="connsiteY5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569866 w 2286016"/>
              <a:gd name="connsiteY4" fmla="*/ 784227 h 785800"/>
              <a:gd name="connsiteX5" fmla="*/ 0 w 2286016"/>
              <a:gd name="connsiteY5" fmla="*/ 0 h 7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16" h="785800">
                <a:moveTo>
                  <a:pt x="0" y="0"/>
                </a:moveTo>
                <a:lnTo>
                  <a:pt x="2286016" y="0"/>
                </a:lnTo>
                <a:lnTo>
                  <a:pt x="2286016" y="785800"/>
                </a:lnTo>
                <a:lnTo>
                  <a:pt x="357222" y="785800"/>
                </a:lnTo>
                <a:lnTo>
                  <a:pt x="569866" y="784227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8594" name="Freeform 17"/>
          <p:cNvSpPr/>
          <p:nvPr userDrawn="1"/>
        </p:nvSpPr>
        <p:spPr>
          <a:xfrm>
            <a:off x="0" y="4857731"/>
            <a:ext cx="4929158" cy="285770"/>
          </a:xfrm>
          <a:custGeom>
            <a:avLst/>
            <a:gdLst>
              <a:gd name="connsiteX0" fmla="*/ 0 w 8143900"/>
              <a:gd name="connsiteY0" fmla="*/ 0 h 785800"/>
              <a:gd name="connsiteX1" fmla="*/ 8143900 w 8143900"/>
              <a:gd name="connsiteY1" fmla="*/ 0 h 785800"/>
              <a:gd name="connsiteX2" fmla="*/ 8143900 w 8143900"/>
              <a:gd name="connsiteY2" fmla="*/ 785800 h 785800"/>
              <a:gd name="connsiteX3" fmla="*/ 0 w 8143900"/>
              <a:gd name="connsiteY3" fmla="*/ 785800 h 785800"/>
              <a:gd name="connsiteX4" fmla="*/ 0 w 8143900"/>
              <a:gd name="connsiteY4" fmla="*/ 0 h 785800"/>
              <a:gd name="connsiteX0" fmla="*/ 0 w 8143900"/>
              <a:gd name="connsiteY0" fmla="*/ 0 h 785800"/>
              <a:gd name="connsiteX1" fmla="*/ 7000860 w 8143900"/>
              <a:gd name="connsiteY1" fmla="*/ 142858 h 785800"/>
              <a:gd name="connsiteX2" fmla="*/ 8143900 w 8143900"/>
              <a:gd name="connsiteY2" fmla="*/ 785800 h 785800"/>
              <a:gd name="connsiteX3" fmla="*/ 0 w 8143900"/>
              <a:gd name="connsiteY3" fmla="*/ 785800 h 785800"/>
              <a:gd name="connsiteX4" fmla="*/ 0 w 8143900"/>
              <a:gd name="connsiteY4" fmla="*/ 0 h 785800"/>
              <a:gd name="connsiteX0" fmla="*/ 0 w 8143900"/>
              <a:gd name="connsiteY0" fmla="*/ 36 h 785836"/>
              <a:gd name="connsiteX1" fmla="*/ 5143440 w 8143900"/>
              <a:gd name="connsiteY1" fmla="*/ 0 h 785836"/>
              <a:gd name="connsiteX2" fmla="*/ 8143900 w 8143900"/>
              <a:gd name="connsiteY2" fmla="*/ 785836 h 785836"/>
              <a:gd name="connsiteX3" fmla="*/ 0 w 8143900"/>
              <a:gd name="connsiteY3" fmla="*/ 785836 h 785836"/>
              <a:gd name="connsiteX4" fmla="*/ 0 w 8143900"/>
              <a:gd name="connsiteY4" fmla="*/ 36 h 785836"/>
              <a:gd name="connsiteX0" fmla="*/ 0 w 6429356"/>
              <a:gd name="connsiteY0" fmla="*/ 36 h 785836"/>
              <a:gd name="connsiteX1" fmla="*/ 5143440 w 6429356"/>
              <a:gd name="connsiteY1" fmla="*/ 0 h 785836"/>
              <a:gd name="connsiteX2" fmla="*/ 6429356 w 6429356"/>
              <a:gd name="connsiteY2" fmla="*/ 785836 h 785836"/>
              <a:gd name="connsiteX3" fmla="*/ 0 w 6429356"/>
              <a:gd name="connsiteY3" fmla="*/ 785836 h 785836"/>
              <a:gd name="connsiteX4" fmla="*/ 0 w 6429356"/>
              <a:gd name="connsiteY4" fmla="*/ 36 h 785836"/>
              <a:gd name="connsiteX0" fmla="*/ 0 w 6429356"/>
              <a:gd name="connsiteY0" fmla="*/ 36 h 785899"/>
              <a:gd name="connsiteX1" fmla="*/ 5143440 w 6429356"/>
              <a:gd name="connsiteY1" fmla="*/ 0 h 785899"/>
              <a:gd name="connsiteX2" fmla="*/ 6429356 w 6429356"/>
              <a:gd name="connsiteY2" fmla="*/ 785836 h 785899"/>
              <a:gd name="connsiteX3" fmla="*/ 5683795 w 6429356"/>
              <a:gd name="connsiteY3" fmla="*/ 785899 h 785899"/>
              <a:gd name="connsiteX4" fmla="*/ 0 w 6429356"/>
              <a:gd name="connsiteY4" fmla="*/ 785836 h 785899"/>
              <a:gd name="connsiteX5" fmla="*/ 0 w 6429356"/>
              <a:gd name="connsiteY5" fmla="*/ 36 h 785899"/>
              <a:gd name="connsiteX0" fmla="*/ 0 w 5687466"/>
              <a:gd name="connsiteY0" fmla="*/ 36 h 785899"/>
              <a:gd name="connsiteX1" fmla="*/ 5143440 w 5687466"/>
              <a:gd name="connsiteY1" fmla="*/ 0 h 785899"/>
              <a:gd name="connsiteX2" fmla="*/ 5687466 w 5687466"/>
              <a:gd name="connsiteY2" fmla="*/ 785836 h 785899"/>
              <a:gd name="connsiteX3" fmla="*/ 5683795 w 5687466"/>
              <a:gd name="connsiteY3" fmla="*/ 785899 h 785899"/>
              <a:gd name="connsiteX4" fmla="*/ 0 w 5687466"/>
              <a:gd name="connsiteY4" fmla="*/ 785836 h 785899"/>
              <a:gd name="connsiteX5" fmla="*/ 0 w 5687466"/>
              <a:gd name="connsiteY5" fmla="*/ 36 h 785899"/>
              <a:gd name="connsiteX0" fmla="*/ 0 w 5687466"/>
              <a:gd name="connsiteY0" fmla="*/ 36 h 785899"/>
              <a:gd name="connsiteX1" fmla="*/ 5143440 w 5687466"/>
              <a:gd name="connsiteY1" fmla="*/ 0 h 785899"/>
              <a:gd name="connsiteX2" fmla="*/ 5687466 w 5687466"/>
              <a:gd name="connsiteY2" fmla="*/ 785836 h 785899"/>
              <a:gd name="connsiteX3" fmla="*/ 5683795 w 5687466"/>
              <a:gd name="connsiteY3" fmla="*/ 785899 h 785899"/>
              <a:gd name="connsiteX4" fmla="*/ 0 w 5687466"/>
              <a:gd name="connsiteY4" fmla="*/ 785836 h 785899"/>
              <a:gd name="connsiteX5" fmla="*/ 0 w 5687466"/>
              <a:gd name="connsiteY5" fmla="*/ 36 h 78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7466" h="785899">
                <a:moveTo>
                  <a:pt x="0" y="36"/>
                </a:moveTo>
                <a:lnTo>
                  <a:pt x="5143440" y="0"/>
                </a:lnTo>
                <a:lnTo>
                  <a:pt x="5687466" y="785836"/>
                </a:lnTo>
                <a:lnTo>
                  <a:pt x="5683795" y="785899"/>
                </a:lnTo>
                <a:lnTo>
                  <a:pt x="0" y="785836"/>
                </a:lnTo>
                <a:lnTo>
                  <a:pt x="0" y="36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048595" name="Freeform 21"/>
          <p:cNvSpPr/>
          <p:nvPr userDrawn="1"/>
        </p:nvSpPr>
        <p:spPr>
          <a:xfrm>
            <a:off x="4428932" y="4857766"/>
            <a:ext cx="3000524" cy="285734"/>
          </a:xfrm>
          <a:custGeom>
            <a:avLst/>
            <a:gdLst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0 w 2286016"/>
              <a:gd name="connsiteY3" fmla="*/ 785800 h 785800"/>
              <a:gd name="connsiteX4" fmla="*/ 0 w 2286016"/>
              <a:gd name="connsiteY4" fmla="*/ 0 h 785800"/>
              <a:gd name="connsiteX0" fmla="*/ 0 w 3643370"/>
              <a:gd name="connsiteY0" fmla="*/ 0 h 785800"/>
              <a:gd name="connsiteX1" fmla="*/ 3643370 w 3643370"/>
              <a:gd name="connsiteY1" fmla="*/ 0 h 785800"/>
              <a:gd name="connsiteX2" fmla="*/ 3643370 w 3643370"/>
              <a:gd name="connsiteY2" fmla="*/ 785800 h 785800"/>
              <a:gd name="connsiteX3" fmla="*/ 1357354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3643370 w 3643370"/>
              <a:gd name="connsiteY1" fmla="*/ 0 h 785800"/>
              <a:gd name="connsiteX2" fmla="*/ 3643370 w 3643370"/>
              <a:gd name="connsiteY2" fmla="*/ 785800 h 785800"/>
              <a:gd name="connsiteX3" fmla="*/ 1143008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2428892 w 3643370"/>
              <a:gd name="connsiteY1" fmla="*/ 0 h 785800"/>
              <a:gd name="connsiteX2" fmla="*/ 3643370 w 3643370"/>
              <a:gd name="connsiteY2" fmla="*/ 785800 h 785800"/>
              <a:gd name="connsiteX3" fmla="*/ 1143008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2428892 w 3643370"/>
              <a:gd name="connsiteY1" fmla="*/ 0 h 785800"/>
              <a:gd name="connsiteX2" fmla="*/ 3643370 w 3643370"/>
              <a:gd name="connsiteY2" fmla="*/ 785800 h 785800"/>
              <a:gd name="connsiteX3" fmla="*/ 500034 w 3643370"/>
              <a:gd name="connsiteY3" fmla="*/ 785800 h 785800"/>
              <a:gd name="connsiteX4" fmla="*/ 0 w 3643370"/>
              <a:gd name="connsiteY4" fmla="*/ 0 h 785800"/>
              <a:gd name="connsiteX0" fmla="*/ 0 w 2857520"/>
              <a:gd name="connsiteY0" fmla="*/ 0 h 785800"/>
              <a:gd name="connsiteX1" fmla="*/ 2428892 w 2857520"/>
              <a:gd name="connsiteY1" fmla="*/ 0 h 785800"/>
              <a:gd name="connsiteX2" fmla="*/ 2857520 w 2857520"/>
              <a:gd name="connsiteY2" fmla="*/ 785800 h 785800"/>
              <a:gd name="connsiteX3" fmla="*/ 500034 w 2857520"/>
              <a:gd name="connsiteY3" fmla="*/ 785800 h 785800"/>
              <a:gd name="connsiteX4" fmla="*/ 0 w 2857520"/>
              <a:gd name="connsiteY4" fmla="*/ 0 h 785800"/>
              <a:gd name="connsiteX0" fmla="*/ 0 w 3000364"/>
              <a:gd name="connsiteY0" fmla="*/ 0 h 785800"/>
              <a:gd name="connsiteX1" fmla="*/ 2428892 w 3000364"/>
              <a:gd name="connsiteY1" fmla="*/ 0 h 785800"/>
              <a:gd name="connsiteX2" fmla="*/ 3000364 w 3000364"/>
              <a:gd name="connsiteY2" fmla="*/ 785800 h 785800"/>
              <a:gd name="connsiteX3" fmla="*/ 500034 w 3000364"/>
              <a:gd name="connsiteY3" fmla="*/ 785800 h 785800"/>
              <a:gd name="connsiteX4" fmla="*/ 0 w 3000364"/>
              <a:gd name="connsiteY4" fmla="*/ 0 h 785800"/>
              <a:gd name="connsiteX0" fmla="*/ 0 w 2786082"/>
              <a:gd name="connsiteY0" fmla="*/ 0 h 785800"/>
              <a:gd name="connsiteX1" fmla="*/ 2214610 w 2786082"/>
              <a:gd name="connsiteY1" fmla="*/ 0 h 785800"/>
              <a:gd name="connsiteX2" fmla="*/ 2786082 w 2786082"/>
              <a:gd name="connsiteY2" fmla="*/ 785800 h 785800"/>
              <a:gd name="connsiteX3" fmla="*/ 285752 w 2786082"/>
              <a:gd name="connsiteY3" fmla="*/ 785800 h 785800"/>
              <a:gd name="connsiteX4" fmla="*/ 0 w 2786082"/>
              <a:gd name="connsiteY4" fmla="*/ 0 h 785800"/>
              <a:gd name="connsiteX0" fmla="*/ 0 w 2928990"/>
              <a:gd name="connsiteY0" fmla="*/ 0 h 785800"/>
              <a:gd name="connsiteX1" fmla="*/ 2357518 w 2928990"/>
              <a:gd name="connsiteY1" fmla="*/ 0 h 785800"/>
              <a:gd name="connsiteX2" fmla="*/ 2928990 w 2928990"/>
              <a:gd name="connsiteY2" fmla="*/ 785800 h 785800"/>
              <a:gd name="connsiteX3" fmla="*/ 428660 w 2928990"/>
              <a:gd name="connsiteY3" fmla="*/ 785800 h 785800"/>
              <a:gd name="connsiteX4" fmla="*/ 0 w 2928990"/>
              <a:gd name="connsiteY4" fmla="*/ 0 h 785800"/>
              <a:gd name="connsiteX0" fmla="*/ 0 w 2929022"/>
              <a:gd name="connsiteY0" fmla="*/ 0 h 785800"/>
              <a:gd name="connsiteX1" fmla="*/ 2357550 w 2929022"/>
              <a:gd name="connsiteY1" fmla="*/ 0 h 785800"/>
              <a:gd name="connsiteX2" fmla="*/ 2929022 w 2929022"/>
              <a:gd name="connsiteY2" fmla="*/ 785800 h 785800"/>
              <a:gd name="connsiteX3" fmla="*/ 428692 w 2929022"/>
              <a:gd name="connsiteY3" fmla="*/ 785800 h 785800"/>
              <a:gd name="connsiteX4" fmla="*/ 0 w 2929022"/>
              <a:gd name="connsiteY4" fmla="*/ 0 h 785800"/>
              <a:gd name="connsiteX0" fmla="*/ 0 w 2929054"/>
              <a:gd name="connsiteY0" fmla="*/ 0 h 785800"/>
              <a:gd name="connsiteX1" fmla="*/ 2357582 w 2929054"/>
              <a:gd name="connsiteY1" fmla="*/ 0 h 785800"/>
              <a:gd name="connsiteX2" fmla="*/ 2929054 w 2929054"/>
              <a:gd name="connsiteY2" fmla="*/ 785800 h 785800"/>
              <a:gd name="connsiteX3" fmla="*/ 428724 w 2929054"/>
              <a:gd name="connsiteY3" fmla="*/ 785800 h 785800"/>
              <a:gd name="connsiteX4" fmla="*/ 0 w 2929054"/>
              <a:gd name="connsiteY4" fmla="*/ 0 h 785800"/>
              <a:gd name="connsiteX0" fmla="*/ 0 w 3000524"/>
              <a:gd name="connsiteY0" fmla="*/ 0 h 785800"/>
              <a:gd name="connsiteX1" fmla="*/ 2429052 w 3000524"/>
              <a:gd name="connsiteY1" fmla="*/ 0 h 785800"/>
              <a:gd name="connsiteX2" fmla="*/ 3000524 w 3000524"/>
              <a:gd name="connsiteY2" fmla="*/ 785800 h 785800"/>
              <a:gd name="connsiteX3" fmla="*/ 500194 w 3000524"/>
              <a:gd name="connsiteY3" fmla="*/ 785800 h 785800"/>
              <a:gd name="connsiteX4" fmla="*/ 0 w 3000524"/>
              <a:gd name="connsiteY4" fmla="*/ 0 h 7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524" h="785800">
                <a:moveTo>
                  <a:pt x="0" y="0"/>
                </a:moveTo>
                <a:lnTo>
                  <a:pt x="2429052" y="0"/>
                </a:lnTo>
                <a:lnTo>
                  <a:pt x="3000524" y="785800"/>
                </a:lnTo>
                <a:lnTo>
                  <a:pt x="500194" y="785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1058" y="4857766"/>
            <a:ext cx="642942" cy="285734"/>
          </a:xfrm>
        </p:spPr>
        <p:txBody>
          <a:bodyPr/>
          <a:lstStyle>
            <a:lvl1pPr algn="ctr">
              <a:defRPr sz="8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/>
              <a:t>Hal . </a:t>
            </a:r>
            <a:fld id="{7A3C3A96-D468-4DAE-BB77-2C41E3D741DB}" type="slidenum">
              <a:rPr lang="id-ID" smtClean="0"/>
              <a:pPr/>
              <a:t>‹#›</a:t>
            </a:fld>
            <a:endParaRPr lang="id-ID" dirty="0"/>
          </a:p>
        </p:txBody>
      </p:sp>
      <p:graphicFrame>
        <p:nvGraphicFramePr>
          <p:cNvPr id="4194304" name="Object 3"/>
          <p:cNvGraphicFramePr>
            <a:graphicFrameLocks noChangeAspect="1"/>
          </p:cNvGraphicFramePr>
          <p:nvPr/>
        </p:nvGraphicFramePr>
        <p:xfrm>
          <a:off x="214283" y="269301"/>
          <a:ext cx="357159" cy="44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3" imgW="13488120" imgH="16831440" progId="">
                  <p:embed/>
                </p:oleObj>
              </mc:Choice>
              <mc:Fallback>
                <p:oleObj name="CorelDRAW" r:id="rId3" imgW="13488120" imgH="168314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3" y="269301"/>
                        <a:ext cx="357159" cy="445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2" y="4857766"/>
            <a:ext cx="4429156" cy="285752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84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4884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8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48853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854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855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8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8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86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8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8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48866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867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868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93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94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94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9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94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4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94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49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95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5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9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954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95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92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104892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9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808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48809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488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48811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3C3A96-D468-4DAE-BB77-2C41E3D741D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48812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813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814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enfitry@yahoo.com" TargetMode="External"/><Relationship Id="rId2" Type="http://schemas.openxmlformats.org/officeDocument/2006/relationships/hyperlink" Target="mailto:kpd_surabaya@kppu.go.i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5.wmf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8" descr="Gedung KPPU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28734" cy="4840002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>
              <a:rot lat="900000" lon="1500000" rev="300000"/>
            </a:camera>
            <a:lightRig rig="threePt" dir="t"/>
          </a:scene3d>
          <a:sp3d z="82550"/>
        </p:spPr>
      </p:pic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09076"/>
            <a:ext cx="2051720" cy="35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1" name="AutoShape 4" descr="Image result for LOGO KPPU"/>
          <p:cNvSpPr>
            <a:spLocks noChangeAspect="1" noChangeArrowheads="1"/>
          </p:cNvSpPr>
          <p:nvPr/>
        </p:nvSpPr>
        <p:spPr bwMode="auto">
          <a:xfrm>
            <a:off x="155575" y="-130015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8582" name="AutoShape 6" descr="https://www.tobasatu.com/wp-content/uploads/2015/10/KPPU.jpg"/>
          <p:cNvSpPr>
            <a:spLocks noChangeAspect="1" noChangeArrowheads="1"/>
          </p:cNvSpPr>
          <p:nvPr/>
        </p:nvSpPr>
        <p:spPr bwMode="auto">
          <a:xfrm>
            <a:off x="155575" y="-130015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3145728" name="Straight Connector 16"/>
          <p:cNvCxnSpPr>
            <a:cxnSpLocks/>
          </p:cNvCxnSpPr>
          <p:nvPr/>
        </p:nvCxnSpPr>
        <p:spPr>
          <a:xfrm>
            <a:off x="4211960" y="4062316"/>
            <a:ext cx="4608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83" name="TextBox 17"/>
          <p:cNvSpPr txBox="1"/>
          <p:nvPr/>
        </p:nvSpPr>
        <p:spPr>
          <a:xfrm>
            <a:off x="4139952" y="4196792"/>
            <a:ext cx="37444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>
                <a:latin typeface="Cambria Math" pitchFamily="18" charset="0"/>
                <a:ea typeface="Cambria Math" pitchFamily="18" charset="0"/>
              </a:rPr>
              <a:t>KOMISI PENGAWAS PERSAINGAN USAHA</a:t>
            </a:r>
          </a:p>
          <a:p>
            <a:r>
              <a:rPr lang="id-ID" sz="1100" dirty="0">
                <a:latin typeface="Cambria Math" pitchFamily="18" charset="0"/>
                <a:ea typeface="Cambria Math" pitchFamily="18" charset="0"/>
              </a:rPr>
              <a:t>Jl. Ir. H. Juanda No. 36, Jakarta Pusat, 10120</a:t>
            </a:r>
          </a:p>
          <a:p>
            <a:r>
              <a:rPr lang="id-ID" sz="1100" dirty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www.kppu.go.id</a:t>
            </a:r>
          </a:p>
        </p:txBody>
      </p:sp>
      <p:grpSp>
        <p:nvGrpSpPr>
          <p:cNvPr id="28" name="Group 14"/>
          <p:cNvGrpSpPr/>
          <p:nvPr/>
        </p:nvGrpSpPr>
        <p:grpSpPr>
          <a:xfrm>
            <a:off x="0" y="4950297"/>
            <a:ext cx="9144000" cy="193204"/>
            <a:chOff x="0" y="5521796"/>
            <a:chExt cx="9144000" cy="193204"/>
          </a:xfrm>
        </p:grpSpPr>
        <p:sp>
          <p:nvSpPr>
            <p:cNvPr id="1048584" name="Rounded Rectangle 15"/>
            <p:cNvSpPr/>
            <p:nvPr/>
          </p:nvSpPr>
          <p:spPr>
            <a:xfrm>
              <a:off x="6156176" y="5521796"/>
              <a:ext cx="539552" cy="1932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48585" name="Rounded Rectangle 19"/>
            <p:cNvSpPr/>
            <p:nvPr/>
          </p:nvSpPr>
          <p:spPr>
            <a:xfrm>
              <a:off x="6695728" y="5521796"/>
              <a:ext cx="2448272" cy="1932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48586" name="Rounded Rectangle 21"/>
            <p:cNvSpPr/>
            <p:nvPr/>
          </p:nvSpPr>
          <p:spPr>
            <a:xfrm>
              <a:off x="0" y="5521796"/>
              <a:ext cx="6156176" cy="1932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48587" name="Title 5"/>
          <p:cNvSpPr txBox="1"/>
          <p:nvPr/>
        </p:nvSpPr>
        <p:spPr>
          <a:xfrm>
            <a:off x="3851920" y="1666574"/>
            <a:ext cx="5292080" cy="83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D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PERAN OTORITAS LEMBAGA PERSAINGAN USAHA DI ERA </a:t>
            </a:r>
            <a:r>
              <a:rPr lang="en-ID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DISRUPTIF</a:t>
            </a:r>
          </a:p>
          <a:p>
            <a:pPr fontAlgn="auto">
              <a:spcAft>
                <a:spcPts val="0"/>
              </a:spcAft>
              <a:defRPr/>
            </a:pPr>
            <a:endParaRPr lang="en-ID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4BF2B6-7993-4289-AD06-65C754B2A3F3}"/>
              </a:ext>
            </a:extLst>
          </p:cNvPr>
          <p:cNvSpPr txBox="1"/>
          <p:nvPr/>
        </p:nvSpPr>
        <p:spPr>
          <a:xfrm>
            <a:off x="3927491" y="1131590"/>
            <a:ext cx="5216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SOSIALISASI PERSAINGAN USAHA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4D3305-1667-44A8-B39B-318134099277}"/>
              </a:ext>
            </a:extLst>
          </p:cNvPr>
          <p:cNvSpPr txBox="1"/>
          <p:nvPr/>
        </p:nvSpPr>
        <p:spPr>
          <a:xfrm>
            <a:off x="3707904" y="2643758"/>
            <a:ext cx="444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Disampaikan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: Guntur </a:t>
            </a:r>
            <a:r>
              <a:rPr lang="en-US" sz="1600" smtClean="0"/>
              <a:t>Saragih   </a:t>
            </a:r>
          </a:p>
          <a:p>
            <a:r>
              <a:rPr lang="en-US" sz="1600" dirty="0" smtClean="0"/>
              <a:t>UNISDA</a:t>
            </a:r>
            <a:r>
              <a:rPr lang="en-US" sz="1600" dirty="0" smtClean="0"/>
              <a:t>, 31 </a:t>
            </a:r>
            <a:r>
              <a:rPr lang="en-US" sz="1600" dirty="0" err="1" smtClean="0"/>
              <a:t>Oktober</a:t>
            </a:r>
            <a:r>
              <a:rPr lang="en-US" sz="1600" dirty="0" smtClean="0"/>
              <a:t> </a:t>
            </a:r>
            <a:r>
              <a:rPr lang="en-US" sz="1600" dirty="0"/>
              <a:t>2019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59BB1C21-C850-4696-951F-8E1A25A0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058" y="4857766"/>
            <a:ext cx="642942" cy="285734"/>
          </a:xfrm>
        </p:spPr>
        <p:txBody>
          <a:bodyPr/>
          <a:lstStyle/>
          <a:p>
            <a:r>
              <a:rPr lang="en-US"/>
              <a:t>Hal . </a:t>
            </a:r>
            <a:fld id="{7A3C3A96-D468-4DAE-BB77-2C41E3D741DB}" type="slidenum">
              <a:rPr lang="id-ID" smtClean="0"/>
              <a:pPr/>
              <a:t>10</a:t>
            </a:fld>
            <a:endParaRPr lang="id-ID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122A11C-951D-4197-8DE7-6FF9EBB2E902}"/>
              </a:ext>
            </a:extLst>
          </p:cNvPr>
          <p:cNvCxnSpPr/>
          <p:nvPr/>
        </p:nvCxnSpPr>
        <p:spPr>
          <a:xfrm>
            <a:off x="827584" y="545044"/>
            <a:ext cx="8229600" cy="0"/>
          </a:xfrm>
          <a:prstGeom prst="line">
            <a:avLst/>
          </a:prstGeom>
          <a:ln w="63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">
            <a:extLst>
              <a:ext uri="{FF2B5EF4-FFF2-40B4-BE49-F238E27FC236}">
                <a16:creationId xmlns="" xmlns:a16="http://schemas.microsoft.com/office/drawing/2014/main" id="{22B77B24-D475-46BC-BA03-D2326FB1B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-2683" t="-1990" r="-2683" b="-1990"/>
          <a:stretch/>
        </p:blipFill>
        <p:spPr bwMode="auto">
          <a:xfrm>
            <a:off x="8242683" y="70389"/>
            <a:ext cx="322816" cy="4255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A2A4901-A1CC-4627-84A1-4EBA906D2748}"/>
              </a:ext>
            </a:extLst>
          </p:cNvPr>
          <p:cNvSpPr/>
          <p:nvPr/>
        </p:nvSpPr>
        <p:spPr>
          <a:xfrm>
            <a:off x="532254" y="914376"/>
            <a:ext cx="799116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fontAlgn="auto">
              <a:spcBef>
                <a:spcPts val="384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Saran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pertimbangan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dibuat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bersinggungan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Hukum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Persaingan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Usaha 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14375" indent="-357188" fontAlgn="auto">
              <a:spcBef>
                <a:spcPts val="38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Saran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Pertimbangan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KPPU No. 70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2017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Revisi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Menteri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Perhubungan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RI No. PM 32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2016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Penyelenggaraan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Angkutan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Orang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Bermotor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Trayek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714375" indent="-357188" fontAlgn="auto">
              <a:spcBef>
                <a:spcPts val="38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Saran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Pertimbangan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KPPU No. 25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2019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Rancangan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Menteri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Perhubungan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Perlindungan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Sepeda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Motor yang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Kepentingan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ID" sz="16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14375" indent="-357188" fontAlgn="auto">
              <a:spcBef>
                <a:spcPts val="38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Saran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Pertimbangan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KPPU No.87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2019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Revisi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Menteri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Perhubungan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Nomor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PM 12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2019.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023E8CC-71A0-40F1-9ACA-825066F57CAC}"/>
              </a:ext>
            </a:extLst>
          </p:cNvPr>
          <p:cNvSpPr/>
          <p:nvPr/>
        </p:nvSpPr>
        <p:spPr>
          <a:xfrm>
            <a:off x="797573" y="98495"/>
            <a:ext cx="7429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KPPU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Era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Digital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1159D768-014E-4E42-8065-AD58E149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058" y="4857766"/>
            <a:ext cx="642942" cy="285734"/>
          </a:xfrm>
        </p:spPr>
        <p:txBody>
          <a:bodyPr/>
          <a:lstStyle/>
          <a:p>
            <a:r>
              <a:rPr lang="en-US"/>
              <a:t>Hal . </a:t>
            </a:r>
            <a:fld id="{7A3C3A96-D468-4DAE-BB77-2C41E3D741DB}" type="slidenum">
              <a:rPr lang="id-ID" smtClean="0"/>
              <a:pPr/>
              <a:t>11</a:t>
            </a:fld>
            <a:endParaRPr lang="id-ID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C47D232-8A2A-4F62-AE9B-FD0AC70FDA49}"/>
              </a:ext>
            </a:extLst>
          </p:cNvPr>
          <p:cNvCxnSpPr/>
          <p:nvPr/>
        </p:nvCxnSpPr>
        <p:spPr>
          <a:xfrm>
            <a:off x="827584" y="545044"/>
            <a:ext cx="8229600" cy="0"/>
          </a:xfrm>
          <a:prstGeom prst="line">
            <a:avLst/>
          </a:prstGeom>
          <a:ln w="63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">
            <a:extLst>
              <a:ext uri="{FF2B5EF4-FFF2-40B4-BE49-F238E27FC236}">
                <a16:creationId xmlns="" xmlns:a16="http://schemas.microsoft.com/office/drawing/2014/main" id="{6B7EE3B5-9FB5-44E3-9C6E-30A3C24DF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-2683" t="-1990" r="-2683" b="-1990"/>
          <a:stretch/>
        </p:blipFill>
        <p:spPr bwMode="auto">
          <a:xfrm>
            <a:off x="8242683" y="70389"/>
            <a:ext cx="322816" cy="4255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9E1660-6996-4F56-BF04-A6E036461BD0}"/>
              </a:ext>
            </a:extLst>
          </p:cNvPr>
          <p:cNvSpPr/>
          <p:nvPr/>
        </p:nvSpPr>
        <p:spPr>
          <a:xfrm>
            <a:off x="578500" y="98495"/>
            <a:ext cx="7593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KPPU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Era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Digital (3)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96BCF5F-7CA0-44E9-B5BC-3AEFDF6079B4}"/>
              </a:ext>
            </a:extLst>
          </p:cNvPr>
          <p:cNvSpPr/>
          <p:nvPr/>
        </p:nvSpPr>
        <p:spPr>
          <a:xfrm>
            <a:off x="578500" y="764338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384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KPPU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Akuisisi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Aset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Uber Indonesia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Grab Indonesia :</a:t>
            </a:r>
          </a:p>
          <a:p>
            <a:pPr marL="714375" indent="-357188">
              <a:spcBef>
                <a:spcPts val="384"/>
              </a:spcBef>
              <a:buFont typeface="+mj-lt"/>
              <a:buAutoNum type="arabicPeriod"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KPPU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melihat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transaksi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murni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akuisisi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aset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kendali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Uber Indonesia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Grab Indonesia. </a:t>
            </a:r>
          </a:p>
          <a:p>
            <a:pPr marL="714375" indent="-357188">
              <a:spcBef>
                <a:spcPts val="384"/>
              </a:spcBef>
              <a:buFont typeface="+mj-lt"/>
              <a:buAutoNum type="arabicPeriod"/>
              <a:defRPr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Transaksi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juga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penggabungan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hukum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Uber Indonesia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bergabung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Grab Indonesia. </a:t>
            </a:r>
          </a:p>
          <a:p>
            <a:pPr marL="714375" indent="-357188">
              <a:spcBef>
                <a:spcPts val="384"/>
              </a:spcBef>
              <a:buFont typeface="+mj-lt"/>
              <a:buAutoNum type="arabicPeriod"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KPPU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menyimpulkan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transaksi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wajib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dinotifikasikan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luar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cakupan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definisi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penggabungan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peleburan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pengambilalihan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diatur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UU No. 5/1999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PP No. 57/2010.</a:t>
            </a:r>
            <a:endParaRPr lang="en-US" altLang="en-US" sz="16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714375" indent="-357188">
              <a:spcBef>
                <a:spcPts val="384"/>
              </a:spcBef>
              <a:buFont typeface="+mj-lt"/>
              <a:buAutoNum type="arabicPeriod"/>
              <a:defRPr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lanjut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menjamin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akuisisi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menimbulkan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dampak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KPPU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monitoring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aktif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perkembangan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persaingan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harga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sektor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transportasi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online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yakni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mencegah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potensi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price leadership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price fixing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meningkat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seiring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meningkatnya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konsentrasi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16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auto">
              <a:spcBef>
                <a:spcPts val="384"/>
              </a:spcBef>
              <a:spcAft>
                <a:spcPts val="0"/>
              </a:spcAft>
              <a:defRPr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auto">
              <a:spcBef>
                <a:spcPts val="384"/>
              </a:spcBef>
              <a:spcAft>
                <a:spcPts val="0"/>
              </a:spcAft>
              <a:defRPr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F9A527CE-2C0F-42B1-9C5A-77A1BFF9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67A0FEDB-ABF2-4821-A62D-10AB9D70F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TEMUKAN PELANGGARAN?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LAPORKAN KE KPPU PALING SEDIKIT MEMUAT</a:t>
            </a:r>
          </a:p>
          <a:p>
            <a:pPr>
              <a:buAutoNum type="alphaLcPeriod"/>
            </a:pP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Salinan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identitas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alamat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pelapor</a:t>
            </a:r>
            <a:endParaRPr lang="en-AU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AutoNum type="alphaLcPeriod"/>
            </a:pP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Identitas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alamat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terlapor</a:t>
            </a:r>
            <a:endParaRPr lang="en-AU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AutoNum type="alphaLcPeriod"/>
            </a:pP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Identitas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alamat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saksi</a:t>
            </a:r>
            <a:endParaRPr lang="en-AU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AutoNum type="alphaLcPeriod"/>
            </a:pP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Keterangan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lengkap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jelas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mengenai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telah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terjadi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patut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diduga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telah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terjadi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pelanggaran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UU</a:t>
            </a:r>
          </a:p>
          <a:p>
            <a:pPr>
              <a:buAutoNum type="alphaLcPeriod"/>
            </a:pP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Bukti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awal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dugaan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pelanggaran</a:t>
            </a:r>
            <a:endParaRPr lang="en-AU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AutoNum type="alphaLcPeriod"/>
            </a:pP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Pasal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dugaan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pelanggaran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UU</a:t>
            </a:r>
          </a:p>
          <a:p>
            <a:pPr>
              <a:buAutoNum type="alphaLcPeriod"/>
            </a:pP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Tanda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tangan</a:t>
            </a:r>
            <a:r>
              <a:rPr lang="en-A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100" dirty="0" err="1" smtClean="0">
                <a:solidFill>
                  <a:schemeClr val="tx2">
                    <a:lumMod val="75000"/>
                  </a:schemeClr>
                </a:solidFill>
              </a:rPr>
              <a:t>pelapor</a:t>
            </a:r>
            <a:endParaRPr lang="en-US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Dan </a:t>
            </a: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Ditujukan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Yth</a:t>
            </a:r>
            <a:r>
              <a:rPr lang="en-US" b="1" dirty="0" smtClean="0"/>
              <a:t>. </a:t>
            </a:r>
            <a:r>
              <a:rPr lang="en-US" b="1" dirty="0" err="1" smtClean="0"/>
              <a:t>Ketua</a:t>
            </a:r>
            <a:r>
              <a:rPr lang="en-US" b="1" dirty="0" smtClean="0"/>
              <a:t> KPPU RI</a:t>
            </a:r>
          </a:p>
          <a:p>
            <a:pPr>
              <a:buNone/>
            </a:pPr>
            <a:r>
              <a:rPr lang="en-US" b="1" dirty="0" smtClean="0"/>
              <a:t>Jl. </a:t>
            </a:r>
            <a:r>
              <a:rPr lang="en-US" b="1" dirty="0" err="1" smtClean="0"/>
              <a:t>Ir</a:t>
            </a:r>
            <a:r>
              <a:rPr lang="en-US" b="1" dirty="0" smtClean="0"/>
              <a:t> H. </a:t>
            </a:r>
            <a:r>
              <a:rPr lang="en-US" b="1" dirty="0" err="1" smtClean="0"/>
              <a:t>Juanda</a:t>
            </a:r>
            <a:r>
              <a:rPr lang="en-US" b="1" dirty="0" smtClean="0"/>
              <a:t> </a:t>
            </a:r>
            <a:r>
              <a:rPr lang="en-US" b="1" dirty="0" err="1" smtClean="0"/>
              <a:t>Nomor</a:t>
            </a:r>
            <a:r>
              <a:rPr lang="en-US" b="1" dirty="0" smtClean="0"/>
              <a:t> 36 Jakarta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Hal . </a:t>
            </a:r>
            <a:fld id="{7A3C3A96-D468-4DAE-BB77-2C41E3D741DB}" type="slidenum">
              <a:rPr lang="id-ID" smtClean="0"/>
              <a:pPr/>
              <a:t>12</a:t>
            </a:fld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KANTOR WILAYAH IV KPPU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55563" indent="-55563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Wilayah </a:t>
            </a:r>
            <a:r>
              <a:rPr lang="en-US" sz="2800" dirty="0" err="1" smtClean="0">
                <a:solidFill>
                  <a:srgbClr val="FF0000"/>
                </a:solidFill>
              </a:rPr>
              <a:t>Kerja</a:t>
            </a:r>
            <a:r>
              <a:rPr lang="en-US" sz="2800" dirty="0" smtClean="0">
                <a:solidFill>
                  <a:srgbClr val="FF0000"/>
                </a:solidFill>
              </a:rPr>
              <a:t> : </a:t>
            </a:r>
            <a:r>
              <a:rPr lang="id-ID" sz="2800" dirty="0" smtClean="0">
                <a:solidFill>
                  <a:srgbClr val="FF0000"/>
                </a:solidFill>
              </a:rPr>
              <a:t>Jatim, Jateng, DI Yogyakarta,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id-ID" sz="2800" dirty="0" smtClean="0">
                <a:solidFill>
                  <a:srgbClr val="FF0000"/>
                </a:solidFill>
              </a:rPr>
              <a:t>Bali, NTB dan NTT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d-ID" sz="1400" i="1" dirty="0" smtClean="0"/>
              <a:t>Gedung Bumi Mandiri Tower 1 Lt. 7 R. 703</a:t>
            </a:r>
            <a:r>
              <a:rPr lang="en-US" sz="1400" i="1" dirty="0" smtClean="0"/>
              <a:t>  </a:t>
            </a:r>
            <a:endParaRPr lang="id-ID" sz="1400" i="1" dirty="0" smtClean="0"/>
          </a:p>
          <a:p>
            <a:pPr>
              <a:buNone/>
            </a:pPr>
            <a:r>
              <a:rPr lang="id-ID" sz="1400" i="1" dirty="0" smtClean="0"/>
              <a:t>Jln. Basuki Rahmat No. 129-137</a:t>
            </a:r>
          </a:p>
          <a:p>
            <a:pPr>
              <a:buNone/>
            </a:pPr>
            <a:r>
              <a:rPr lang="id-ID" sz="1400" i="1" dirty="0" smtClean="0"/>
              <a:t>Surabaya 60271, Jawa Timur-Indonesia</a:t>
            </a:r>
          </a:p>
          <a:p>
            <a:pPr>
              <a:buNone/>
            </a:pPr>
            <a:r>
              <a:rPr lang="id-ID" sz="1400" i="1" dirty="0" smtClean="0"/>
              <a:t>P. +62315454146 /5344410</a:t>
            </a:r>
          </a:p>
          <a:p>
            <a:pPr>
              <a:buNone/>
            </a:pPr>
            <a:r>
              <a:rPr lang="id-ID" sz="1400" i="1" dirty="0" smtClean="0"/>
              <a:t>F. +6231 5341949</a:t>
            </a:r>
          </a:p>
          <a:p>
            <a:pPr>
              <a:buNone/>
            </a:pPr>
            <a:r>
              <a:rPr lang="id-ID" sz="1400" i="1" dirty="0" smtClean="0"/>
              <a:t>E. </a:t>
            </a:r>
            <a:r>
              <a:rPr lang="id-ID" sz="1400" i="1" dirty="0" smtClean="0">
                <a:hlinkClick r:id="rId2"/>
              </a:rPr>
              <a:t>kpd_surabaya@kppu.go.id</a:t>
            </a:r>
            <a:endParaRPr lang="en-US" sz="1400" i="1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Hal . </a:t>
            </a:r>
            <a:fld id="{7A3C3A96-D468-4DAE-BB77-2C41E3D741DB}" type="slidenum">
              <a:rPr lang="id-ID" smtClean="0"/>
              <a:pPr/>
              <a:t>13</a:t>
            </a:fld>
            <a:endParaRPr lang="id-ID" dirty="0"/>
          </a:p>
        </p:txBody>
      </p:sp>
      <p:sp>
        <p:nvSpPr>
          <p:cNvPr id="6" name="Kotak Teks 4"/>
          <p:cNvSpPr txBox="1"/>
          <p:nvPr/>
        </p:nvSpPr>
        <p:spPr>
          <a:xfrm>
            <a:off x="5580112" y="2211710"/>
            <a:ext cx="3027452" cy="120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1" dirty="0">
                <a:solidFill>
                  <a:schemeClr val="tx2"/>
                </a:solidFill>
              </a:rPr>
              <a:t>Via </a:t>
            </a:r>
            <a:r>
              <a:rPr lang="id-ID" sz="2401" dirty="0" err="1">
                <a:solidFill>
                  <a:schemeClr val="tx2"/>
                </a:solidFill>
              </a:rPr>
              <a:t>Whats</a:t>
            </a:r>
            <a:r>
              <a:rPr lang="id-ID" sz="2401" dirty="0">
                <a:solidFill>
                  <a:schemeClr val="tx2"/>
                </a:solidFill>
              </a:rPr>
              <a:t> </a:t>
            </a:r>
            <a:r>
              <a:rPr lang="id-ID" sz="2401" dirty="0" err="1">
                <a:solidFill>
                  <a:schemeClr val="tx2"/>
                </a:solidFill>
              </a:rPr>
              <a:t>Up</a:t>
            </a:r>
            <a:endParaRPr lang="id-ID" sz="2401" dirty="0">
              <a:solidFill>
                <a:schemeClr val="tx2"/>
              </a:solidFill>
            </a:endParaRPr>
          </a:p>
          <a:p>
            <a:r>
              <a:rPr lang="id-ID" sz="2401" dirty="0">
                <a:solidFill>
                  <a:schemeClr val="tx2"/>
                </a:solidFill>
              </a:rPr>
              <a:t>081 852 1774 (Dendy</a:t>
            </a:r>
            <a:r>
              <a:rPr lang="id-ID" sz="2401" dirty="0" smtClean="0">
                <a:solidFill>
                  <a:schemeClr val="tx2"/>
                </a:solidFill>
              </a:rPr>
              <a:t>)</a:t>
            </a:r>
          </a:p>
          <a:p>
            <a:r>
              <a:rPr lang="id-ID" sz="2401" dirty="0" smtClean="0">
                <a:solidFill>
                  <a:schemeClr val="tx2"/>
                </a:solidFill>
              </a:rPr>
              <a:t>081 551 08785 (</a:t>
            </a:r>
            <a:r>
              <a:rPr lang="id-ID" sz="2401" dirty="0" err="1" smtClean="0">
                <a:solidFill>
                  <a:schemeClr val="tx2"/>
                </a:solidFill>
              </a:rPr>
              <a:t>Romy</a:t>
            </a:r>
            <a:r>
              <a:rPr lang="id-ID" sz="2401" dirty="0" smtClean="0">
                <a:solidFill>
                  <a:schemeClr val="tx2"/>
                </a:solidFill>
              </a:rPr>
              <a:t>) </a:t>
            </a:r>
            <a:endParaRPr lang="id-ID" sz="2401" dirty="0">
              <a:solidFill>
                <a:schemeClr val="tx2"/>
              </a:solidFill>
            </a:endParaRPr>
          </a:p>
        </p:txBody>
      </p:sp>
      <p:sp>
        <p:nvSpPr>
          <p:cNvPr id="7" name="Kotak Teks 5"/>
          <p:cNvSpPr txBox="1"/>
          <p:nvPr/>
        </p:nvSpPr>
        <p:spPr>
          <a:xfrm>
            <a:off x="5580112" y="3573327"/>
            <a:ext cx="3282603" cy="15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1" dirty="0">
                <a:solidFill>
                  <a:schemeClr val="tx2"/>
                </a:solidFill>
              </a:rPr>
              <a:t>Email</a:t>
            </a:r>
          </a:p>
          <a:p>
            <a:r>
              <a:rPr lang="id-ID" sz="2401" dirty="0" err="1" smtClean="0">
                <a:solidFill>
                  <a:schemeClr val="tx2"/>
                </a:solidFill>
                <a:hlinkClick r:id="rId3"/>
              </a:rPr>
              <a:t>denfitry@yahoo.com</a:t>
            </a:r>
            <a:endParaRPr lang="id-ID" sz="2401" dirty="0" smtClean="0">
              <a:solidFill>
                <a:schemeClr val="tx2"/>
              </a:solidFill>
            </a:endParaRPr>
          </a:p>
          <a:p>
            <a:r>
              <a:rPr lang="id-ID" sz="2401" dirty="0" err="1">
                <a:solidFill>
                  <a:schemeClr val="tx2"/>
                </a:solidFill>
              </a:rPr>
              <a:t>romyarya@yahoo.co.id</a:t>
            </a:r>
            <a:endParaRPr lang="id-ID" sz="2401" dirty="0">
              <a:solidFill>
                <a:schemeClr val="tx2"/>
              </a:solidFill>
            </a:endParaRPr>
          </a:p>
          <a:p>
            <a:r>
              <a:rPr lang="id-ID" sz="2401" dirty="0" smtClean="0">
                <a:solidFill>
                  <a:schemeClr val="tx2"/>
                </a:solidFill>
              </a:rPr>
              <a:t> </a:t>
            </a:r>
            <a:endParaRPr lang="id-ID" sz="240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9" descr="logo"/>
          <p:cNvPicPr>
            <a:picLocks noChangeAspect="1" noChangeArrowheads="1"/>
          </p:cNvPicPr>
          <p:nvPr/>
        </p:nvPicPr>
        <p:blipFill rotWithShape="1">
          <a:blip r:embed="rId2" cstate="print"/>
          <a:srcRect l="-2683" t="-1990" r="-2683" b="-1990"/>
          <a:stretch>
            <a:fillRect/>
          </a:stretch>
        </p:blipFill>
        <p:spPr bwMode="auto">
          <a:xfrm>
            <a:off x="110440" y="88151"/>
            <a:ext cx="518646" cy="58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9" name="Content Placeholder 4" descr="1.Tegakkan-hukum-persaingan.jpg"/>
          <p:cNvPicPr>
            <a:picLocks noChangeAspect="1"/>
          </p:cNvPicPr>
          <p:nvPr/>
        </p:nvPicPr>
        <p:blipFill>
          <a:blip r:embed="rId3" cstate="print"/>
          <a:srcRect t="12260" b="12260"/>
          <a:stretch>
            <a:fillRect/>
          </a:stretch>
        </p:blipFill>
        <p:spPr>
          <a:xfrm>
            <a:off x="732450" y="211774"/>
            <a:ext cx="3946670" cy="178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0" name="Picture 10" descr="3.-fair-kompetition-TAXI-1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1615" y="211780"/>
            <a:ext cx="1887496" cy="82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1" name="Picture 11" descr="Predatory-Princing-(-Alternatif-)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8044" y="3031495"/>
            <a:ext cx="1887496" cy="82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2" name="Picture 12" descr="smskartel.bmp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6301" y="211774"/>
            <a:ext cx="1887496" cy="82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3" name="Picture 13" descr="9.fair-play-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91624" y="2102021"/>
            <a:ext cx="1887496" cy="82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4" name="Picture 14" descr="10.Preman-Pasar-Tidak-Sehat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28044" y="2102021"/>
            <a:ext cx="1887496" cy="82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5" name="Picture 15" descr="11.Persaingan-Sehat-PASAR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41215" y="1156632"/>
            <a:ext cx="1887496" cy="82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6" name="Picture 16" descr="12.INOVASI-Persaingan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1834" y="2102021"/>
            <a:ext cx="1887496" cy="82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7" name="Picture 17" descr="7.KARTEL.jp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28044" y="1164714"/>
            <a:ext cx="1887496" cy="82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8" name="Picture 18" descr="6.Praktek-Monopoli-&amp;-Kartel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1834" y="3031495"/>
            <a:ext cx="1887496" cy="82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9" name="Picture 19" descr="4.Tender.jp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91624" y="3031495"/>
            <a:ext cx="1887496" cy="82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80" name="Picture 20" descr="8.Bebaskan-Kartel.jpg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66898" y="2107515"/>
            <a:ext cx="1887496" cy="82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194306" name="Table 23"/>
          <p:cNvGraphicFramePr>
            <a:graphicFrameLocks noGrp="1"/>
          </p:cNvGraphicFramePr>
          <p:nvPr/>
        </p:nvGraphicFramePr>
        <p:xfrm>
          <a:off x="755577" y="3911751"/>
          <a:ext cx="2985255" cy="1177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3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3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700" dirty="0"/>
                        <a:t>Address</a:t>
                      </a:r>
                      <a:endParaRPr lang="en-US" sz="700" b="1" dirty="0">
                        <a:latin typeface="Cambria"/>
                        <a:cs typeface="Cambria"/>
                      </a:endParaRPr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00" dirty="0"/>
                        <a:t>Publication</a:t>
                      </a:r>
                      <a:endParaRPr lang="en-US" sz="700" b="1" dirty="0">
                        <a:latin typeface="Cambria"/>
                        <a:cs typeface="Cambria"/>
                      </a:endParaRPr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69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700" dirty="0" err="1"/>
                        <a:t>Gedung</a:t>
                      </a:r>
                      <a:r>
                        <a:rPr lang="en-US" sz="700" dirty="0"/>
                        <a:t> KPPU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700" dirty="0"/>
                        <a:t>Jl. Ir. H. </a:t>
                      </a:r>
                      <a:r>
                        <a:rPr lang="en-US" sz="700" dirty="0" err="1"/>
                        <a:t>Juanda</a:t>
                      </a:r>
                      <a:r>
                        <a:rPr lang="en-US" sz="700" dirty="0"/>
                        <a:t> No. 36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700" dirty="0"/>
                        <a:t>Jakarta 10120, Indonesia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95250" algn="l"/>
                        </a:tabLst>
                      </a:pPr>
                      <a:r>
                        <a:rPr lang="en-US" sz="700" dirty="0"/>
                        <a:t>t. +6221-3507015/16/49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700" dirty="0"/>
                        <a:t>f. +6221-3507008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700" dirty="0"/>
                        <a:t>w. </a:t>
                      </a:r>
                      <a:r>
                        <a:rPr lang="en-US" sz="700" dirty="0" err="1"/>
                        <a:t>www.kppu.go.id</a:t>
                      </a:r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00" dirty="0"/>
                        <a:t>infokom@kppu.go.id</a:t>
                      </a:r>
                      <a:r>
                        <a:rPr lang="id-ID" sz="700" dirty="0"/>
                        <a:t>   </a:t>
                      </a:r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L="36000" marT="3510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KPPUINDONESIA</a:t>
                      </a:r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L="36000" marT="3510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@KPPU</a:t>
                      </a:r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L="36000" marT="3510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KPPUOFFICIAL</a:t>
                      </a:r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L="36000" marT="3510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d-ID" sz="700" dirty="0"/>
                        <a:t>kppu_ri</a:t>
                      </a:r>
                      <a:endParaRPr lang="en-US" sz="700" dirty="0">
                        <a:latin typeface="Cambria"/>
                        <a:cs typeface="Cambria"/>
                      </a:endParaRPr>
                    </a:p>
                  </a:txBody>
                  <a:tcPr marL="36000" marT="3510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97181" name="Picture 25" descr="Faceboo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95736" y="4308221"/>
            <a:ext cx="180000" cy="135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97182" name="Picture 26" descr="GMai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95736" y="4129780"/>
            <a:ext cx="180000" cy="135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97183" name="Picture 27" descr="Twitt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95736" y="4515966"/>
            <a:ext cx="180000" cy="135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97184" name="Picture 28" descr="Youtub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95736" y="4694407"/>
            <a:ext cx="180000" cy="135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4882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7620-2788-EE48-94B7-AE41149B9EB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97185" name="Picture 2" descr="Thank-you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899827" y="3096952"/>
            <a:ext cx="2034413" cy="1179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186" name="Picture 4" descr="http://blueprintpractice.com/wp-content/uploads/2017/02/Instagram-logo-2016-01-128x128-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86858" y="4853196"/>
            <a:ext cx="216024" cy="1944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Hal . </a:t>
            </a:r>
            <a:fld id="{7A3C3A96-D468-4DAE-BB77-2C41E3D741DB}" type="slidenum">
              <a:rPr lang="id-ID" smtClean="0"/>
              <a:pPr/>
              <a:t>2</a:t>
            </a:fld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6F6EED5D-4E41-487B-B17E-279A80DDB054}"/>
              </a:ext>
            </a:extLst>
          </p:cNvPr>
          <p:cNvCxnSpPr/>
          <p:nvPr/>
        </p:nvCxnSpPr>
        <p:spPr>
          <a:xfrm>
            <a:off x="827584" y="545044"/>
            <a:ext cx="8229600" cy="0"/>
          </a:xfrm>
          <a:prstGeom prst="line">
            <a:avLst/>
          </a:prstGeom>
          <a:ln w="63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>
            <a:extLst>
              <a:ext uri="{FF2B5EF4-FFF2-40B4-BE49-F238E27FC236}">
                <a16:creationId xmlns="" xmlns:a16="http://schemas.microsoft.com/office/drawing/2014/main" id="{957FC1DE-555F-4C69-8F49-825CF1CF3B61}"/>
              </a:ext>
            </a:extLst>
          </p:cNvPr>
          <p:cNvSpPr txBox="1">
            <a:spLocks/>
          </p:cNvSpPr>
          <p:nvPr/>
        </p:nvSpPr>
        <p:spPr>
          <a:xfrm>
            <a:off x="8501058" y="4857766"/>
            <a:ext cx="642942" cy="285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8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7E1AD5-0446-4947-B486-7B0F9E890B59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F246053-D225-4304-B3F5-BA8B660F7A2B}"/>
              </a:ext>
            </a:extLst>
          </p:cNvPr>
          <p:cNvCxnSpPr/>
          <p:nvPr/>
        </p:nvCxnSpPr>
        <p:spPr>
          <a:xfrm>
            <a:off x="827584" y="545044"/>
            <a:ext cx="8229600" cy="0"/>
          </a:xfrm>
          <a:prstGeom prst="line">
            <a:avLst/>
          </a:prstGeom>
          <a:ln w="63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32094C9-2874-43B6-AAF8-47A9548C0398}"/>
              </a:ext>
            </a:extLst>
          </p:cNvPr>
          <p:cNvSpPr txBox="1"/>
          <p:nvPr/>
        </p:nvSpPr>
        <p:spPr>
          <a:xfrm>
            <a:off x="827583" y="195486"/>
            <a:ext cx="741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CURRICULUM VITAE</a:t>
            </a:r>
            <a:r>
              <a:rPr lang="en-ID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8755"/>
            <a:ext cx="2660915" cy="362929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/>
          <a:srcRect l="20714" t="17714" r="18016" b="39823"/>
          <a:stretch/>
        </p:blipFill>
        <p:spPr bwMode="auto">
          <a:xfrm>
            <a:off x="3033375" y="914376"/>
            <a:ext cx="5489957" cy="3061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64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Hal . </a:t>
            </a:r>
            <a:fld id="{7A3C3A96-D468-4DAE-BB77-2C41E3D741DB}" type="slidenum">
              <a:rPr lang="id-ID" smtClean="0"/>
              <a:pPr/>
              <a:t>3</a:t>
            </a:fld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6F6EED5D-4E41-487B-B17E-279A80DDB054}"/>
              </a:ext>
            </a:extLst>
          </p:cNvPr>
          <p:cNvCxnSpPr/>
          <p:nvPr/>
        </p:nvCxnSpPr>
        <p:spPr>
          <a:xfrm>
            <a:off x="827584" y="545044"/>
            <a:ext cx="8229600" cy="0"/>
          </a:xfrm>
          <a:prstGeom prst="line">
            <a:avLst/>
          </a:prstGeom>
          <a:ln w="63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>
            <a:extLst>
              <a:ext uri="{FF2B5EF4-FFF2-40B4-BE49-F238E27FC236}">
                <a16:creationId xmlns="" xmlns:a16="http://schemas.microsoft.com/office/drawing/2014/main" id="{957FC1DE-555F-4C69-8F49-825CF1CF3B61}"/>
              </a:ext>
            </a:extLst>
          </p:cNvPr>
          <p:cNvSpPr txBox="1">
            <a:spLocks/>
          </p:cNvSpPr>
          <p:nvPr/>
        </p:nvSpPr>
        <p:spPr>
          <a:xfrm>
            <a:off x="8501058" y="4857766"/>
            <a:ext cx="642942" cy="285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8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7E1AD5-0446-4947-B486-7B0F9E890B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43012E37-06D8-4E7A-90DA-7C8F6778D525}"/>
              </a:ext>
            </a:extLst>
          </p:cNvPr>
          <p:cNvSpPr/>
          <p:nvPr/>
        </p:nvSpPr>
        <p:spPr>
          <a:xfrm>
            <a:off x="6324600" y="895350"/>
            <a:ext cx="2437564" cy="1734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/>
              <a:t>Indonesia </a:t>
            </a:r>
            <a:r>
              <a:rPr lang="en-US" sz="1500" dirty="0" err="1"/>
              <a:t>menempati</a:t>
            </a:r>
            <a:r>
              <a:rPr lang="en-US" sz="1500" dirty="0"/>
              <a:t> </a:t>
            </a:r>
            <a:r>
              <a:rPr lang="en-US" sz="1500" dirty="0" err="1"/>
              <a:t>peringkat</a:t>
            </a:r>
            <a:r>
              <a:rPr lang="en-US" sz="1500" dirty="0"/>
              <a:t> </a:t>
            </a:r>
            <a:r>
              <a:rPr lang="en-US" sz="1500" dirty="0" err="1"/>
              <a:t>ke</a:t>
            </a:r>
            <a:r>
              <a:rPr lang="en-US" sz="1500" dirty="0"/>
              <a:t> 5 </a:t>
            </a:r>
            <a:r>
              <a:rPr lang="en-US" sz="1500" dirty="0" err="1"/>
              <a:t>terbesar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20 negara </a:t>
            </a:r>
            <a:r>
              <a:rPr lang="en-US" sz="1500" dirty="0" err="1"/>
              <a:t>pengguna</a:t>
            </a:r>
            <a:r>
              <a:rPr lang="en-US" sz="1500" dirty="0"/>
              <a:t> </a:t>
            </a:r>
            <a:r>
              <a:rPr lang="en-US" sz="1500" dirty="0" err="1"/>
              <a:t>internat</a:t>
            </a:r>
            <a:r>
              <a:rPr lang="en-US" sz="1500" dirty="0"/>
              <a:t> </a:t>
            </a:r>
            <a:r>
              <a:rPr lang="en-US" sz="1500" dirty="0" err="1"/>
              <a:t>terbanyak</a:t>
            </a:r>
            <a:r>
              <a:rPr lang="en-US" sz="1500" dirty="0"/>
              <a:t>.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jumlah</a:t>
            </a:r>
            <a:r>
              <a:rPr lang="en-US" sz="1500" dirty="0"/>
              <a:t> </a:t>
            </a:r>
            <a:r>
              <a:rPr lang="en-US" sz="1500" dirty="0" err="1"/>
              <a:t>mencapai</a:t>
            </a:r>
            <a:r>
              <a:rPr lang="en-US" sz="1500" dirty="0"/>
              <a:t> 143 </a:t>
            </a:r>
            <a:r>
              <a:rPr lang="en-US" sz="1500" dirty="0" err="1"/>
              <a:t>juta</a:t>
            </a:r>
            <a:r>
              <a:rPr lang="en-US" sz="1500" dirty="0"/>
              <a:t> orang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F246053-D225-4304-B3F5-BA8B660F7A2B}"/>
              </a:ext>
            </a:extLst>
          </p:cNvPr>
          <p:cNvCxnSpPr/>
          <p:nvPr/>
        </p:nvCxnSpPr>
        <p:spPr>
          <a:xfrm>
            <a:off x="827584" y="545044"/>
            <a:ext cx="8229600" cy="0"/>
          </a:xfrm>
          <a:prstGeom prst="line">
            <a:avLst/>
          </a:prstGeom>
          <a:ln w="63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op20201906.png">
            <a:extLst>
              <a:ext uri="{FF2B5EF4-FFF2-40B4-BE49-F238E27FC236}">
                <a16:creationId xmlns="" xmlns:a16="http://schemas.microsoft.com/office/drawing/2014/main" id="{D72F81ED-D9D0-47EB-B190-D7CFCA8C54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90550"/>
            <a:ext cx="5334000" cy="4267200"/>
          </a:xfrm>
          <a:prstGeom prst="rect">
            <a:avLst/>
          </a:prstGeom>
        </p:spPr>
      </p:pic>
      <p:sp>
        <p:nvSpPr>
          <p:cNvPr id="12" name="Right Arrow 5">
            <a:extLst>
              <a:ext uri="{FF2B5EF4-FFF2-40B4-BE49-F238E27FC236}">
                <a16:creationId xmlns="" xmlns:a16="http://schemas.microsoft.com/office/drawing/2014/main" id="{CD1D520C-387B-43C9-9BEC-3D4EA0E2BACD}"/>
              </a:ext>
            </a:extLst>
          </p:cNvPr>
          <p:cNvSpPr/>
          <p:nvPr/>
        </p:nvSpPr>
        <p:spPr>
          <a:xfrm>
            <a:off x="1068016" y="1581150"/>
            <a:ext cx="5256584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32094C9-2874-43B6-AAF8-47A9548C0398}"/>
              </a:ext>
            </a:extLst>
          </p:cNvPr>
          <p:cNvSpPr txBox="1"/>
          <p:nvPr/>
        </p:nvSpPr>
        <p:spPr>
          <a:xfrm>
            <a:off x="827583" y="195486"/>
            <a:ext cx="741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>
                <a:latin typeface="Cambria" panose="02040503050406030204" pitchFamily="18" charset="0"/>
                <a:ea typeface="Cambria" panose="02040503050406030204" pitchFamily="18" charset="0"/>
              </a:rPr>
              <a:t>Perkembangan</a:t>
            </a:r>
            <a:r>
              <a:rPr lang="en-ID" dirty="0">
                <a:latin typeface="Cambria" panose="02040503050406030204" pitchFamily="18" charset="0"/>
                <a:ea typeface="Cambria" panose="02040503050406030204" pitchFamily="18" charset="0"/>
              </a:rPr>
              <a:t> E-Commerce di Indonesia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AD5-0446-4947-B486-7B0F9E890B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93FACA64-1F37-430B-A705-817D3EC1879A}"/>
              </a:ext>
            </a:extLst>
          </p:cNvPr>
          <p:cNvSpPr txBox="1">
            <a:spLocks/>
          </p:cNvSpPr>
          <p:nvPr/>
        </p:nvSpPr>
        <p:spPr>
          <a:xfrm>
            <a:off x="8653458" y="5010166"/>
            <a:ext cx="642942" cy="285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8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Hal . </a:t>
            </a:r>
            <a:fld id="{7A3C3A96-D468-4DAE-BB77-2C41E3D741DB}" type="slidenum">
              <a:rPr lang="id-ID" smtClean="0"/>
              <a:pPr/>
              <a:t>4</a:t>
            </a:fld>
            <a:endParaRPr lang="id-ID" dirty="0"/>
          </a:p>
        </p:txBody>
      </p:sp>
      <p:pic>
        <p:nvPicPr>
          <p:cNvPr id="9" name="Content Placeholder 4" descr="sea-ecommerce forecast 2020.jpg">
            <a:extLst>
              <a:ext uri="{FF2B5EF4-FFF2-40B4-BE49-F238E27FC236}">
                <a16:creationId xmlns="" xmlns:a16="http://schemas.microsoft.com/office/drawing/2014/main" id="{0DC99DB0-53A6-4FDC-B920-83C256996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386"/>
          <a:stretch>
            <a:fillRect/>
          </a:stretch>
        </p:blipFill>
        <p:spPr>
          <a:xfrm>
            <a:off x="979983" y="843558"/>
            <a:ext cx="3889220" cy="3756013"/>
          </a:xfrm>
        </p:spPr>
      </p:pic>
      <p:pic>
        <p:nvPicPr>
          <p:cNvPr id="12" name="Picture 3" descr="C:\cimay's folder\Pencegahan\2018\E-commerce\ecommerce digital boom.JPG">
            <a:extLst>
              <a:ext uri="{FF2B5EF4-FFF2-40B4-BE49-F238E27FC236}">
                <a16:creationId xmlns="" xmlns:a16="http://schemas.microsoft.com/office/drawing/2014/main" id="{4276F942-1EAE-458A-B462-2F9F3739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203" y="885729"/>
            <a:ext cx="4032449" cy="3554037"/>
          </a:xfrm>
          <a:prstGeom prst="rect">
            <a:avLst/>
          </a:prstGeom>
          <a:noFill/>
        </p:spPr>
      </p:pic>
      <p:sp>
        <p:nvSpPr>
          <p:cNvPr id="13" name="Down Arrow Callout 6">
            <a:extLst>
              <a:ext uri="{FF2B5EF4-FFF2-40B4-BE49-F238E27FC236}">
                <a16:creationId xmlns="" xmlns:a16="http://schemas.microsoft.com/office/drawing/2014/main" id="{4126EB03-0690-4769-BBE5-2C0FF6C47CDA}"/>
              </a:ext>
            </a:extLst>
          </p:cNvPr>
          <p:cNvSpPr/>
          <p:nvPr/>
        </p:nvSpPr>
        <p:spPr>
          <a:xfrm>
            <a:off x="1006963" y="402472"/>
            <a:ext cx="7921667" cy="64970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Pada </a:t>
            </a:r>
            <a:r>
              <a:rPr lang="en-US" sz="1200" dirty="0" err="1"/>
              <a:t>tahun</a:t>
            </a:r>
            <a:r>
              <a:rPr lang="en-US" sz="1200" dirty="0"/>
              <a:t> 2020, Indonesia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pasar e-commerce </a:t>
            </a:r>
            <a:r>
              <a:rPr lang="en-US" sz="1200" dirty="0" err="1"/>
              <a:t>terbesar</a:t>
            </a:r>
            <a:r>
              <a:rPr lang="en-US" sz="1200" dirty="0"/>
              <a:t> dan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dikategorikan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negara yang </a:t>
            </a:r>
            <a:r>
              <a:rPr lang="en-US" sz="1200" dirty="0" err="1"/>
              <a:t>berpotensi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mengembangkan</a:t>
            </a:r>
            <a:r>
              <a:rPr lang="en-US" sz="1200" dirty="0"/>
              <a:t> pasar e-commerce di </a:t>
            </a:r>
            <a:r>
              <a:rPr lang="en-US" sz="1200" dirty="0" err="1"/>
              <a:t>wilayah</a:t>
            </a:r>
            <a:r>
              <a:rPr lang="en-US" sz="1200" dirty="0"/>
              <a:t> Asia Tenggara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AD6BE49-885D-4A0C-9738-F4D13107D936}"/>
              </a:ext>
            </a:extLst>
          </p:cNvPr>
          <p:cNvSpPr/>
          <p:nvPr/>
        </p:nvSpPr>
        <p:spPr>
          <a:xfrm>
            <a:off x="3923928" y="1419622"/>
            <a:ext cx="504056" cy="3020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5F7C6C-1974-4FF5-B409-D12A7B5518D5}"/>
              </a:ext>
            </a:extLst>
          </p:cNvPr>
          <p:cNvSpPr txBox="1"/>
          <p:nvPr/>
        </p:nvSpPr>
        <p:spPr>
          <a:xfrm>
            <a:off x="3707904" y="4434145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Forecasting</a:t>
            </a:r>
          </a:p>
        </p:txBody>
      </p:sp>
    </p:spTree>
    <p:extLst>
      <p:ext uri="{BB962C8B-B14F-4D97-AF65-F5344CB8AC3E}">
        <p14:creationId xmlns:p14="http://schemas.microsoft.com/office/powerpoint/2010/main" val="4921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8AD917-BD5B-4B20-A889-ACAC6535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Hal . </a:t>
            </a:r>
            <a:fld id="{7A3C3A96-D468-4DAE-BB77-2C41E3D741DB}" type="slidenum">
              <a:rPr lang="id-ID" smtClean="0"/>
              <a:pPr/>
              <a:t>5</a:t>
            </a:fld>
            <a:endParaRPr lang="id-ID" dirty="0"/>
          </a:p>
        </p:txBody>
      </p:sp>
      <p:pic>
        <p:nvPicPr>
          <p:cNvPr id="9" name="Picture 8" descr="digital-2019-indonesia-january-2019-v01-59-638.jpg">
            <a:extLst>
              <a:ext uri="{FF2B5EF4-FFF2-40B4-BE49-F238E27FC236}">
                <a16:creationId xmlns="" xmlns:a16="http://schemas.microsoft.com/office/drawing/2014/main" id="{6E489D40-1E32-4D7C-9ADE-4BFA467A0A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248" y="786020"/>
            <a:ext cx="6347049" cy="3571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0A3C8E3-6671-4336-A15F-B15789648B2B}"/>
              </a:ext>
            </a:extLst>
          </p:cNvPr>
          <p:cNvSpPr txBox="1"/>
          <p:nvPr/>
        </p:nvSpPr>
        <p:spPr>
          <a:xfrm>
            <a:off x="508248" y="432435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: </a:t>
            </a:r>
            <a:r>
              <a:rPr lang="en-US" sz="1200" dirty="0" err="1"/>
              <a:t>Hootsuite</a:t>
            </a:r>
            <a:r>
              <a:rPr lang="en-US" sz="1200" dirty="0"/>
              <a:t> – wearesocial.com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7E8A96-77BF-4E28-87DE-DAE8945A1E1C}"/>
              </a:ext>
            </a:extLst>
          </p:cNvPr>
          <p:cNvSpPr/>
          <p:nvPr/>
        </p:nvSpPr>
        <p:spPr>
          <a:xfrm>
            <a:off x="6888210" y="1831360"/>
            <a:ext cx="1941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Pada </a:t>
            </a:r>
            <a:r>
              <a:rPr lang="en-US" sz="1200" dirty="0" err="1"/>
              <a:t>Januari</a:t>
            </a:r>
            <a:r>
              <a:rPr lang="en-US" sz="1200" dirty="0"/>
              <a:t> 2019 :</a:t>
            </a:r>
          </a:p>
          <a:p>
            <a:pPr marL="236538" indent="-236538"/>
            <a:r>
              <a:rPr lang="en-US" sz="1200" dirty="0"/>
              <a:t>1. Total </a:t>
            </a:r>
            <a:r>
              <a:rPr lang="en-US" sz="1200" dirty="0" err="1"/>
              <a:t>pembelian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e-commerce </a:t>
            </a:r>
            <a:r>
              <a:rPr lang="en-US" sz="1200" dirty="0" err="1"/>
              <a:t>mencapai</a:t>
            </a:r>
            <a:r>
              <a:rPr lang="en-US" sz="1200" dirty="0"/>
              <a:t> 107.0 million USD ;</a:t>
            </a:r>
          </a:p>
          <a:p>
            <a:pPr marL="236538" indent="-236538"/>
            <a:r>
              <a:rPr lang="en-US" sz="1200" dirty="0"/>
              <a:t>2. </a:t>
            </a:r>
            <a:r>
              <a:rPr lang="en-US" sz="1200" dirty="0" err="1"/>
              <a:t>Penetrasi</a:t>
            </a:r>
            <a:r>
              <a:rPr lang="en-US" sz="1200" dirty="0"/>
              <a:t> </a:t>
            </a:r>
            <a:r>
              <a:rPr lang="en-US" sz="1200" dirty="0" err="1"/>
              <a:t>pembelian</a:t>
            </a:r>
            <a:r>
              <a:rPr lang="en-US" sz="1200" dirty="0"/>
              <a:t> </a:t>
            </a:r>
            <a:r>
              <a:rPr lang="en-US" sz="1200" dirty="0" err="1"/>
              <a:t>mencapai</a:t>
            </a:r>
            <a:r>
              <a:rPr lang="en-US" sz="1200" dirty="0"/>
              <a:t> 40%;</a:t>
            </a:r>
          </a:p>
          <a:p>
            <a:pPr marL="236538" indent="-236538"/>
            <a:r>
              <a:rPr lang="en-US" sz="1200" dirty="0"/>
              <a:t>3. Total </a:t>
            </a:r>
            <a:r>
              <a:rPr lang="en-US" sz="1200" dirty="0" err="1"/>
              <a:t>Penjualan</a:t>
            </a:r>
            <a:r>
              <a:rPr lang="en-US" sz="1200" dirty="0"/>
              <a:t> </a:t>
            </a:r>
            <a:r>
              <a:rPr lang="en-US" sz="1200" dirty="0" err="1"/>
              <a:t>mencapai</a:t>
            </a:r>
            <a:r>
              <a:rPr lang="en-US" sz="1200" dirty="0"/>
              <a:t> 9.536 </a:t>
            </a:r>
            <a:r>
              <a:rPr lang="en-US" sz="1200" dirty="0" err="1"/>
              <a:t>milyar</a:t>
            </a:r>
            <a:r>
              <a:rPr lang="en-US" sz="1200" dirty="0"/>
              <a:t> USD </a:t>
            </a:r>
            <a:r>
              <a:rPr lang="en-US" sz="1200" dirty="0" err="1"/>
              <a:t>dengan</a:t>
            </a:r>
            <a:r>
              <a:rPr lang="en-US" sz="1200" dirty="0"/>
              <a:t> rata-rata </a:t>
            </a:r>
            <a:r>
              <a:rPr lang="en-US" sz="1200" dirty="0" err="1"/>
              <a:t>pembelian</a:t>
            </a:r>
            <a:r>
              <a:rPr lang="en-US" sz="1200" dirty="0"/>
              <a:t> </a:t>
            </a:r>
            <a:r>
              <a:rPr lang="en-US" sz="1200" dirty="0" err="1"/>
              <a:t>sebesar</a:t>
            </a:r>
            <a:r>
              <a:rPr lang="en-US" sz="1200" dirty="0"/>
              <a:t> 89 USD</a:t>
            </a:r>
          </a:p>
        </p:txBody>
      </p:sp>
    </p:spTree>
    <p:extLst>
      <p:ext uri="{BB962C8B-B14F-4D97-AF65-F5344CB8AC3E}">
        <p14:creationId xmlns:p14="http://schemas.microsoft.com/office/powerpoint/2010/main" val="4982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2FB2E0C-5AD8-4F35-936B-FB6EFEB4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Hal . </a:t>
            </a:r>
            <a:fld id="{7A3C3A96-D468-4DAE-BB77-2C41E3D741DB}" type="slidenum">
              <a:rPr lang="id-ID" smtClean="0"/>
              <a:pPr/>
              <a:t>6</a:t>
            </a:fld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896BA66-2A9D-40BF-BBC5-2C310A2A53EA}"/>
              </a:ext>
            </a:extLst>
          </p:cNvPr>
          <p:cNvCxnSpPr/>
          <p:nvPr/>
        </p:nvCxnSpPr>
        <p:spPr>
          <a:xfrm>
            <a:off x="827584" y="545044"/>
            <a:ext cx="8229600" cy="0"/>
          </a:xfrm>
          <a:prstGeom prst="line">
            <a:avLst/>
          </a:prstGeom>
          <a:ln w="63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0C253F-8AC5-4C66-AEFE-ED99709A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93135"/>
            <a:ext cx="7458458" cy="628650"/>
          </a:xfrm>
        </p:spPr>
        <p:txBody>
          <a:bodyPr>
            <a:normAutofit/>
          </a:bodyPr>
          <a:lstStyle/>
          <a:p>
            <a:pPr algn="ctr"/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Tantangan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Persaingan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Era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Digital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305279-9818-4698-9871-4DF76E0FA719}"/>
              </a:ext>
            </a:extLst>
          </p:cNvPr>
          <p:cNvSpPr txBox="1"/>
          <p:nvPr/>
        </p:nvSpPr>
        <p:spPr>
          <a:xfrm>
            <a:off x="827585" y="679041"/>
            <a:ext cx="785562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i="1" dirty="0"/>
              <a:t>Structure-Conduct-Performance</a:t>
            </a:r>
            <a:r>
              <a:rPr lang="en-US" sz="1600" dirty="0"/>
              <a:t>: </a:t>
            </a:r>
            <a:r>
              <a:rPr lang="en-US" sz="1600" dirty="0" err="1"/>
              <a:t>Paradigma</a:t>
            </a:r>
            <a:r>
              <a:rPr lang="en-US" sz="1600" dirty="0"/>
              <a:t> Traditional VS </a:t>
            </a:r>
            <a:r>
              <a:rPr lang="en-US" sz="1600" dirty="0" err="1"/>
              <a:t>Paradigma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endParaRPr lang="en-US" sz="1600" dirty="0"/>
          </a:p>
        </p:txBody>
      </p:sp>
      <p:pic>
        <p:nvPicPr>
          <p:cNvPr id="9" name="Picture 2" descr="D:\cimay's folder\Pencegahan\2017\Digital Ekonomi (Disruptive Innov)\Tradisional Paradgm.png">
            <a:extLst>
              <a:ext uri="{FF2B5EF4-FFF2-40B4-BE49-F238E27FC236}">
                <a16:creationId xmlns="" xmlns:a16="http://schemas.microsoft.com/office/drawing/2014/main" id="{FB7135B4-8321-4386-8251-ED827DD5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46" y="1304943"/>
            <a:ext cx="7936011" cy="155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cimay's folder\Pencegahan\2017\Digital Ekonomi (Disruptive Innov)\New Paradigm.png">
            <a:extLst>
              <a:ext uri="{FF2B5EF4-FFF2-40B4-BE49-F238E27FC236}">
                <a16:creationId xmlns="" xmlns:a16="http://schemas.microsoft.com/office/drawing/2014/main" id="{A9B944F0-DE32-4529-A18C-EF862F7BD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23" y="3182633"/>
            <a:ext cx="7909334" cy="154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9945C2C-DEF2-4B57-ACD6-AC93FECE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150955"/>
            <a:ext cx="6891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D" sz="1400" dirty="0" err="1"/>
              <a:t>Paradigma</a:t>
            </a:r>
            <a:r>
              <a:rPr lang="en-ID" sz="1400" dirty="0"/>
              <a:t> </a:t>
            </a:r>
            <a:r>
              <a:rPr lang="en-ID" sz="1400" dirty="0" err="1"/>
              <a:t>Tradisional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0E0E93B-14A3-4777-A27E-ED2F85C93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874658"/>
            <a:ext cx="6891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/>
              <a:t>Paradigma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E2AF3E5-DC6E-42C6-890A-F094C1FA1ED0}"/>
              </a:ext>
            </a:extLst>
          </p:cNvPr>
          <p:cNvSpPr/>
          <p:nvPr/>
        </p:nvSpPr>
        <p:spPr>
          <a:xfrm>
            <a:off x="128727" y="1962825"/>
            <a:ext cx="600632" cy="1675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/>
              <a:t>V</a:t>
            </a:r>
          </a:p>
          <a:p>
            <a:pPr algn="ctr">
              <a:defRPr/>
            </a:pPr>
            <a:r>
              <a:rPr lang="en-US" sz="48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123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D2A062-F974-49FD-9AFE-87C8EF34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Hal . </a:t>
            </a:r>
            <a:fld id="{7A3C3A96-D468-4DAE-BB77-2C41E3D741DB}" type="slidenum">
              <a:rPr lang="id-ID" smtClean="0"/>
              <a:pPr/>
              <a:t>7</a:t>
            </a:fld>
            <a:endParaRPr lang="id-ID" dirty="0"/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="" xmlns:a16="http://schemas.microsoft.com/office/drawing/2014/main" id="{7E7B7567-FEFF-4CA3-9180-BA2EF2EFF95C}"/>
              </a:ext>
            </a:extLst>
          </p:cNvPr>
          <p:cNvSpPr/>
          <p:nvPr/>
        </p:nvSpPr>
        <p:spPr>
          <a:xfrm>
            <a:off x="2071670" y="928676"/>
            <a:ext cx="6793674" cy="14453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US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diidentifikasikan</a:t>
            </a:r>
            <a:r>
              <a:rPr lang="en-US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i="1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platform/</a:t>
            </a:r>
            <a:r>
              <a:rPr lang="en-US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US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saling</a:t>
            </a:r>
            <a:r>
              <a:rPr lang="en-US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berdekatan</a:t>
            </a:r>
            <a:r>
              <a:rPr lang="en-US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bahkan</a:t>
            </a:r>
            <a:r>
              <a:rPr lang="en-US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beririsan</a:t>
            </a:r>
            <a:endParaRPr lang="en-US" sz="1300" b="0" kern="1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sangat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dinamis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sangat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cepat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bahkan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hitungan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hari</a:t>
            </a:r>
            <a:endParaRPr lang="en-ID" sz="1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relevant market : two sided market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multi sided market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sangat</a:t>
            </a:r>
            <a:r>
              <a:rPr lang="en-ID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variatif</a:t>
            </a:r>
            <a:endParaRPr lang="en-ID" sz="1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300" b="0" i="1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world wide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Akses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terbatas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seluruh</a:t>
            </a:r>
            <a:r>
              <a:rPr lang="en-ID" sz="13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orang di </a:t>
            </a:r>
            <a:r>
              <a:rPr lang="en-ID" sz="1300" b="0" kern="1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dunia</a:t>
            </a:r>
            <a:endParaRPr lang="en-US" sz="1300" b="0" kern="1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24">
            <a:extLst>
              <a:ext uri="{FF2B5EF4-FFF2-40B4-BE49-F238E27FC236}">
                <a16:creationId xmlns="" xmlns:a16="http://schemas.microsoft.com/office/drawing/2014/main" id="{0A827636-5CB0-4523-BD82-E6368D8C8775}"/>
              </a:ext>
            </a:extLst>
          </p:cNvPr>
          <p:cNvSpPr/>
          <p:nvPr/>
        </p:nvSpPr>
        <p:spPr>
          <a:xfrm>
            <a:off x="176003" y="894761"/>
            <a:ext cx="1851668" cy="160498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STUKTUR PASAR</a:t>
            </a:r>
          </a:p>
        </p:txBody>
      </p:sp>
      <p:sp>
        <p:nvSpPr>
          <p:cNvPr id="14" name="Round Same Side Corner Rectangle 8">
            <a:extLst>
              <a:ext uri="{FF2B5EF4-FFF2-40B4-BE49-F238E27FC236}">
                <a16:creationId xmlns="" xmlns:a16="http://schemas.microsoft.com/office/drawing/2014/main" id="{163065DB-9842-49D3-8437-A40D69231121}"/>
              </a:ext>
            </a:extLst>
          </p:cNvPr>
          <p:cNvSpPr/>
          <p:nvPr/>
        </p:nvSpPr>
        <p:spPr>
          <a:xfrm>
            <a:off x="2071670" y="2571750"/>
            <a:ext cx="6782022" cy="22145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Inovasi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menciptakan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industry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munculnya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pelaku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menggantikan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industry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pelaku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US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sebelumnya</a:t>
            </a:r>
            <a:endParaRPr lang="en-US" sz="1300" b="0" kern="12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menciptakan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platform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lain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Pergeseranmenjadi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data centric yang </a:t>
            </a: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mengkontrol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konsumen</a:t>
            </a:r>
            <a:endParaRPr lang="en-ID" sz="1300" b="0" kern="12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dijual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e-commerce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bernilai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nol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bahkan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gratis 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D" sz="13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Market power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diidentifikasikan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bersangkutan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beberapa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bersangkutan</a:t>
            </a:r>
            <a:endParaRPr lang="en-ID" sz="13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Persaingan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muncul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platform </a:t>
            </a: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juga </a:t>
            </a: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platform </a:t>
            </a:r>
            <a:r>
              <a:rPr lang="en-ID" sz="1300" b="0" kern="1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1300" b="0" kern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non platform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analisa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SSNIP test or diversion ratio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relevan</a:t>
            </a:r>
            <a:endParaRPr lang="en-US" sz="1300" b="0" kern="12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20">
            <a:extLst>
              <a:ext uri="{FF2B5EF4-FFF2-40B4-BE49-F238E27FC236}">
                <a16:creationId xmlns="" xmlns:a16="http://schemas.microsoft.com/office/drawing/2014/main" id="{F4407ACC-AED5-4FF1-A045-DA1187A77042}"/>
              </a:ext>
            </a:extLst>
          </p:cNvPr>
          <p:cNvSpPr/>
          <p:nvPr/>
        </p:nvSpPr>
        <p:spPr>
          <a:xfrm>
            <a:off x="176002" y="2549606"/>
            <a:ext cx="1834561" cy="22076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PENGUASAAN PASAR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8C289D0E-3337-49D7-841F-5A37069B7EF6}"/>
              </a:ext>
            </a:extLst>
          </p:cNvPr>
          <p:cNvCxnSpPr/>
          <p:nvPr/>
        </p:nvCxnSpPr>
        <p:spPr>
          <a:xfrm>
            <a:off x="827584" y="545044"/>
            <a:ext cx="8229600" cy="0"/>
          </a:xfrm>
          <a:prstGeom prst="line">
            <a:avLst/>
          </a:prstGeom>
          <a:ln w="63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D80C253F-8AC5-4C66-AEFE-ED99709A0ED4}"/>
              </a:ext>
            </a:extLst>
          </p:cNvPr>
          <p:cNvSpPr txBox="1">
            <a:spLocks/>
          </p:cNvSpPr>
          <p:nvPr/>
        </p:nvSpPr>
        <p:spPr>
          <a:xfrm>
            <a:off x="784225" y="51470"/>
            <a:ext cx="745845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cap="none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Malgun Gothic" pitchFamily="34" charset="-127"/>
                <a:cs typeface="Arial" pitchFamily="34" charset="0"/>
              </a:defRPr>
            </a:lvl1pPr>
          </a:lstStyle>
          <a:p>
            <a:pPr algn="ctr"/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Tantangan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Persaingan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Era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Digital (2)</a:t>
            </a:r>
          </a:p>
        </p:txBody>
      </p:sp>
    </p:spTree>
    <p:extLst>
      <p:ext uri="{BB962C8B-B14F-4D97-AF65-F5344CB8AC3E}">
        <p14:creationId xmlns:p14="http://schemas.microsoft.com/office/powerpoint/2010/main" val="949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D2A062-F974-49FD-9AFE-87C8EF34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Hal . </a:t>
            </a:r>
            <a:fld id="{7A3C3A96-D468-4DAE-BB77-2C41E3D741DB}" type="slidenum">
              <a:rPr lang="id-ID" smtClean="0"/>
              <a:pPr/>
              <a:t>8</a:t>
            </a:fld>
            <a:endParaRPr lang="id-ID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6395C09-B1F1-412F-918E-3B6E6D04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2108"/>
            <a:ext cx="7415098" cy="71663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Isu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Persaingan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Era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Digital : Digital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Monopoli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23B4F97-0E7E-4F97-BEA4-F4DE182F18DB}"/>
              </a:ext>
            </a:extLst>
          </p:cNvPr>
          <p:cNvGrpSpPr/>
          <p:nvPr/>
        </p:nvGrpSpPr>
        <p:grpSpPr>
          <a:xfrm>
            <a:off x="2089368" y="771550"/>
            <a:ext cx="6840981" cy="878879"/>
            <a:chOff x="2788868" y="2023"/>
            <a:chExt cx="8855163" cy="1254402"/>
          </a:xfrm>
        </p:grpSpPr>
        <p:sp>
          <p:nvSpPr>
            <p:cNvPr id="7" name="Round Same Side Corner Rectangle 26">
              <a:extLst>
                <a:ext uri="{FF2B5EF4-FFF2-40B4-BE49-F238E27FC236}">
                  <a16:creationId xmlns="" xmlns:a16="http://schemas.microsoft.com/office/drawing/2014/main" id="{A6CBBE5D-1F14-4158-8972-5509B3494488}"/>
                </a:ext>
              </a:extLst>
            </p:cNvPr>
            <p:cNvSpPr/>
            <p:nvPr/>
          </p:nvSpPr>
          <p:spPr>
            <a:xfrm rot="5400000">
              <a:off x="6589249" y="-3798358"/>
              <a:ext cx="1254402" cy="8855163"/>
            </a:xfrm>
            <a:prstGeom prst="round2Same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 Same Side Corner Rectangle 4">
              <a:extLst>
                <a:ext uri="{FF2B5EF4-FFF2-40B4-BE49-F238E27FC236}">
                  <a16:creationId xmlns="" xmlns:a16="http://schemas.microsoft.com/office/drawing/2014/main" id="{7E7B7567-FEFF-4CA3-9180-BA2EF2EFF95C}"/>
                </a:ext>
              </a:extLst>
            </p:cNvPr>
            <p:cNvSpPr/>
            <p:nvPr/>
          </p:nvSpPr>
          <p:spPr>
            <a:xfrm>
              <a:off x="2788869" y="63257"/>
              <a:ext cx="8793928" cy="1131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Provider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besar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yang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mempunyai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kekuatan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pasar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dapat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mengontrol</a:t>
              </a: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pasar</a:t>
              </a: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dan</a:t>
              </a: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konsumen</a:t>
              </a: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1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lock in</a:t>
              </a: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serta</a:t>
              </a: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melakukan</a:t>
              </a: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i="1" dirty="0">
                  <a:latin typeface="Cambria" panose="02040503050406030204" pitchFamily="18" charset="0"/>
                  <a:ea typeface="Cambria" panose="02040503050406030204" pitchFamily="18" charset="0"/>
                </a:rPr>
                <a:t>entry barrier;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Provider yang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dominan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melakukan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akuisisi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pada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perusahaan-perusahaan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start up yang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memiliki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inovasi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tinggi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dengan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tujuan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untuk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mengeliminasi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pesaing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bisnisnya</a:t>
              </a:r>
              <a:r>
                <a:rPr lang="en-ID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12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F4D432E-62F8-4C3D-A867-5CD7BE482EB7}"/>
              </a:ext>
            </a:extLst>
          </p:cNvPr>
          <p:cNvGrpSpPr/>
          <p:nvPr/>
        </p:nvGrpSpPr>
        <p:grpSpPr>
          <a:xfrm>
            <a:off x="176003" y="768246"/>
            <a:ext cx="1872208" cy="870702"/>
            <a:chOff x="0" y="110958"/>
            <a:chExt cx="2788548" cy="1160637"/>
          </a:xfrm>
        </p:grpSpPr>
        <p:sp>
          <p:nvSpPr>
            <p:cNvPr id="10" name="Rounded Rectangle 24">
              <a:extLst>
                <a:ext uri="{FF2B5EF4-FFF2-40B4-BE49-F238E27FC236}">
                  <a16:creationId xmlns="" xmlns:a16="http://schemas.microsoft.com/office/drawing/2014/main" id="{0A827636-5CB0-4523-BD82-E6368D8C8775}"/>
                </a:ext>
              </a:extLst>
            </p:cNvPr>
            <p:cNvSpPr/>
            <p:nvPr/>
          </p:nvSpPr>
          <p:spPr>
            <a:xfrm>
              <a:off x="0" y="122917"/>
              <a:ext cx="2788548" cy="11486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1" name="Rounded Rectangle 6">
              <a:extLst>
                <a:ext uri="{FF2B5EF4-FFF2-40B4-BE49-F238E27FC236}">
                  <a16:creationId xmlns="" xmlns:a16="http://schemas.microsoft.com/office/drawing/2014/main" id="{33AADA4B-8B30-431D-9A2A-C6413BE6027A}"/>
                </a:ext>
              </a:extLst>
            </p:cNvPr>
            <p:cNvSpPr/>
            <p:nvPr/>
          </p:nvSpPr>
          <p:spPr>
            <a:xfrm>
              <a:off x="56075" y="110958"/>
              <a:ext cx="2676400" cy="1042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Digital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Monopoli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dapat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menghambat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Persaingan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dan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Inovasi</a:t>
              </a:r>
              <a:endParaRPr lang="en-US" sz="120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E1FA3B1-78C9-4A94-BA9D-CCF9706E011D}"/>
              </a:ext>
            </a:extLst>
          </p:cNvPr>
          <p:cNvGrpSpPr/>
          <p:nvPr/>
        </p:nvGrpSpPr>
        <p:grpSpPr>
          <a:xfrm>
            <a:off x="2104456" y="1707654"/>
            <a:ext cx="6828598" cy="1127389"/>
            <a:chOff x="2788867" y="1364959"/>
            <a:chExt cx="8855163" cy="1237276"/>
          </a:xfrm>
        </p:grpSpPr>
        <p:sp>
          <p:nvSpPr>
            <p:cNvPr id="13" name="Round Same Side Corner Rectangle 22">
              <a:extLst>
                <a:ext uri="{FF2B5EF4-FFF2-40B4-BE49-F238E27FC236}">
                  <a16:creationId xmlns="" xmlns:a16="http://schemas.microsoft.com/office/drawing/2014/main" id="{D0956E5E-412B-45F0-85A8-70FB2EE15ECD}"/>
                </a:ext>
              </a:extLst>
            </p:cNvPr>
            <p:cNvSpPr/>
            <p:nvPr/>
          </p:nvSpPr>
          <p:spPr>
            <a:xfrm rot="5400000">
              <a:off x="6597811" y="-2443985"/>
              <a:ext cx="1237276" cy="8855163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8">
              <a:extLst>
                <a:ext uri="{FF2B5EF4-FFF2-40B4-BE49-F238E27FC236}">
                  <a16:creationId xmlns="" xmlns:a16="http://schemas.microsoft.com/office/drawing/2014/main" id="{163065DB-9842-49D3-8437-A40D69231121}"/>
                </a:ext>
              </a:extLst>
            </p:cNvPr>
            <p:cNvSpPr/>
            <p:nvPr/>
          </p:nvSpPr>
          <p:spPr>
            <a:xfrm>
              <a:off x="2788868" y="1425357"/>
              <a:ext cx="8794764" cy="1116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Para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prodiver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mengembangkan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bisnisnya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dengan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mengintegrasikan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dan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mensinergikan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beberapa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platforms.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Dengan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strategi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ini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menjadikan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provider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dominan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dapat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mengontrol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provier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lainnya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bahkan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dapat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menetapkan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biaya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sewa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untuk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provider lain yang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terintegrasi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dengannya</a:t>
              </a:r>
              <a:r>
                <a:rPr lang="en-US" sz="1200" b="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Strategi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ini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juga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dapat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menghambat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persaingan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karena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satu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provider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dapat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memonopoli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fasilitas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input, platform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serta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data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dan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informasi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penting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lainnya</a:t>
              </a:r>
              <a:r>
                <a:rPr lang="en-ID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12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712C3CD-7A78-4262-8974-349AFBDC69B2}"/>
              </a:ext>
            </a:extLst>
          </p:cNvPr>
          <p:cNvGrpSpPr/>
          <p:nvPr/>
        </p:nvGrpSpPr>
        <p:grpSpPr>
          <a:xfrm>
            <a:off x="166837" y="1683954"/>
            <a:ext cx="1890540" cy="1183822"/>
            <a:chOff x="0" y="1317204"/>
            <a:chExt cx="2788548" cy="1332782"/>
          </a:xfrm>
        </p:grpSpPr>
        <p:sp>
          <p:nvSpPr>
            <p:cNvPr id="16" name="Rounded Rectangle 20">
              <a:extLst>
                <a:ext uri="{FF2B5EF4-FFF2-40B4-BE49-F238E27FC236}">
                  <a16:creationId xmlns="" xmlns:a16="http://schemas.microsoft.com/office/drawing/2014/main" id="{F4407ACC-AED5-4FF1-A045-DA1187A77042}"/>
                </a:ext>
              </a:extLst>
            </p:cNvPr>
            <p:cNvSpPr/>
            <p:nvPr/>
          </p:nvSpPr>
          <p:spPr>
            <a:xfrm>
              <a:off x="0" y="1317204"/>
              <a:ext cx="2788548" cy="13327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7" name="Rounded Rectangle 10">
              <a:extLst>
                <a:ext uri="{FF2B5EF4-FFF2-40B4-BE49-F238E27FC236}">
                  <a16:creationId xmlns="" xmlns:a16="http://schemas.microsoft.com/office/drawing/2014/main" id="{5FE51FA9-2451-49E5-AB80-CC060B65D922}"/>
                </a:ext>
              </a:extLst>
            </p:cNvPr>
            <p:cNvSpPr/>
            <p:nvPr/>
          </p:nvSpPr>
          <p:spPr>
            <a:xfrm>
              <a:off x="65061" y="1382266"/>
              <a:ext cx="2658426" cy="1202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Digital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Monopoli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dapat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memonopoli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pasar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yang lain</a:t>
              </a:r>
              <a:endParaRPr lang="en-US" sz="120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A2F1405-D367-473B-B809-1595CF176158}"/>
              </a:ext>
            </a:extLst>
          </p:cNvPr>
          <p:cNvGrpSpPr/>
          <p:nvPr/>
        </p:nvGrpSpPr>
        <p:grpSpPr>
          <a:xfrm>
            <a:off x="2083174" y="2859782"/>
            <a:ext cx="6893989" cy="856422"/>
            <a:chOff x="2751053" y="2697679"/>
            <a:chExt cx="8855163" cy="1264720"/>
          </a:xfrm>
        </p:grpSpPr>
        <p:sp>
          <p:nvSpPr>
            <p:cNvPr id="19" name="Round Same Side Corner Rectangle 18">
              <a:extLst>
                <a:ext uri="{FF2B5EF4-FFF2-40B4-BE49-F238E27FC236}">
                  <a16:creationId xmlns="" xmlns:a16="http://schemas.microsoft.com/office/drawing/2014/main" id="{F3E6C80B-0803-451D-ABD1-20ECC64ED020}"/>
                </a:ext>
              </a:extLst>
            </p:cNvPr>
            <p:cNvSpPr/>
            <p:nvPr/>
          </p:nvSpPr>
          <p:spPr>
            <a:xfrm rot="5400000">
              <a:off x="6546275" y="-1097543"/>
              <a:ext cx="1264720" cy="8855163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 Same Side Corner Rectangle 12">
              <a:extLst>
                <a:ext uri="{FF2B5EF4-FFF2-40B4-BE49-F238E27FC236}">
                  <a16:creationId xmlns="" xmlns:a16="http://schemas.microsoft.com/office/drawing/2014/main" id="{8BC22A72-7898-4773-BED7-6F46F4A59A01}"/>
                </a:ext>
              </a:extLst>
            </p:cNvPr>
            <p:cNvSpPr/>
            <p:nvPr/>
          </p:nvSpPr>
          <p:spPr>
            <a:xfrm>
              <a:off x="2751054" y="2759417"/>
              <a:ext cx="8793424" cy="1141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Integrasi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beberapa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platform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dapat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menciptakan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keuntungan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tersendiri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bagi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provider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maupun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konsumen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tetapi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pada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saat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yang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sama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dapat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menciptakan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i="1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lock in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pada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0" kern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konsumen</a:t>
              </a:r>
              <a:r>
                <a:rPr lang="en-US" sz="1200" b="0" kern="1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Konsumen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yang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akan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pindah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ke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platform lain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akan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dikenakan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biaya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perpindahan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ID" sz="1200" i="1" dirty="0">
                  <a:latin typeface="Cambria" panose="02040503050406030204" pitchFamily="18" charset="0"/>
                  <a:ea typeface="Cambria" panose="02040503050406030204" pitchFamily="18" charset="0"/>
                </a:rPr>
                <a:t>switching cos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t)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sehingga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menyebabkan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penghalang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bagi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konsumen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untuk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berpindah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ke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 platform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lainnya</a:t>
              </a:r>
              <a:endParaRPr lang="en-US" sz="1200" b="0" kern="1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7909CAD-348A-4343-B42E-6687F4A85B19}"/>
              </a:ext>
            </a:extLst>
          </p:cNvPr>
          <p:cNvGrpSpPr/>
          <p:nvPr/>
        </p:nvGrpSpPr>
        <p:grpSpPr>
          <a:xfrm>
            <a:off x="161179" y="2902794"/>
            <a:ext cx="1890541" cy="813410"/>
            <a:chOff x="21" y="2699175"/>
            <a:chExt cx="2788548" cy="1260672"/>
          </a:xfrm>
        </p:grpSpPr>
        <p:sp>
          <p:nvSpPr>
            <p:cNvPr id="22" name="Rounded Rectangle 16">
              <a:extLst>
                <a:ext uri="{FF2B5EF4-FFF2-40B4-BE49-F238E27FC236}">
                  <a16:creationId xmlns="" xmlns:a16="http://schemas.microsoft.com/office/drawing/2014/main" id="{9FB16BDF-1D5F-444C-A9D4-A58B4F987AB2}"/>
                </a:ext>
              </a:extLst>
            </p:cNvPr>
            <p:cNvSpPr/>
            <p:nvPr/>
          </p:nvSpPr>
          <p:spPr>
            <a:xfrm>
              <a:off x="21" y="2699175"/>
              <a:ext cx="2788548" cy="126067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Rounded Rectangle 14">
              <a:extLst>
                <a:ext uri="{FF2B5EF4-FFF2-40B4-BE49-F238E27FC236}">
                  <a16:creationId xmlns="" xmlns:a16="http://schemas.microsoft.com/office/drawing/2014/main" id="{02E5E5BD-D690-4E59-8BFB-35460B059461}"/>
                </a:ext>
              </a:extLst>
            </p:cNvPr>
            <p:cNvSpPr/>
            <p:nvPr/>
          </p:nvSpPr>
          <p:spPr>
            <a:xfrm>
              <a:off x="61562" y="2760717"/>
              <a:ext cx="2665466" cy="11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Digital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Monopoli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mempunyai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kekuatan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untuk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melakukan</a:t>
              </a:r>
              <a:r>
                <a:rPr lang="en-US" sz="1200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lock in</a:t>
              </a:r>
              <a:endParaRPr lang="en-US" sz="1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16756FC-A614-4EEB-BF76-670E88C63442}"/>
              </a:ext>
            </a:extLst>
          </p:cNvPr>
          <p:cNvGrpSpPr/>
          <p:nvPr/>
        </p:nvGrpSpPr>
        <p:grpSpPr>
          <a:xfrm>
            <a:off x="2083175" y="3758012"/>
            <a:ext cx="6893990" cy="1057702"/>
            <a:chOff x="2678859" y="4036267"/>
            <a:chExt cx="8975916" cy="1219509"/>
          </a:xfrm>
        </p:grpSpPr>
        <p:sp>
          <p:nvSpPr>
            <p:cNvPr id="25" name="Round Same Side Corner Rectangle 14">
              <a:extLst>
                <a:ext uri="{FF2B5EF4-FFF2-40B4-BE49-F238E27FC236}">
                  <a16:creationId xmlns="" xmlns:a16="http://schemas.microsoft.com/office/drawing/2014/main" id="{72864224-26C0-4A6D-A9B2-055B8B1E9939}"/>
                </a:ext>
              </a:extLst>
            </p:cNvPr>
            <p:cNvSpPr/>
            <p:nvPr/>
          </p:nvSpPr>
          <p:spPr>
            <a:xfrm rot="5400000">
              <a:off x="6557062" y="158064"/>
              <a:ext cx="1219509" cy="897591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 Same Side Corner Rectangle 16">
              <a:extLst>
                <a:ext uri="{FF2B5EF4-FFF2-40B4-BE49-F238E27FC236}">
                  <a16:creationId xmlns="" xmlns:a16="http://schemas.microsoft.com/office/drawing/2014/main" id="{A639A1C1-ADEA-46DA-9EE1-92A3F83361C8}"/>
                </a:ext>
              </a:extLst>
            </p:cNvPr>
            <p:cNvSpPr/>
            <p:nvPr/>
          </p:nvSpPr>
          <p:spPr>
            <a:xfrm>
              <a:off x="2678859" y="4095799"/>
              <a:ext cx="8916384" cy="1100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Pelaku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usaha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berperan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ganda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sebagai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provider platform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serta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juga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sebagai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pengguna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platform yang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dapat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menyebabkan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integrasi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vertikal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(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misalkan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Android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dan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Google Search)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Tacit-cartel :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terjadi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karena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dispersi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harga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yang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rendah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dimana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pilihan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barang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sangat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beragam</a:t>
              </a:r>
              <a:r>
                <a:rPr lang="en-ID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Beberapa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potensi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persaingan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usaha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(antitrust) yang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telah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diidentifikasi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oleh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Komisi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Uni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Eropa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dalam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e-commerce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mencakup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pengaturan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harga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,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pembatasan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penjualan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online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dan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iklan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,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pembatasan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wilayah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,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penguasaan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hak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eksklusif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,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dan</a:t>
              </a:r>
              <a:r>
                <a:rPr lang="en-ID" sz="1200" kern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ID" sz="1200" kern="12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lainnya</a:t>
              </a:r>
              <a:endParaRPr lang="id-ID" sz="1200" kern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FC7AC94-EC92-4B17-9535-A882B64365D7}"/>
              </a:ext>
            </a:extLst>
          </p:cNvPr>
          <p:cNvGrpSpPr/>
          <p:nvPr/>
        </p:nvGrpSpPr>
        <p:grpSpPr>
          <a:xfrm>
            <a:off x="161179" y="3782988"/>
            <a:ext cx="1890541" cy="1032728"/>
            <a:chOff x="319" y="4038217"/>
            <a:chExt cx="2678539" cy="1215609"/>
          </a:xfrm>
        </p:grpSpPr>
        <p:sp>
          <p:nvSpPr>
            <p:cNvPr id="28" name="Rounded Rectangle 12">
              <a:extLst>
                <a:ext uri="{FF2B5EF4-FFF2-40B4-BE49-F238E27FC236}">
                  <a16:creationId xmlns="" xmlns:a16="http://schemas.microsoft.com/office/drawing/2014/main" id="{21CB6022-9CE0-463C-93A2-E68298C3BF92}"/>
                </a:ext>
              </a:extLst>
            </p:cNvPr>
            <p:cNvSpPr/>
            <p:nvPr/>
          </p:nvSpPr>
          <p:spPr>
            <a:xfrm>
              <a:off x="319" y="4038217"/>
              <a:ext cx="2678539" cy="121560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9" name="Rounded Rectangle 18">
              <a:extLst>
                <a:ext uri="{FF2B5EF4-FFF2-40B4-BE49-F238E27FC236}">
                  <a16:creationId xmlns="" xmlns:a16="http://schemas.microsoft.com/office/drawing/2014/main" id="{767B1DFE-B414-4555-BC2E-412F92F7AEFF}"/>
                </a:ext>
              </a:extLst>
            </p:cNvPr>
            <p:cNvSpPr/>
            <p:nvPr/>
          </p:nvSpPr>
          <p:spPr>
            <a:xfrm>
              <a:off x="59660" y="4097559"/>
              <a:ext cx="2559857" cy="1096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Perilaku</a:t>
              </a:r>
              <a:r>
                <a:rPr lang="en-US" sz="12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Persaingan</a:t>
              </a:r>
              <a:r>
                <a:rPr lang="en-US" sz="12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 Usaha </a:t>
              </a:r>
              <a:r>
                <a:rPr lang="en-US" sz="1200" kern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Tidak</a:t>
              </a:r>
              <a:r>
                <a:rPr lang="en-US" sz="12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kern="1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Sehat</a:t>
              </a:r>
              <a:endParaRPr lang="en-US" sz="1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8C289D0E-3337-49D7-841F-5A37069B7EF6}"/>
              </a:ext>
            </a:extLst>
          </p:cNvPr>
          <p:cNvCxnSpPr/>
          <p:nvPr/>
        </p:nvCxnSpPr>
        <p:spPr>
          <a:xfrm>
            <a:off x="827584" y="545044"/>
            <a:ext cx="8229600" cy="0"/>
          </a:xfrm>
          <a:prstGeom prst="line">
            <a:avLst/>
          </a:prstGeom>
          <a:ln w="63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8C289D0E-3337-49D7-841F-5A37069B7EF6}"/>
              </a:ext>
            </a:extLst>
          </p:cNvPr>
          <p:cNvCxnSpPr/>
          <p:nvPr/>
        </p:nvCxnSpPr>
        <p:spPr>
          <a:xfrm>
            <a:off x="827584" y="545044"/>
            <a:ext cx="8229600" cy="0"/>
          </a:xfrm>
          <a:prstGeom prst="line">
            <a:avLst/>
          </a:prstGeom>
          <a:ln w="63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">
            <a:extLst>
              <a:ext uri="{FF2B5EF4-FFF2-40B4-BE49-F238E27FC236}">
                <a16:creationId xmlns="" xmlns:a16="http://schemas.microsoft.com/office/drawing/2014/main" id="{1FE23316-2302-4BDA-AF06-AFAF5BFC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058" y="4857766"/>
            <a:ext cx="642942" cy="285734"/>
          </a:xfrm>
        </p:spPr>
        <p:txBody>
          <a:bodyPr/>
          <a:lstStyle/>
          <a:p>
            <a:r>
              <a:rPr lang="en-US"/>
              <a:t>Hal . </a:t>
            </a:r>
            <a:fld id="{7A3C3A96-D468-4DAE-BB77-2C41E3D741DB}" type="slidenum">
              <a:rPr lang="id-ID" smtClean="0"/>
              <a:pPr/>
              <a:t>9</a:t>
            </a:fld>
            <a:endParaRPr lang="id-ID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E9E4231-CD7A-428E-8AD8-F5CE04B1C2DA}"/>
              </a:ext>
            </a:extLst>
          </p:cNvPr>
          <p:cNvCxnSpPr/>
          <p:nvPr/>
        </p:nvCxnSpPr>
        <p:spPr>
          <a:xfrm>
            <a:off x="827584" y="545044"/>
            <a:ext cx="8229600" cy="0"/>
          </a:xfrm>
          <a:prstGeom prst="line">
            <a:avLst/>
          </a:prstGeom>
          <a:ln w="63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logo">
            <a:extLst>
              <a:ext uri="{FF2B5EF4-FFF2-40B4-BE49-F238E27FC236}">
                <a16:creationId xmlns="" xmlns:a16="http://schemas.microsoft.com/office/drawing/2014/main" id="{0FF9A72F-9E2E-4984-8062-4D5B753C4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-2683" t="-1990" r="-2683" b="-1990"/>
          <a:stretch/>
        </p:blipFill>
        <p:spPr bwMode="auto">
          <a:xfrm>
            <a:off x="8242683" y="70389"/>
            <a:ext cx="322816" cy="4255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4" name="Title 1">
            <a:extLst>
              <a:ext uri="{FF2B5EF4-FFF2-40B4-BE49-F238E27FC236}">
                <a16:creationId xmlns="" xmlns:a16="http://schemas.microsoft.com/office/drawing/2014/main" id="{9872EAEA-38A1-4A3F-BFD1-6F72FBFE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47" y="-22917"/>
            <a:ext cx="7694711" cy="606953"/>
          </a:xfrm>
        </p:spPr>
        <p:txBody>
          <a:bodyPr>
            <a:normAutofit/>
          </a:bodyPr>
          <a:lstStyle/>
          <a:p>
            <a:pPr algn="ctr"/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Peran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KPPU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Era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Digital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="" xmlns:a16="http://schemas.microsoft.com/office/drawing/2014/main" id="{F819C638-2DE6-450F-8474-C07DB791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771550"/>
            <a:ext cx="8212459" cy="38635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Mencegah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praktek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monopoli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persingan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sehat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:</a:t>
            </a:r>
          </a:p>
          <a:p>
            <a:pPr marL="714375" indent="-357188" fontAlgn="auto">
              <a:spcAft>
                <a:spcPts val="0"/>
              </a:spcAft>
              <a:buFont typeface="Arial" pitchFamily="34" charset="0"/>
              <a:buAutoNum type="arabicPeriod"/>
              <a:tabLst>
                <a:tab pos="714375" algn="l"/>
              </a:tabLst>
              <a:defRPr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Perilaku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Diskriminasi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Pemberian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fasilitas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inovasi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platform lain yang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terintegrasi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714375" indent="-357188" fontAlgn="auto">
              <a:spcAft>
                <a:spcPts val="0"/>
              </a:spcAft>
              <a:buFont typeface="Arial" pitchFamily="34" charset="0"/>
              <a:buAutoNum type="arabicPeriod"/>
              <a:tabLst>
                <a:tab pos="714375" algn="l"/>
              </a:tabLst>
              <a:defRPr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Eksploitasi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platform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supplier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platform;</a:t>
            </a:r>
          </a:p>
          <a:p>
            <a:pPr marL="714375" indent="-357188" fontAlgn="auto">
              <a:spcAft>
                <a:spcPts val="0"/>
              </a:spcAft>
              <a:buFont typeface="Arial" pitchFamily="34" charset="0"/>
              <a:buAutoNum type="arabicPeriod"/>
              <a:tabLst>
                <a:tab pos="714375" algn="l"/>
              </a:tabLst>
              <a:defRPr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Perjanjian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eksklusif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menciptakan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pasar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integrasi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platform;</a:t>
            </a:r>
          </a:p>
          <a:p>
            <a:pPr marL="714375" indent="-357188" fontAlgn="auto">
              <a:spcAft>
                <a:spcPts val="0"/>
              </a:spcAft>
              <a:buFont typeface="Arial" pitchFamily="34" charset="0"/>
              <a:buAutoNum type="arabicPeriod"/>
              <a:tabLst>
                <a:tab pos="714375" algn="l"/>
              </a:tabLst>
              <a:defRPr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Perilaku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predatory ricing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diperdagangkan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sangat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beragam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dispersi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harga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sangat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714375" indent="-357188" fontAlgn="auto">
              <a:spcAft>
                <a:spcPts val="0"/>
              </a:spcAft>
              <a:buFont typeface="Arial" pitchFamily="34" charset="0"/>
              <a:buAutoNum type="arabicPeriod"/>
              <a:tabLst>
                <a:tab pos="714375" algn="l"/>
              </a:tabLst>
              <a:defRPr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Penyalahgunaan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posisi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dominan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perilaku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dominan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provider yang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lock in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konsumen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714375" indent="-357188" fontAlgn="auto">
              <a:spcAft>
                <a:spcPts val="0"/>
              </a:spcAft>
              <a:buFont typeface="Arial" pitchFamily="34" charset="0"/>
              <a:buAutoNum type="arabicPeriod"/>
              <a:tabLst>
                <a:tab pos="714375" algn="l"/>
              </a:tabLst>
              <a:defRPr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Perilaku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pre-emptive merger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provider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akuisisi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perusahaan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start-up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yang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inovasi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berpotensi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pesaingnya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91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1141</Words>
  <Application>Microsoft Office PowerPoint</Application>
  <PresentationFormat>On-screen Show (16:9)</PresentationFormat>
  <Paragraphs>138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Malgun Gothic</vt:lpstr>
      <vt:lpstr>Arial</vt:lpstr>
      <vt:lpstr>Arial Narrow</vt:lpstr>
      <vt:lpstr>Arial Rounded MT Bold</vt:lpstr>
      <vt:lpstr>Bookman Old Style</vt:lpstr>
      <vt:lpstr>Calibri</vt:lpstr>
      <vt:lpstr>Cambria</vt:lpstr>
      <vt:lpstr>Cambria Math</vt:lpstr>
      <vt:lpstr>Gill Sans MT</vt:lpstr>
      <vt:lpstr>Microsoft Sans Serif</vt:lpstr>
      <vt:lpstr>Times New Roman</vt:lpstr>
      <vt:lpstr>Wingdings</vt:lpstr>
      <vt:lpstr>Wingdings 3</vt:lpstr>
      <vt:lpstr>Office Theme</vt:lpstr>
      <vt:lpstr>Origin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Tantangan Persaingan dalam Era Ekonomi Digital</vt:lpstr>
      <vt:lpstr>PowerPoint Presentation</vt:lpstr>
      <vt:lpstr>Isu Persaingan di Era Ekonomi Digital : Digital Monopoli</vt:lpstr>
      <vt:lpstr>Peran KPPU Dalam Era Ekonomi Digital</vt:lpstr>
      <vt:lpstr>PowerPoint Presentation</vt:lpstr>
      <vt:lpstr>PowerPoint Presentation</vt:lpstr>
      <vt:lpstr> TEMUKAN PELANGGARAN?  </vt:lpstr>
      <vt:lpstr>KANTOR WILAYAH IV KPPU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kppu</dc:creator>
  <cp:lastModifiedBy>LAPTOP 9</cp:lastModifiedBy>
  <cp:revision>120</cp:revision>
  <cp:lastPrinted>2019-10-25T00:40:39Z</cp:lastPrinted>
  <dcterms:created xsi:type="dcterms:W3CDTF">2014-01-27T11:35:37Z</dcterms:created>
  <dcterms:modified xsi:type="dcterms:W3CDTF">2019-10-31T01:56:19Z</dcterms:modified>
</cp:coreProperties>
</file>