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92"/>
  </p:notesMasterIdLst>
  <p:sldIdLst>
    <p:sldId id="270" r:id="rId2"/>
    <p:sldId id="610" r:id="rId3"/>
    <p:sldId id="297" r:id="rId4"/>
    <p:sldId id="469" r:id="rId5"/>
    <p:sldId id="438" r:id="rId6"/>
    <p:sldId id="563" r:id="rId7"/>
    <p:sldId id="515" r:id="rId8"/>
    <p:sldId id="524" r:id="rId9"/>
    <p:sldId id="490" r:id="rId10"/>
    <p:sldId id="559" r:id="rId11"/>
    <p:sldId id="491" r:id="rId12"/>
    <p:sldId id="570" r:id="rId13"/>
    <p:sldId id="571" r:id="rId14"/>
    <p:sldId id="572" r:id="rId15"/>
    <p:sldId id="573" r:id="rId16"/>
    <p:sldId id="574" r:id="rId17"/>
    <p:sldId id="603" r:id="rId18"/>
    <p:sldId id="575" r:id="rId19"/>
    <p:sldId id="576" r:id="rId20"/>
    <p:sldId id="577" r:id="rId21"/>
    <p:sldId id="561" r:id="rId22"/>
    <p:sldId id="562" r:id="rId23"/>
    <p:sldId id="557" r:id="rId24"/>
    <p:sldId id="558" r:id="rId25"/>
    <p:sldId id="513" r:id="rId26"/>
    <p:sldId id="514" r:id="rId27"/>
    <p:sldId id="578" r:id="rId28"/>
    <p:sldId id="579" r:id="rId29"/>
    <p:sldId id="580" r:id="rId30"/>
    <p:sldId id="604" r:id="rId31"/>
    <p:sldId id="605" r:id="rId32"/>
    <p:sldId id="607" r:id="rId33"/>
    <p:sldId id="609" r:id="rId34"/>
    <p:sldId id="564" r:id="rId35"/>
    <p:sldId id="565" r:id="rId36"/>
    <p:sldId id="566" r:id="rId37"/>
    <p:sldId id="521" r:id="rId38"/>
    <p:sldId id="522" r:id="rId39"/>
    <p:sldId id="542" r:id="rId40"/>
    <p:sldId id="543" r:id="rId41"/>
    <p:sldId id="523" r:id="rId42"/>
    <p:sldId id="581" r:id="rId43"/>
    <p:sldId id="582" r:id="rId44"/>
    <p:sldId id="583" r:id="rId45"/>
    <p:sldId id="586" r:id="rId46"/>
    <p:sldId id="588" r:id="rId47"/>
    <p:sldId id="590" r:id="rId48"/>
    <p:sldId id="525" r:id="rId49"/>
    <p:sldId id="526" r:id="rId50"/>
    <p:sldId id="545" r:id="rId51"/>
    <p:sldId id="527" r:id="rId52"/>
    <p:sldId id="591" r:id="rId53"/>
    <p:sldId id="592" r:id="rId54"/>
    <p:sldId id="593" r:id="rId55"/>
    <p:sldId id="594" r:id="rId56"/>
    <p:sldId id="595" r:id="rId57"/>
    <p:sldId id="596" r:id="rId58"/>
    <p:sldId id="597" r:id="rId59"/>
    <p:sldId id="598" r:id="rId60"/>
    <p:sldId id="600" r:id="rId61"/>
    <p:sldId id="602" r:id="rId62"/>
    <p:sldId id="528" r:id="rId63"/>
    <p:sldId id="546" r:id="rId64"/>
    <p:sldId id="529" r:id="rId65"/>
    <p:sldId id="547" r:id="rId66"/>
    <p:sldId id="530" r:id="rId67"/>
    <p:sldId id="531" r:id="rId68"/>
    <p:sldId id="548" r:id="rId69"/>
    <p:sldId id="532" r:id="rId70"/>
    <p:sldId id="549" r:id="rId71"/>
    <p:sldId id="535" r:id="rId72"/>
    <p:sldId id="550" r:id="rId73"/>
    <p:sldId id="536" r:id="rId74"/>
    <p:sldId id="551" r:id="rId75"/>
    <p:sldId id="539" r:id="rId76"/>
    <p:sldId id="552" r:id="rId77"/>
    <p:sldId id="553" r:id="rId78"/>
    <p:sldId id="555" r:id="rId79"/>
    <p:sldId id="556" r:id="rId80"/>
    <p:sldId id="541" r:id="rId81"/>
    <p:sldId id="450" r:id="rId82"/>
    <p:sldId id="451" r:id="rId83"/>
    <p:sldId id="452" r:id="rId84"/>
    <p:sldId id="453" r:id="rId85"/>
    <p:sldId id="454" r:id="rId86"/>
    <p:sldId id="455" r:id="rId87"/>
    <p:sldId id="456" r:id="rId88"/>
    <p:sldId id="457" r:id="rId89"/>
    <p:sldId id="458" r:id="rId90"/>
    <p:sldId id="293"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4660"/>
  </p:normalViewPr>
  <p:slideViewPr>
    <p:cSldViewPr snapToGrid="0">
      <p:cViewPr>
        <p:scale>
          <a:sx n="58" d="100"/>
          <a:sy n="58" d="100"/>
        </p:scale>
        <p:origin x="-1440" y="-3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F4260-F709-49D2-8EFA-F88B9C1AF670}" type="doc">
      <dgm:prSet loTypeId="urn:microsoft.com/office/officeart/2005/8/layout/hProcess7#2" loCatId="list" qsTypeId="urn:microsoft.com/office/officeart/2005/8/quickstyle/3d2#4" qsCatId="3D" csTypeId="urn:microsoft.com/office/officeart/2005/8/colors/accent1_2" csCatId="accent1" phldr="1"/>
      <dgm:spPr/>
      <dgm:t>
        <a:bodyPr/>
        <a:lstStyle/>
        <a:p>
          <a:endParaRPr lang="en-US"/>
        </a:p>
      </dgm:t>
    </dgm:pt>
    <dgm:pt modelId="{D2CBC8A2-D6A9-4073-AD63-FD55F0D1A21B}">
      <dgm:prSet phldrT="[Text]" custT="1"/>
      <dgm:spPr>
        <a:solidFill>
          <a:srgbClr val="00B050"/>
        </a:solidFill>
      </dgm:spPr>
      <dgm:t>
        <a:bodyPr/>
        <a:lstStyle/>
        <a:p>
          <a:r>
            <a:rPr lang="en-US" altLang="ko-KR" sz="4000" b="0" cap="none" spc="0" dirty="0">
              <a:ln w="18415" cmpd="sng">
                <a:solidFill>
                  <a:sysClr val="windowText" lastClr="000000"/>
                </a:solidFill>
                <a:prstDash val="solid"/>
              </a:ln>
              <a:noFill/>
              <a:effectLst>
                <a:outerShdw blurRad="63500" dir="3600000" algn="tl" rotWithShape="0">
                  <a:srgbClr val="000000">
                    <a:alpha val="70000"/>
                  </a:srgbClr>
                </a:outerShdw>
              </a:effectLst>
              <a:latin typeface="Tahoma" pitchFamily="34" charset="0"/>
              <a:ea typeface="Batang" pitchFamily="18" charset="-127"/>
              <a:cs typeface="Tahoma" pitchFamily="34" charset="0"/>
            </a:rPr>
            <a:t>STRUKTUR PROPOSAL</a:t>
          </a:r>
          <a:endParaRPr lang="en-US" sz="4000" b="0" cap="none" spc="0" dirty="0">
            <a:ln w="18415" cmpd="sng">
              <a:solidFill>
                <a:sysClr val="windowText" lastClr="000000"/>
              </a:solidFill>
              <a:prstDash val="solid"/>
            </a:ln>
            <a:noFill/>
            <a:effectLst>
              <a:outerShdw blurRad="63500" dir="3600000" algn="tl" rotWithShape="0">
                <a:srgbClr val="000000">
                  <a:alpha val="70000"/>
                </a:srgbClr>
              </a:outerShdw>
            </a:effectLst>
          </a:endParaRPr>
        </a:p>
      </dgm:t>
    </dgm:pt>
    <dgm:pt modelId="{2C672BD6-0FC8-4498-B1E9-84707F762FD5}" type="parTrans" cxnId="{611781DC-7575-44BD-864E-475F902B3C42}">
      <dgm:prSet/>
      <dgm:spPr/>
      <dgm:t>
        <a:bodyPr/>
        <a:lstStyle/>
        <a:p>
          <a:endParaRPr lang="en-US"/>
        </a:p>
      </dgm:t>
    </dgm:pt>
    <dgm:pt modelId="{E0349BFA-75D9-4FA7-96F5-F7692496E50F}" type="sibTrans" cxnId="{611781DC-7575-44BD-864E-475F902B3C42}">
      <dgm:prSet/>
      <dgm:spPr/>
      <dgm:t>
        <a:bodyPr/>
        <a:lstStyle/>
        <a:p>
          <a:endParaRPr lang="en-US"/>
        </a:p>
      </dgm:t>
    </dgm:pt>
    <dgm:pt modelId="{4BE265C9-B841-4E86-8B51-A305573E4379}">
      <dgm:prSet phldrT="[Text]" custT="1"/>
      <dgm:spPr>
        <a:solidFill>
          <a:schemeClr val="accent1">
            <a:lumMod val="50000"/>
          </a:schemeClr>
        </a:solidFill>
      </dgm:spPr>
      <dgm:t>
        <a:bodyPr/>
        <a:lstStyle/>
        <a:p>
          <a:pPr rtl="0">
            <a:lnSpc>
              <a:spcPct val="100000"/>
            </a:lnSpc>
            <a:spcAft>
              <a:spcPts val="0"/>
            </a:spcAft>
          </a:pPr>
          <a:r>
            <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Sampul Muka</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8EEBC33-5407-4AD0-BEA9-09C127C6F0AE}" type="parTrans" cxnId="{6B15E78E-0C1E-4034-A9E8-161710A16346}">
      <dgm:prSet/>
      <dgm:spPr/>
      <dgm:t>
        <a:bodyPr/>
        <a:lstStyle/>
        <a:p>
          <a:endParaRPr lang="en-US"/>
        </a:p>
      </dgm:t>
    </dgm:pt>
    <dgm:pt modelId="{DA9FD8F9-5C00-46C7-9527-86A4A71349FE}" type="sibTrans" cxnId="{6B15E78E-0C1E-4034-A9E8-161710A16346}">
      <dgm:prSet/>
      <dgm:spPr/>
      <dgm:t>
        <a:bodyPr/>
        <a:lstStyle/>
        <a:p>
          <a:endParaRPr lang="en-US"/>
        </a:p>
      </dgm:t>
    </dgm:pt>
    <dgm:pt modelId="{D8B87491-6711-4558-A4CA-821D933A7CFC}">
      <dgm:prSet custT="1"/>
      <dgm:spPr>
        <a:solidFill>
          <a:schemeClr val="accent1">
            <a:lumMod val="50000"/>
          </a:schemeClr>
        </a:solidFill>
      </dgm:spPr>
      <dgm:t>
        <a:bodyPr/>
        <a:lstStyle/>
        <a:p>
          <a:pPr rtl="0">
            <a:lnSpc>
              <a:spcPct val="100000"/>
            </a:lnSpc>
            <a:spcAft>
              <a:spcPts val="0"/>
            </a:spcAft>
          </a:pPr>
          <a:r>
            <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Halaman Pengesahan</a:t>
          </a:r>
          <a:endPar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dgm:t>
    </dgm:pt>
    <dgm:pt modelId="{9A3FB364-C3DF-46EC-A88F-82110285E1F0}" type="parTrans" cxnId="{F8FD9B9C-4BEA-4803-92F7-D608C4A50072}">
      <dgm:prSet/>
      <dgm:spPr/>
      <dgm:t>
        <a:bodyPr/>
        <a:lstStyle/>
        <a:p>
          <a:endParaRPr lang="en-US"/>
        </a:p>
      </dgm:t>
    </dgm:pt>
    <dgm:pt modelId="{1E89649A-1D1C-4F6F-8651-DC513C661B1E}" type="sibTrans" cxnId="{F8FD9B9C-4BEA-4803-92F7-D608C4A50072}">
      <dgm:prSet/>
      <dgm:spPr/>
      <dgm:t>
        <a:bodyPr/>
        <a:lstStyle/>
        <a:p>
          <a:endParaRPr lang="en-US"/>
        </a:p>
      </dgm:t>
    </dgm:pt>
    <dgm:pt modelId="{A0019077-AB7C-450B-A59C-504BAC53D0CD}">
      <dgm:prSet custT="1"/>
      <dgm:spPr>
        <a:solidFill>
          <a:schemeClr val="accent1">
            <a:lumMod val="50000"/>
          </a:schemeClr>
        </a:solidFill>
      </dgm:spPr>
      <dgm:t>
        <a:bodyPr/>
        <a:lstStyle/>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Identitas dan Uraian </a:t>
          </a:r>
          <a:r>
            <a:rPr kumimoji="0" lang="en-US" altLang="ko-KR" sz="24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Umum</a:t>
          </a:r>
        </a:p>
        <a:p>
          <a:pPr rtl="0">
            <a:lnSpc>
              <a:spcPct val="100000"/>
            </a:lnSpc>
            <a:spcAft>
              <a:spcPts val="0"/>
            </a:spcAft>
          </a:pPr>
          <a:r>
            <a:rPr kumimoji="0" lang="en-US" altLang="ko-KR" sz="24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Daftar Isi</a:t>
          </a:r>
          <a:endPar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Ringkasan Proposal</a:t>
          </a:r>
        </a:p>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  </a:t>
          </a:r>
          <a:r>
            <a:rPr kumimoji="0" lang="en-US" altLang="ko-KR" sz="2400" b="0" i="0" u="none" strike="noStrike" cap="none" spc="0" normalizeH="0" baseline="0" noProof="1">
              <a:ln w="18415" cmpd="sng">
                <a:solidFill>
                  <a:srgbClr val="FFFFFF"/>
                </a:solidFill>
                <a:prstDash val="solid"/>
              </a:ln>
              <a:solidFill>
                <a:schemeClr val="bg1"/>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PENDAHULUAN</a:t>
          </a:r>
          <a:endParaRPr kumimoji="0" lang="id-ID" altLang="ko-KR" sz="2400" b="0" i="0" u="none" strike="noStrike" cap="none" spc="0" normalizeH="0" baseline="0" noProof="1">
            <a:ln w="18415" cmpd="sng">
              <a:solidFill>
                <a:srgbClr val="FFFFFF"/>
              </a:solidFill>
              <a:prstDash val="solid"/>
            </a:ln>
            <a:solidFill>
              <a:schemeClr val="bg1"/>
            </a:solidFill>
            <a:effectLst>
              <a:outerShdw blurRad="63500" dir="3600000" algn="tl" rotWithShape="0">
                <a:srgbClr val="000000">
                  <a:alpha val="70000"/>
                </a:srgbClr>
              </a:outerShdw>
            </a:effectLst>
            <a:latin typeface="Candara" pitchFamily="34" charset="0"/>
            <a:cs typeface="Arial" pitchFamily="34" charset="0"/>
          </a:endParaRPr>
        </a:p>
      </dgm:t>
    </dgm:pt>
    <dgm:pt modelId="{511E01A8-D3C3-4E67-886E-3BAB66292088}" type="parTrans" cxnId="{E4083845-E321-4319-8F50-8E9AE3C111D7}">
      <dgm:prSet/>
      <dgm:spPr/>
      <dgm:t>
        <a:bodyPr/>
        <a:lstStyle/>
        <a:p>
          <a:endParaRPr lang="en-US"/>
        </a:p>
      </dgm:t>
    </dgm:pt>
    <dgm:pt modelId="{A0EE71FA-13F0-4784-8855-BF00D089BE02}" type="sibTrans" cxnId="{E4083845-E321-4319-8F50-8E9AE3C111D7}">
      <dgm:prSet/>
      <dgm:spPr/>
      <dgm:t>
        <a:bodyPr/>
        <a:lstStyle/>
        <a:p>
          <a:endParaRPr lang="en-US"/>
        </a:p>
      </dgm:t>
    </dgm:pt>
    <dgm:pt modelId="{1DAE8DAD-F504-46BF-B304-19FD9BA653FC}">
      <dgm:prSet custT="1"/>
      <dgm:spPr>
        <a:solidFill>
          <a:schemeClr val="accent1">
            <a:lumMod val="50000"/>
          </a:schemeClr>
        </a:solidFill>
      </dgm:spPr>
      <dgm:t>
        <a:bodyPr/>
        <a:lstStyle/>
        <a:p>
          <a:pPr marL="0" indent="269875"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 </a:t>
          </a:r>
          <a:r>
            <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Analisis Situasi</a:t>
          </a:r>
          <a:endPar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dgm:t>
    </dgm:pt>
    <dgm:pt modelId="{4AB2D0F8-A3AD-4B2A-B39E-1C362DCB1BAA}" type="parTrans" cxnId="{655924EC-EB57-41D4-90DD-24E88D487BD7}">
      <dgm:prSet/>
      <dgm:spPr/>
      <dgm:t>
        <a:bodyPr/>
        <a:lstStyle/>
        <a:p>
          <a:endParaRPr lang="en-US"/>
        </a:p>
      </dgm:t>
    </dgm:pt>
    <dgm:pt modelId="{0E0DBB72-E87D-452D-9CF3-A73DA2D7ABE9}" type="sibTrans" cxnId="{655924EC-EB57-41D4-90DD-24E88D487BD7}">
      <dgm:prSet/>
      <dgm:spPr/>
      <dgm:t>
        <a:bodyPr/>
        <a:lstStyle/>
        <a:p>
          <a:endParaRPr lang="en-US"/>
        </a:p>
      </dgm:t>
    </dgm:pt>
    <dgm:pt modelId="{A1696F68-CCF4-4DE2-AFAC-9087A601B4CE}">
      <dgm:prSet custT="1"/>
      <dgm:spPr>
        <a:solidFill>
          <a:schemeClr val="accent1">
            <a:lumMod val="50000"/>
          </a:schemeClr>
        </a:solidFill>
      </dgm:spPr>
      <dgm:t>
        <a:bodyPr/>
        <a:lstStyle/>
        <a:p>
          <a:pPr marL="0" indent="269875"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 </a:t>
          </a:r>
          <a:r>
            <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Permasalahan Mitra</a:t>
          </a:r>
          <a:endPar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marL="0" indent="0"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II.  SOLUSI DAN TARGET LUARAN</a:t>
          </a:r>
        </a:p>
        <a:p>
          <a:pPr marL="0" indent="0"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III. METODE PELAKSANAAN</a:t>
          </a:r>
        </a:p>
      </dgm:t>
    </dgm:pt>
    <dgm:pt modelId="{E9F95D17-15F3-4D81-87CF-D552C49D30A9}" type="parTrans" cxnId="{368C7320-23A6-4A91-B5F6-8960D0C1A287}">
      <dgm:prSet/>
      <dgm:spPr/>
      <dgm:t>
        <a:bodyPr/>
        <a:lstStyle/>
        <a:p>
          <a:endParaRPr lang="en-US"/>
        </a:p>
      </dgm:t>
    </dgm:pt>
    <dgm:pt modelId="{F00B2736-7140-4716-9BD5-A1B0ECF30131}" type="sibTrans" cxnId="{368C7320-23A6-4A91-B5F6-8960D0C1A287}">
      <dgm:prSet/>
      <dgm:spPr/>
      <dgm:t>
        <a:bodyPr/>
        <a:lstStyle/>
        <a:p>
          <a:endParaRPr lang="en-US"/>
        </a:p>
      </dgm:t>
    </dgm:pt>
    <dgm:pt modelId="{94F66046-A81A-4D31-B530-E74B15FE599E}">
      <dgm:prSet custT="1"/>
      <dgm:spPr>
        <a:solidFill>
          <a:schemeClr val="accent1">
            <a:lumMod val="50000"/>
          </a:schemeClr>
        </a:solidFill>
      </dgm:spPr>
      <dgm:t>
        <a:bodyPr/>
        <a:lstStyle/>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iV.  </a:t>
          </a:r>
          <a:r>
            <a:rPr kumimoji="0" lang="id-ID"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BIAYA </a:t>
          </a: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DAN JADWAL KEGIATAN</a:t>
          </a:r>
        </a:p>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Vi.  DAFTAR PUSTAKA</a:t>
          </a:r>
        </a:p>
        <a:p>
          <a:pPr rtl="0">
            <a:lnSpc>
              <a:spcPct val="100000"/>
            </a:lnSpc>
            <a:spcAft>
              <a:spcPts val="0"/>
            </a:spcAft>
          </a:pPr>
          <a:r>
            <a:rPr kumimoji="0" lang="en-US" altLang="ko-KR" sz="2400" b="0" i="0" u="none" strike="noStrike"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Lampiran-lampiran</a:t>
          </a:r>
          <a:endParaRPr kumimoji="0" lang="id-ID" altLang="ko-KR" sz="2400" b="0" i="0" u="none" strike="noStrike" cap="none" spc="0" normalizeH="0" baseline="0" noProof="1">
            <a:ln w="18415" cmpd="sng">
              <a:solidFill>
                <a:srgbClr val="FFFFFF"/>
              </a:solidFill>
              <a:prstDash val="solid"/>
            </a:ln>
            <a:solidFill>
              <a:srgbClr val="FF0000"/>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dgm:t>
    </dgm:pt>
    <dgm:pt modelId="{31F7737C-44DA-4765-B910-97CE7E9C0585}" type="parTrans" cxnId="{C145BBC9-764B-4404-9DCA-E2FACE58C0E3}">
      <dgm:prSet/>
      <dgm:spPr/>
      <dgm:t>
        <a:bodyPr/>
        <a:lstStyle/>
        <a:p>
          <a:endParaRPr lang="en-US"/>
        </a:p>
      </dgm:t>
    </dgm:pt>
    <dgm:pt modelId="{0EFCB6BC-8121-451C-AA79-9D5371439BAC}" type="sibTrans" cxnId="{C145BBC9-764B-4404-9DCA-E2FACE58C0E3}">
      <dgm:prSet/>
      <dgm:spPr/>
      <dgm:t>
        <a:bodyPr/>
        <a:lstStyle/>
        <a:p>
          <a:endParaRPr lang="en-US"/>
        </a:p>
      </dgm:t>
    </dgm:pt>
    <dgm:pt modelId="{EE10F0BD-0FB8-4F7E-A085-E117CF890D6E}" type="pres">
      <dgm:prSet presAssocID="{107F4260-F709-49D2-8EFA-F88B9C1AF670}" presName="Name0" presStyleCnt="0">
        <dgm:presLayoutVars>
          <dgm:dir/>
          <dgm:animLvl val="lvl"/>
          <dgm:resizeHandles val="exact"/>
        </dgm:presLayoutVars>
      </dgm:prSet>
      <dgm:spPr/>
      <dgm:t>
        <a:bodyPr/>
        <a:lstStyle/>
        <a:p>
          <a:endParaRPr lang="en-US"/>
        </a:p>
      </dgm:t>
    </dgm:pt>
    <dgm:pt modelId="{4F8B32B0-F2D0-4713-ABAA-283520F2AA64}" type="pres">
      <dgm:prSet presAssocID="{D2CBC8A2-D6A9-4073-AD63-FD55F0D1A21B}" presName="compositeNode" presStyleCnt="0">
        <dgm:presLayoutVars>
          <dgm:bulletEnabled val="1"/>
        </dgm:presLayoutVars>
      </dgm:prSet>
      <dgm:spPr/>
    </dgm:pt>
    <dgm:pt modelId="{825127C3-7186-4B21-9BD5-610ED2BB2954}" type="pres">
      <dgm:prSet presAssocID="{D2CBC8A2-D6A9-4073-AD63-FD55F0D1A21B}" presName="bgRect" presStyleLbl="node1" presStyleIdx="0" presStyleCnt="1" custScaleX="92565" custLinFactNeighborX="11649" custLinFactNeighborY="-412"/>
      <dgm:spPr/>
      <dgm:t>
        <a:bodyPr/>
        <a:lstStyle/>
        <a:p>
          <a:endParaRPr lang="en-US"/>
        </a:p>
      </dgm:t>
    </dgm:pt>
    <dgm:pt modelId="{E4B18FD0-DE47-4DE8-980D-BF53B59C230A}" type="pres">
      <dgm:prSet presAssocID="{D2CBC8A2-D6A9-4073-AD63-FD55F0D1A21B}" presName="parentNode" presStyleLbl="node1" presStyleIdx="0" presStyleCnt="1">
        <dgm:presLayoutVars>
          <dgm:chMax val="0"/>
          <dgm:bulletEnabled val="1"/>
        </dgm:presLayoutVars>
      </dgm:prSet>
      <dgm:spPr/>
      <dgm:t>
        <a:bodyPr/>
        <a:lstStyle/>
        <a:p>
          <a:endParaRPr lang="en-US"/>
        </a:p>
      </dgm:t>
    </dgm:pt>
    <dgm:pt modelId="{A5CA3E29-85C7-48E9-8477-67404D237E1C}" type="pres">
      <dgm:prSet presAssocID="{D2CBC8A2-D6A9-4073-AD63-FD55F0D1A21B}" presName="childNode" presStyleLbl="node1" presStyleIdx="0" presStyleCnt="1">
        <dgm:presLayoutVars>
          <dgm:bulletEnabled val="1"/>
        </dgm:presLayoutVars>
      </dgm:prSet>
      <dgm:spPr/>
      <dgm:t>
        <a:bodyPr/>
        <a:lstStyle/>
        <a:p>
          <a:endParaRPr lang="en-US"/>
        </a:p>
      </dgm:t>
    </dgm:pt>
  </dgm:ptLst>
  <dgm:cxnLst>
    <dgm:cxn modelId="{C1B95724-1C04-41A0-A746-E650EB7A15E8}" type="presOf" srcId="{94F66046-A81A-4D31-B530-E74B15FE599E}" destId="{A5CA3E29-85C7-48E9-8477-67404D237E1C}" srcOrd="0" destOrd="5" presId="urn:microsoft.com/office/officeart/2005/8/layout/hProcess7#2"/>
    <dgm:cxn modelId="{611781DC-7575-44BD-864E-475F902B3C42}" srcId="{107F4260-F709-49D2-8EFA-F88B9C1AF670}" destId="{D2CBC8A2-D6A9-4073-AD63-FD55F0D1A21B}" srcOrd="0" destOrd="0" parTransId="{2C672BD6-0FC8-4498-B1E9-84707F762FD5}" sibTransId="{E0349BFA-75D9-4FA7-96F5-F7692496E50F}"/>
    <dgm:cxn modelId="{78CCCC86-7C41-40C7-9B47-E137EC31A35C}" type="presOf" srcId="{4BE265C9-B841-4E86-8B51-A305573E4379}" destId="{A5CA3E29-85C7-48E9-8477-67404D237E1C}" srcOrd="0" destOrd="0" presId="urn:microsoft.com/office/officeart/2005/8/layout/hProcess7#2"/>
    <dgm:cxn modelId="{655924EC-EB57-41D4-90DD-24E88D487BD7}" srcId="{D2CBC8A2-D6A9-4073-AD63-FD55F0D1A21B}" destId="{1DAE8DAD-F504-46BF-B304-19FD9BA653FC}" srcOrd="3" destOrd="0" parTransId="{4AB2D0F8-A3AD-4B2A-B39E-1C362DCB1BAA}" sibTransId="{0E0DBB72-E87D-452D-9CF3-A73DA2D7ABE9}"/>
    <dgm:cxn modelId="{E4083845-E321-4319-8F50-8E9AE3C111D7}" srcId="{D2CBC8A2-D6A9-4073-AD63-FD55F0D1A21B}" destId="{A0019077-AB7C-450B-A59C-504BAC53D0CD}" srcOrd="2" destOrd="0" parTransId="{511E01A8-D3C3-4E67-886E-3BAB66292088}" sibTransId="{A0EE71FA-13F0-4784-8855-BF00D089BE02}"/>
    <dgm:cxn modelId="{368C7320-23A6-4A91-B5F6-8960D0C1A287}" srcId="{D2CBC8A2-D6A9-4073-AD63-FD55F0D1A21B}" destId="{A1696F68-CCF4-4DE2-AFAC-9087A601B4CE}" srcOrd="4" destOrd="0" parTransId="{E9F95D17-15F3-4D81-87CF-D552C49D30A9}" sibTransId="{F00B2736-7140-4716-9BD5-A1B0ECF30131}"/>
    <dgm:cxn modelId="{3DB7BCC2-6475-43F1-A6B9-316F5A618F12}" type="presOf" srcId="{A1696F68-CCF4-4DE2-AFAC-9087A601B4CE}" destId="{A5CA3E29-85C7-48E9-8477-67404D237E1C}" srcOrd="0" destOrd="4" presId="urn:microsoft.com/office/officeart/2005/8/layout/hProcess7#2"/>
    <dgm:cxn modelId="{8C0AF250-362F-483C-A393-E009A766DBA8}" type="presOf" srcId="{D2CBC8A2-D6A9-4073-AD63-FD55F0D1A21B}" destId="{E4B18FD0-DE47-4DE8-980D-BF53B59C230A}" srcOrd="1" destOrd="0" presId="urn:microsoft.com/office/officeart/2005/8/layout/hProcess7#2"/>
    <dgm:cxn modelId="{71344B88-CF72-4FB9-AD31-1A13F087A84E}" type="presOf" srcId="{107F4260-F709-49D2-8EFA-F88B9C1AF670}" destId="{EE10F0BD-0FB8-4F7E-A085-E117CF890D6E}" srcOrd="0" destOrd="0" presId="urn:microsoft.com/office/officeart/2005/8/layout/hProcess7#2"/>
    <dgm:cxn modelId="{FF2C58A9-664F-4F79-8DB8-7B5B37462977}" type="presOf" srcId="{A0019077-AB7C-450B-A59C-504BAC53D0CD}" destId="{A5CA3E29-85C7-48E9-8477-67404D237E1C}" srcOrd="0" destOrd="2" presId="urn:microsoft.com/office/officeart/2005/8/layout/hProcess7#2"/>
    <dgm:cxn modelId="{C145BBC9-764B-4404-9DCA-E2FACE58C0E3}" srcId="{D2CBC8A2-D6A9-4073-AD63-FD55F0D1A21B}" destId="{94F66046-A81A-4D31-B530-E74B15FE599E}" srcOrd="5" destOrd="0" parTransId="{31F7737C-44DA-4765-B910-97CE7E9C0585}" sibTransId="{0EFCB6BC-8121-451C-AA79-9D5371439BAC}"/>
    <dgm:cxn modelId="{6B15E78E-0C1E-4034-A9E8-161710A16346}" srcId="{D2CBC8A2-D6A9-4073-AD63-FD55F0D1A21B}" destId="{4BE265C9-B841-4E86-8B51-A305573E4379}" srcOrd="0" destOrd="0" parTransId="{F8EEBC33-5407-4AD0-BEA9-09C127C6F0AE}" sibTransId="{DA9FD8F9-5C00-46C7-9527-86A4A71349FE}"/>
    <dgm:cxn modelId="{49405E21-5590-49DD-8440-B172EEF4316E}" type="presOf" srcId="{D2CBC8A2-D6A9-4073-AD63-FD55F0D1A21B}" destId="{825127C3-7186-4B21-9BD5-610ED2BB2954}" srcOrd="0" destOrd="0" presId="urn:microsoft.com/office/officeart/2005/8/layout/hProcess7#2"/>
    <dgm:cxn modelId="{2F7E3BC3-F858-4FF4-8391-42CF81459B75}" type="presOf" srcId="{D8B87491-6711-4558-A4CA-821D933A7CFC}" destId="{A5CA3E29-85C7-48E9-8477-67404D237E1C}" srcOrd="0" destOrd="1" presId="urn:microsoft.com/office/officeart/2005/8/layout/hProcess7#2"/>
    <dgm:cxn modelId="{F8FD9B9C-4BEA-4803-92F7-D608C4A50072}" srcId="{D2CBC8A2-D6A9-4073-AD63-FD55F0D1A21B}" destId="{D8B87491-6711-4558-A4CA-821D933A7CFC}" srcOrd="1" destOrd="0" parTransId="{9A3FB364-C3DF-46EC-A88F-82110285E1F0}" sibTransId="{1E89649A-1D1C-4F6F-8651-DC513C661B1E}"/>
    <dgm:cxn modelId="{636A2839-A81B-4101-AFD0-0DF8894F631F}" type="presOf" srcId="{1DAE8DAD-F504-46BF-B304-19FD9BA653FC}" destId="{A5CA3E29-85C7-48E9-8477-67404D237E1C}" srcOrd="0" destOrd="3" presId="urn:microsoft.com/office/officeart/2005/8/layout/hProcess7#2"/>
    <dgm:cxn modelId="{A660D126-3527-4D9B-9DE9-33914EFE54CA}" type="presParOf" srcId="{EE10F0BD-0FB8-4F7E-A085-E117CF890D6E}" destId="{4F8B32B0-F2D0-4713-ABAA-283520F2AA64}" srcOrd="0" destOrd="0" presId="urn:microsoft.com/office/officeart/2005/8/layout/hProcess7#2"/>
    <dgm:cxn modelId="{8EFBBB19-C61D-4F48-9CEC-0574A9E3D012}" type="presParOf" srcId="{4F8B32B0-F2D0-4713-ABAA-283520F2AA64}" destId="{825127C3-7186-4B21-9BD5-610ED2BB2954}" srcOrd="0" destOrd="0" presId="urn:microsoft.com/office/officeart/2005/8/layout/hProcess7#2"/>
    <dgm:cxn modelId="{C19B4376-72AA-4A0C-9974-0BA4B27404E2}" type="presParOf" srcId="{4F8B32B0-F2D0-4713-ABAA-283520F2AA64}" destId="{E4B18FD0-DE47-4DE8-980D-BF53B59C230A}" srcOrd="1" destOrd="0" presId="urn:microsoft.com/office/officeart/2005/8/layout/hProcess7#2"/>
    <dgm:cxn modelId="{EC6A2C34-6294-4224-859A-CEE4ADD97AFF}" type="presParOf" srcId="{4F8B32B0-F2D0-4713-ABAA-283520F2AA64}" destId="{A5CA3E29-85C7-48E9-8477-67404D237E1C}" srcOrd="2" destOrd="0" presId="urn:microsoft.com/office/officeart/2005/8/layout/hProcess7#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2B4D9318-BAAE-4AA1-AA11-EDA78514D1B4}" type="doc">
      <dgm:prSet loTypeId="urn:microsoft.com/office/officeart/2005/8/layout/hProcess7#32" loCatId="list" qsTypeId="urn:microsoft.com/office/officeart/2005/8/quickstyle/3d1" qsCatId="3D" csTypeId="urn:microsoft.com/office/officeart/2005/8/colors/accent1_2" csCatId="accent1" phldr="1"/>
      <dgm:spPr/>
      <dgm:t>
        <a:bodyPr/>
        <a:lstStyle/>
        <a:p>
          <a:endParaRPr lang="en-US"/>
        </a:p>
      </dgm:t>
    </dgm:pt>
    <dgm:pt modelId="{EEA936D4-E0CE-4401-85B3-337D0E938765}">
      <dgm:prSet phldrT="[Text]" custT="1"/>
      <dgm:spPr>
        <a:solidFill>
          <a:schemeClr val="accent1">
            <a:lumMod val="50000"/>
          </a:schemeClr>
        </a:solidFill>
      </dgm:spPr>
      <dgm:t>
        <a:bodyPr/>
        <a:lstStyle/>
        <a:p>
          <a:r>
            <a:rPr lang="en-US" sz="2400" b="1" dirty="0" smtClean="0">
              <a:solidFill>
                <a:srgbClr val="FFFF00"/>
              </a:solidFill>
              <a:latin typeface="Tahoma" pitchFamily="34" charset="0"/>
              <a:cs typeface="Tahoma" pitchFamily="34" charset="0"/>
            </a:rPr>
            <a:t>BAB 5. BIAYA DAN JADWAL KEGIATAN</a:t>
          </a:r>
          <a:endParaRPr lang="en-US" sz="900" b="1" dirty="0">
            <a:solidFill>
              <a:srgbClr val="FFFF00"/>
            </a:solidFill>
            <a:latin typeface="Tahoma" pitchFamily="34" charset="0"/>
            <a:cs typeface="Tahoma" pitchFamily="34" charset="0"/>
          </a:endParaRPr>
        </a:p>
      </dgm:t>
    </dgm:pt>
    <dgm:pt modelId="{20CB2F28-B0DC-41D5-AD75-E1C4C0E80FE4}" type="parTrans" cxnId="{4BE9656F-5A63-4CD0-A838-4E8215945C71}">
      <dgm:prSet/>
      <dgm:spPr/>
      <dgm:t>
        <a:bodyPr/>
        <a:lstStyle/>
        <a:p>
          <a:endParaRPr lang="en-US"/>
        </a:p>
      </dgm:t>
    </dgm:pt>
    <dgm:pt modelId="{441E2E48-E075-49E5-9C4D-F45BEA77BCCF}" type="sibTrans" cxnId="{4BE9656F-5A63-4CD0-A838-4E8215945C71}">
      <dgm:prSet/>
      <dgm:spPr/>
      <dgm:t>
        <a:bodyPr/>
        <a:lstStyle/>
        <a:p>
          <a:endParaRPr lang="en-US"/>
        </a:p>
      </dgm:t>
    </dgm:pt>
    <dgm:pt modelId="{5A994E8C-00DC-4614-836A-300E618FFE80}">
      <dgm:prSet phldrT="[Text]" custT="1"/>
      <dgm:spPr/>
      <dgm:t>
        <a:bodyPr/>
        <a:lstStyle/>
        <a:p>
          <a:pPr>
            <a:spcAft>
              <a:spcPct val="35000"/>
            </a:spcAft>
          </a:pPr>
          <a:endParaRPr lang="en-US" sz="2400" noProof="1" smtClean="0">
            <a:latin typeface="Tahoma" pitchFamily="34" charset="0"/>
            <a:cs typeface="Tahoma" pitchFamily="34" charset="0"/>
          </a:endParaRPr>
        </a:p>
        <a:p>
          <a:pPr>
            <a:spcAft>
              <a:spcPct val="35000"/>
            </a:spcAft>
          </a:pPr>
          <a:r>
            <a:rPr lang="id-ID" sz="2400" noProof="1" smtClean="0">
              <a:latin typeface="Tahoma" pitchFamily="34" charset="0"/>
              <a:cs typeface="Tahoma" pitchFamily="34" charset="0"/>
            </a:rPr>
            <a:t>Buat Tabel yang menunjukkan hubungan antara kegiatan dan biaya</a:t>
          </a:r>
          <a:endParaRPr lang="id-ID" sz="2400" noProof="1">
            <a:latin typeface="Tahoma" pitchFamily="34" charset="0"/>
            <a:cs typeface="Tahoma" pitchFamily="34" charset="0"/>
          </a:endParaRPr>
        </a:p>
      </dgm:t>
    </dgm:pt>
    <dgm:pt modelId="{6198EE05-1294-4AE7-A277-CB00AD0A8795}" type="parTrans" cxnId="{FC0F0CCF-7A3E-42C6-9A2D-34D3DB7442B6}">
      <dgm:prSet/>
      <dgm:spPr/>
      <dgm:t>
        <a:bodyPr/>
        <a:lstStyle/>
        <a:p>
          <a:endParaRPr lang="en-US"/>
        </a:p>
      </dgm:t>
    </dgm:pt>
    <dgm:pt modelId="{CA6EA091-192D-441C-9F9A-545B15AE1DFA}" type="sibTrans" cxnId="{FC0F0CCF-7A3E-42C6-9A2D-34D3DB7442B6}">
      <dgm:prSet/>
      <dgm:spPr/>
      <dgm:t>
        <a:bodyPr/>
        <a:lstStyle/>
        <a:p>
          <a:endParaRPr lang="en-US"/>
        </a:p>
      </dgm:t>
    </dgm:pt>
    <dgm:pt modelId="{3ED30F52-06C8-4B6E-A4D0-B1F5ADDB61E3}">
      <dgm:prSet custT="1"/>
      <dgm:spPr/>
      <dgm:t>
        <a:bodyPr/>
        <a:lstStyle/>
        <a:p>
          <a:pPr>
            <a:spcAft>
              <a:spcPts val="0"/>
            </a:spcAft>
          </a:pPr>
          <a:endParaRPr lang="en-US" sz="800" noProof="1" smtClean="0">
            <a:latin typeface="Tahoma" pitchFamily="34" charset="0"/>
            <a:cs typeface="Tahoma" pitchFamily="34" charset="0"/>
          </a:endParaRPr>
        </a:p>
        <a:p>
          <a:pPr>
            <a:spcAft>
              <a:spcPts val="0"/>
            </a:spcAft>
          </a:pPr>
          <a:r>
            <a:rPr lang="en-US" sz="2400" noProof="1" smtClean="0">
              <a:latin typeface="Tahoma" pitchFamily="34" charset="0"/>
              <a:cs typeface="Tahoma" pitchFamily="34" charset="0"/>
            </a:rPr>
            <a:t>1. </a:t>
          </a:r>
          <a:r>
            <a:rPr lang="id-ID" sz="2400" noProof="1" smtClean="0">
              <a:latin typeface="Tahoma" pitchFamily="34" charset="0"/>
              <a:cs typeface="Tahoma" pitchFamily="34" charset="0"/>
            </a:rPr>
            <a:t>Honorarium (</a:t>
          </a:r>
          <a:r>
            <a:rPr lang="en-US" sz="2400" noProof="1" smtClean="0">
              <a:latin typeface="Tahoma" pitchFamily="34" charset="0"/>
              <a:cs typeface="Tahoma" pitchFamily="34" charset="0"/>
            </a:rPr>
            <a:t>sesuai ketentuan, </a:t>
          </a:r>
          <a:r>
            <a:rPr lang="id-ID" sz="2400" noProof="1" smtClean="0">
              <a:latin typeface="Tahoma" pitchFamily="34" charset="0"/>
              <a:cs typeface="Tahoma" pitchFamily="34" charset="0"/>
            </a:rPr>
            <a:t>maks</a:t>
          </a:r>
          <a:r>
            <a:rPr lang="en-US" sz="2400" noProof="1" smtClean="0">
              <a:latin typeface="Tahoma" pitchFamily="34" charset="0"/>
              <a:cs typeface="Tahoma" pitchFamily="34" charset="0"/>
            </a:rPr>
            <a:t> 2</a:t>
          </a:r>
          <a:r>
            <a:rPr lang="id-ID" sz="2400" noProof="1" smtClean="0">
              <a:latin typeface="Tahoma" pitchFamily="34" charset="0"/>
              <a:cs typeface="Tahoma" pitchFamily="34" charset="0"/>
            </a:rPr>
            <a:t>0%)</a:t>
          </a:r>
        </a:p>
        <a:p>
          <a:pPr>
            <a:spcAft>
              <a:spcPts val="0"/>
            </a:spcAft>
          </a:pPr>
          <a:r>
            <a:rPr lang="en-US" sz="2400" noProof="1" smtClean="0">
              <a:latin typeface="Tahoma" pitchFamily="34" charset="0"/>
              <a:cs typeface="Tahoma" pitchFamily="34" charset="0"/>
            </a:rPr>
            <a:t>2. </a:t>
          </a:r>
          <a:r>
            <a:rPr lang="id-ID" sz="2400" noProof="1" smtClean="0">
              <a:latin typeface="Tahoma" pitchFamily="34" charset="0"/>
              <a:cs typeface="Tahoma" pitchFamily="34" charset="0"/>
            </a:rPr>
            <a:t>Bahan habis </a:t>
          </a:r>
        </a:p>
        <a:p>
          <a:pPr>
            <a:spcAft>
              <a:spcPts val="0"/>
            </a:spcAft>
          </a:pPr>
          <a:r>
            <a:rPr lang="en-US" sz="2400" noProof="1" smtClean="0">
              <a:latin typeface="Tahoma" pitchFamily="34" charset="0"/>
              <a:cs typeface="Tahoma" pitchFamily="34" charset="0"/>
            </a:rPr>
            <a:t>3. </a:t>
          </a:r>
          <a:r>
            <a:rPr lang="id-ID" sz="2400" noProof="1" smtClean="0">
              <a:latin typeface="Tahoma" pitchFamily="34" charset="0"/>
              <a:cs typeface="Tahoma" pitchFamily="34" charset="0"/>
            </a:rPr>
            <a:t>Peralatan/suku cadang </a:t>
          </a:r>
        </a:p>
        <a:p>
          <a:pPr>
            <a:spcAft>
              <a:spcPts val="0"/>
            </a:spcAft>
          </a:pPr>
          <a:r>
            <a:rPr lang="en-US" sz="2400" noProof="1" smtClean="0">
              <a:latin typeface="Tahoma" pitchFamily="34" charset="0"/>
              <a:cs typeface="Tahoma" pitchFamily="34" charset="0"/>
            </a:rPr>
            <a:t>4. </a:t>
          </a:r>
          <a:r>
            <a:rPr lang="id-ID" sz="2400" noProof="1" smtClean="0">
              <a:latin typeface="Tahoma" pitchFamily="34" charset="0"/>
              <a:cs typeface="Tahoma" pitchFamily="34" charset="0"/>
            </a:rPr>
            <a:t>Perjalanan </a:t>
          </a:r>
        </a:p>
        <a:p>
          <a:pPr>
            <a:spcAft>
              <a:spcPts val="0"/>
            </a:spcAft>
          </a:pPr>
          <a:r>
            <a:rPr lang="en-US" sz="2400" noProof="1" smtClean="0">
              <a:latin typeface="Tahoma" pitchFamily="34" charset="0"/>
              <a:cs typeface="Tahoma" pitchFamily="34" charset="0"/>
            </a:rPr>
            <a:t>5. </a:t>
          </a:r>
          <a:r>
            <a:rPr lang="id-ID" sz="2400" noProof="1" smtClean="0">
              <a:latin typeface="Tahoma" pitchFamily="34" charset="0"/>
              <a:cs typeface="Tahoma" pitchFamily="34" charset="0"/>
            </a:rPr>
            <a:t>Lain-lain pengeluaran</a:t>
          </a:r>
          <a:endParaRPr lang="id-ID" sz="2400" noProof="1">
            <a:latin typeface="Tahoma" pitchFamily="34" charset="0"/>
            <a:cs typeface="Tahoma" pitchFamily="34" charset="0"/>
          </a:endParaRPr>
        </a:p>
      </dgm:t>
    </dgm:pt>
    <dgm:pt modelId="{D36A14E4-DE26-4C94-A757-ABDE3710EB89}" type="parTrans" cxnId="{5070243B-3471-4925-948F-A8BA60807A22}">
      <dgm:prSet/>
      <dgm:spPr/>
      <dgm:t>
        <a:bodyPr/>
        <a:lstStyle/>
        <a:p>
          <a:endParaRPr lang="en-US"/>
        </a:p>
      </dgm:t>
    </dgm:pt>
    <dgm:pt modelId="{3248F0CB-C9B4-4908-976E-E1035DEF19F3}" type="sibTrans" cxnId="{5070243B-3471-4925-948F-A8BA60807A22}">
      <dgm:prSet/>
      <dgm:spPr/>
      <dgm:t>
        <a:bodyPr/>
        <a:lstStyle/>
        <a:p>
          <a:endParaRPr lang="en-US"/>
        </a:p>
      </dgm:t>
    </dgm:pt>
    <dgm:pt modelId="{10F3CC52-C156-436C-8B65-60E52C6BC733}">
      <dgm:prSet custT="1"/>
      <dgm:spPr/>
      <dgm:t>
        <a:bodyPr/>
        <a:lstStyle/>
        <a:p>
          <a:pPr>
            <a:spcAft>
              <a:spcPct val="35000"/>
            </a:spcAft>
          </a:pPr>
          <a:endParaRPr lang="id-ID" sz="800" noProof="1" smtClean="0">
            <a:latin typeface="Tahoma" pitchFamily="34" charset="0"/>
            <a:cs typeface="Tahoma" pitchFamily="34" charset="0"/>
          </a:endParaRPr>
        </a:p>
        <a:p>
          <a:pPr>
            <a:spcAft>
              <a:spcPct val="35000"/>
            </a:spcAft>
          </a:pPr>
          <a:r>
            <a:rPr lang="id-ID" sz="2400" noProof="1" smtClean="0">
              <a:latin typeface="Tahoma" pitchFamily="34" charset="0"/>
              <a:cs typeface="Tahoma" pitchFamily="34" charset="0"/>
            </a:rPr>
            <a:t>Buatkan tabel yang memuat Jadwal Kegiatan secara lengkap dan rinci</a:t>
          </a:r>
          <a:r>
            <a:rPr lang="en-US" sz="2400" noProof="1" smtClean="0">
              <a:latin typeface="Tahoma" pitchFamily="34" charset="0"/>
              <a:cs typeface="Tahoma" pitchFamily="34" charset="0"/>
            </a:rPr>
            <a:t> dalam bentuk bar chart</a:t>
          </a:r>
          <a:r>
            <a:rPr lang="id-ID" sz="2400" noProof="1" smtClean="0">
              <a:latin typeface="Tahoma" pitchFamily="34" charset="0"/>
              <a:cs typeface="Tahoma" pitchFamily="34" charset="0"/>
            </a:rPr>
            <a:t>, </a:t>
          </a:r>
          <a:r>
            <a:rPr lang="en-US" sz="2400" noProof="1" smtClean="0">
              <a:latin typeface="Tahoma" pitchFamily="34" charset="0"/>
              <a:cs typeface="Tahoma" pitchFamily="34" charset="0"/>
            </a:rPr>
            <a:t>yang merefleksikan tahapan pekerjaan</a:t>
          </a:r>
        </a:p>
        <a:p>
          <a:pPr>
            <a:spcAft>
              <a:spcPct val="35000"/>
            </a:spcAft>
          </a:pPr>
          <a:endParaRPr lang="en-US" sz="2400" noProof="1" smtClean="0">
            <a:latin typeface="Tahoma" pitchFamily="34" charset="0"/>
            <a:cs typeface="Tahoma" pitchFamily="34" charset="0"/>
          </a:endParaRPr>
        </a:p>
        <a:p>
          <a:pPr>
            <a:spcAft>
              <a:spcPct val="35000"/>
            </a:spcAft>
          </a:pPr>
          <a:r>
            <a:rPr lang="sv-SE" sz="2400" noProof="1" smtClean="0">
              <a:latin typeface="Tahoma" pitchFamily="34" charset="0"/>
              <a:cs typeface="Tahoma" pitchFamily="34" charset="0"/>
            </a:rPr>
            <a:t>Tempat pelaksanaan kegiatan KKN-PPM disajikan dalam format tabel (Dusun, Desa, Kecamatan dan Kabupaten)</a:t>
          </a:r>
          <a:endParaRPr lang="id-ID" sz="2400" noProof="1">
            <a:latin typeface="Tahoma" pitchFamily="34" charset="0"/>
            <a:cs typeface="Tahoma" pitchFamily="34" charset="0"/>
          </a:endParaRPr>
        </a:p>
      </dgm:t>
    </dgm:pt>
    <dgm:pt modelId="{937864A3-BA97-4217-AA52-02ADF9491311}" type="parTrans" cxnId="{4A3DB444-88E0-4FC5-AC42-F35D81ED11C2}">
      <dgm:prSet/>
      <dgm:spPr/>
      <dgm:t>
        <a:bodyPr/>
        <a:lstStyle/>
        <a:p>
          <a:endParaRPr lang="en-US"/>
        </a:p>
      </dgm:t>
    </dgm:pt>
    <dgm:pt modelId="{88D88FE3-3B15-4DED-B431-11646812B3F8}" type="sibTrans" cxnId="{4A3DB444-88E0-4FC5-AC42-F35D81ED11C2}">
      <dgm:prSet/>
      <dgm:spPr/>
      <dgm:t>
        <a:bodyPr/>
        <a:lstStyle/>
        <a:p>
          <a:endParaRPr lang="en-US"/>
        </a:p>
      </dgm:t>
    </dgm:pt>
    <dgm:pt modelId="{E49A01CA-61D3-4632-8EA4-D71E1B0EEACE}" type="pres">
      <dgm:prSet presAssocID="{2B4D9318-BAAE-4AA1-AA11-EDA78514D1B4}" presName="Name0" presStyleCnt="0">
        <dgm:presLayoutVars>
          <dgm:dir/>
          <dgm:animLvl val="lvl"/>
          <dgm:resizeHandles val="exact"/>
        </dgm:presLayoutVars>
      </dgm:prSet>
      <dgm:spPr/>
      <dgm:t>
        <a:bodyPr/>
        <a:lstStyle/>
        <a:p>
          <a:endParaRPr lang="en-US"/>
        </a:p>
      </dgm:t>
    </dgm:pt>
    <dgm:pt modelId="{EBAA569D-CDDC-4462-91B2-0B45BBC0E015}" type="pres">
      <dgm:prSet presAssocID="{EEA936D4-E0CE-4401-85B3-337D0E938765}" presName="compositeNode" presStyleCnt="0">
        <dgm:presLayoutVars>
          <dgm:bulletEnabled val="1"/>
        </dgm:presLayoutVars>
      </dgm:prSet>
      <dgm:spPr/>
    </dgm:pt>
    <dgm:pt modelId="{4A05367C-3183-42B9-AD0D-E99629D00CBD}" type="pres">
      <dgm:prSet presAssocID="{EEA936D4-E0CE-4401-85B3-337D0E938765}" presName="bgRect" presStyleLbl="node1" presStyleIdx="0" presStyleCnt="1"/>
      <dgm:spPr/>
      <dgm:t>
        <a:bodyPr/>
        <a:lstStyle/>
        <a:p>
          <a:endParaRPr lang="en-US"/>
        </a:p>
      </dgm:t>
    </dgm:pt>
    <dgm:pt modelId="{C2CB6F29-21CB-4BDA-A705-6F58CBF7845E}" type="pres">
      <dgm:prSet presAssocID="{EEA936D4-E0CE-4401-85B3-337D0E938765}" presName="parentNode" presStyleLbl="node1" presStyleIdx="0" presStyleCnt="1">
        <dgm:presLayoutVars>
          <dgm:chMax val="0"/>
          <dgm:bulletEnabled val="1"/>
        </dgm:presLayoutVars>
      </dgm:prSet>
      <dgm:spPr/>
      <dgm:t>
        <a:bodyPr/>
        <a:lstStyle/>
        <a:p>
          <a:endParaRPr lang="en-US"/>
        </a:p>
      </dgm:t>
    </dgm:pt>
    <dgm:pt modelId="{BABAEBF4-62D0-4B12-812D-129F5DD4581F}" type="pres">
      <dgm:prSet presAssocID="{EEA936D4-E0CE-4401-85B3-337D0E938765}" presName="childNode" presStyleLbl="node1" presStyleIdx="0" presStyleCnt="1">
        <dgm:presLayoutVars>
          <dgm:bulletEnabled val="1"/>
        </dgm:presLayoutVars>
      </dgm:prSet>
      <dgm:spPr/>
      <dgm:t>
        <a:bodyPr/>
        <a:lstStyle/>
        <a:p>
          <a:endParaRPr lang="en-US"/>
        </a:p>
      </dgm:t>
    </dgm:pt>
  </dgm:ptLst>
  <dgm:cxnLst>
    <dgm:cxn modelId="{01B1A2DE-244F-4746-A311-EF3379F08242}" type="presOf" srcId="{EEA936D4-E0CE-4401-85B3-337D0E938765}" destId="{4A05367C-3183-42B9-AD0D-E99629D00CBD}" srcOrd="0" destOrd="0" presId="urn:microsoft.com/office/officeart/2005/8/layout/hProcess7#32"/>
    <dgm:cxn modelId="{4BE9656F-5A63-4CD0-A838-4E8215945C71}" srcId="{2B4D9318-BAAE-4AA1-AA11-EDA78514D1B4}" destId="{EEA936D4-E0CE-4401-85B3-337D0E938765}" srcOrd="0" destOrd="0" parTransId="{20CB2F28-B0DC-41D5-AD75-E1C4C0E80FE4}" sibTransId="{441E2E48-E075-49E5-9C4D-F45BEA77BCCF}"/>
    <dgm:cxn modelId="{3519477C-6C0D-45EA-877A-F9A1AB85DE6B}" type="presOf" srcId="{3ED30F52-06C8-4B6E-A4D0-B1F5ADDB61E3}" destId="{BABAEBF4-62D0-4B12-812D-129F5DD4581F}" srcOrd="0" destOrd="1" presId="urn:microsoft.com/office/officeart/2005/8/layout/hProcess7#32"/>
    <dgm:cxn modelId="{E1BB46CA-8BF0-46B8-9E45-CE64072B99B1}" type="presOf" srcId="{2B4D9318-BAAE-4AA1-AA11-EDA78514D1B4}" destId="{E49A01CA-61D3-4632-8EA4-D71E1B0EEACE}" srcOrd="0" destOrd="0" presId="urn:microsoft.com/office/officeart/2005/8/layout/hProcess7#32"/>
    <dgm:cxn modelId="{E5FF4030-0C65-4C1F-B6E7-40A95A171C15}" type="presOf" srcId="{EEA936D4-E0CE-4401-85B3-337D0E938765}" destId="{C2CB6F29-21CB-4BDA-A705-6F58CBF7845E}" srcOrd="1" destOrd="0" presId="urn:microsoft.com/office/officeart/2005/8/layout/hProcess7#32"/>
    <dgm:cxn modelId="{5070243B-3471-4925-948F-A8BA60807A22}" srcId="{EEA936D4-E0CE-4401-85B3-337D0E938765}" destId="{3ED30F52-06C8-4B6E-A4D0-B1F5ADDB61E3}" srcOrd="1" destOrd="0" parTransId="{D36A14E4-DE26-4C94-A757-ABDE3710EB89}" sibTransId="{3248F0CB-C9B4-4908-976E-E1035DEF19F3}"/>
    <dgm:cxn modelId="{E188E71D-496D-41DD-933F-BC069D0860F5}" type="presOf" srcId="{10F3CC52-C156-436C-8B65-60E52C6BC733}" destId="{BABAEBF4-62D0-4B12-812D-129F5DD4581F}" srcOrd="0" destOrd="2" presId="urn:microsoft.com/office/officeart/2005/8/layout/hProcess7#32"/>
    <dgm:cxn modelId="{FC0F0CCF-7A3E-42C6-9A2D-34D3DB7442B6}" srcId="{EEA936D4-E0CE-4401-85B3-337D0E938765}" destId="{5A994E8C-00DC-4614-836A-300E618FFE80}" srcOrd="0" destOrd="0" parTransId="{6198EE05-1294-4AE7-A277-CB00AD0A8795}" sibTransId="{CA6EA091-192D-441C-9F9A-545B15AE1DFA}"/>
    <dgm:cxn modelId="{4A3DB444-88E0-4FC5-AC42-F35D81ED11C2}" srcId="{EEA936D4-E0CE-4401-85B3-337D0E938765}" destId="{10F3CC52-C156-436C-8B65-60E52C6BC733}" srcOrd="2" destOrd="0" parTransId="{937864A3-BA97-4217-AA52-02ADF9491311}" sibTransId="{88D88FE3-3B15-4DED-B431-11646812B3F8}"/>
    <dgm:cxn modelId="{B491E14C-1B8B-4DF9-90CD-BF23A1463818}" type="presOf" srcId="{5A994E8C-00DC-4614-836A-300E618FFE80}" destId="{BABAEBF4-62D0-4B12-812D-129F5DD4581F}" srcOrd="0" destOrd="0" presId="urn:microsoft.com/office/officeart/2005/8/layout/hProcess7#32"/>
    <dgm:cxn modelId="{EAF7234E-9E57-4D0A-9560-67CE3FDD7F82}" type="presParOf" srcId="{E49A01CA-61D3-4632-8EA4-D71E1B0EEACE}" destId="{EBAA569D-CDDC-4462-91B2-0B45BBC0E015}" srcOrd="0" destOrd="0" presId="urn:microsoft.com/office/officeart/2005/8/layout/hProcess7#32"/>
    <dgm:cxn modelId="{B5DEC91D-BADF-46B1-9D50-E2C832329080}" type="presParOf" srcId="{EBAA569D-CDDC-4462-91B2-0B45BBC0E015}" destId="{4A05367C-3183-42B9-AD0D-E99629D00CBD}" srcOrd="0" destOrd="0" presId="urn:microsoft.com/office/officeart/2005/8/layout/hProcess7#32"/>
    <dgm:cxn modelId="{E7EE81F5-72E1-4E9F-8301-2BFAF233E4F0}" type="presParOf" srcId="{EBAA569D-CDDC-4462-91B2-0B45BBC0E015}" destId="{C2CB6F29-21CB-4BDA-A705-6F58CBF7845E}" srcOrd="1" destOrd="0" presId="urn:microsoft.com/office/officeart/2005/8/layout/hProcess7#32"/>
    <dgm:cxn modelId="{DA4332B5-481B-469A-A5E1-0E2A23FBFB73}" type="presParOf" srcId="{EBAA569D-CDDC-4462-91B2-0B45BBC0E015}" destId="{BABAEBF4-62D0-4B12-812D-129F5DD4581F}" srcOrd="2" destOrd="0" presId="urn:microsoft.com/office/officeart/2005/8/layout/hProcess7#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B1874A0-C4FC-409F-BBDA-B0B9B78F8AB5}" type="doc">
      <dgm:prSet loTypeId="urn:microsoft.com/office/officeart/2005/8/layout/hProcess7#34" loCatId="list" qsTypeId="urn:microsoft.com/office/officeart/2005/8/quickstyle/simple1" qsCatId="simple" csTypeId="urn:microsoft.com/office/officeart/2005/8/colors/accent1_2" csCatId="accent1" phldr="1"/>
      <dgm:spPr/>
      <dgm:t>
        <a:bodyPr/>
        <a:lstStyle/>
        <a:p>
          <a:endParaRPr lang="en-US"/>
        </a:p>
      </dgm:t>
    </dgm:pt>
    <dgm:pt modelId="{04DA1C54-C0F9-4220-962A-844F9D4966CB}">
      <dgm:prSet phldrT="[Text]" custT="1"/>
      <dgm:spPr>
        <a:solidFill>
          <a:srgbClr val="C00000"/>
        </a:solidFill>
      </dgm:spPr>
      <dgm:t>
        <a:bodyPr/>
        <a:lstStyle/>
        <a:p>
          <a:r>
            <a:rPr lang="id-ID" sz="3200" noProof="1" smtClean="0">
              <a:latin typeface="Tahoma" pitchFamily="34" charset="0"/>
              <a:cs typeface="Tahoma" pitchFamily="34" charset="0"/>
            </a:rPr>
            <a:t>Lampiran-lampiran</a:t>
          </a:r>
          <a:br>
            <a:rPr lang="id-ID" sz="3200" noProof="1" smtClean="0">
              <a:latin typeface="Tahoma" pitchFamily="34" charset="0"/>
              <a:cs typeface="Tahoma" pitchFamily="34" charset="0"/>
            </a:rPr>
          </a:br>
          <a:endParaRPr lang="id-ID" sz="3200" noProof="1">
            <a:latin typeface="Tahoma" pitchFamily="34" charset="0"/>
            <a:cs typeface="Tahoma" pitchFamily="34" charset="0"/>
          </a:endParaRPr>
        </a:p>
      </dgm:t>
    </dgm:pt>
    <dgm:pt modelId="{D5CB0924-90A5-4087-A0A4-8DD319C9B6CC}" type="parTrans" cxnId="{9828D176-BBA4-4D12-9D00-E9EFCEA51693}">
      <dgm:prSet/>
      <dgm:spPr/>
      <dgm:t>
        <a:bodyPr/>
        <a:lstStyle/>
        <a:p>
          <a:endParaRPr lang="id-ID" noProof="1"/>
        </a:p>
      </dgm:t>
    </dgm:pt>
    <dgm:pt modelId="{A07FBB82-9496-4144-94D2-E969B0EF9A9D}" type="sibTrans" cxnId="{9828D176-BBA4-4D12-9D00-E9EFCEA51693}">
      <dgm:prSet/>
      <dgm:spPr/>
      <dgm:t>
        <a:bodyPr/>
        <a:lstStyle/>
        <a:p>
          <a:endParaRPr lang="id-ID" noProof="1"/>
        </a:p>
      </dgm:t>
    </dgm:pt>
    <dgm:pt modelId="{50F8A405-E9F4-4F71-A76E-3FA26E7FF23B}">
      <dgm:prSet phldrT="[Text]" custT="1"/>
      <dgm:spPr/>
      <dgm:t>
        <a:bodyPr/>
        <a:lstStyle/>
        <a:p>
          <a:endParaRPr lang="id-ID" sz="2400" noProof="1" smtClean="0">
            <a:latin typeface="Tahoma" pitchFamily="34" charset="0"/>
            <a:cs typeface="Tahoma" pitchFamily="34" charset="0"/>
          </a:endParaRPr>
        </a:p>
        <a:p>
          <a:r>
            <a:rPr lang="en-US" sz="2400" b="1" dirty="0" smtClean="0"/>
            <a:t>Lampiran1.	</a:t>
          </a:r>
          <a:r>
            <a:rPr lang="en-US" sz="2400" dirty="0" err="1" smtClean="0"/>
            <a:t>Biodata</a:t>
          </a:r>
          <a:r>
            <a:rPr lang="en-US" sz="2400" dirty="0" smtClean="0"/>
            <a:t> </a:t>
          </a:r>
          <a:r>
            <a:rPr lang="en-US" sz="2400" dirty="0" err="1" smtClean="0"/>
            <a:t>Ketua</a:t>
          </a:r>
          <a:r>
            <a:rPr lang="en-US" sz="2400" dirty="0" smtClean="0"/>
            <a:t> </a:t>
          </a:r>
          <a:r>
            <a:rPr lang="en-US" sz="2400" dirty="0" err="1" smtClean="0"/>
            <a:t>dan</a:t>
          </a:r>
          <a:r>
            <a:rPr lang="en-US" sz="2400" dirty="0" smtClean="0"/>
            <a:t> </a:t>
          </a:r>
          <a:r>
            <a:rPr lang="en-US" sz="2400" dirty="0" err="1" smtClean="0"/>
            <a:t>Anggota</a:t>
          </a:r>
          <a:r>
            <a:rPr lang="en-US" sz="2400" dirty="0" smtClean="0"/>
            <a:t> Tim </a:t>
          </a:r>
          <a:r>
            <a:rPr lang="en-US" sz="2400" dirty="0" err="1" smtClean="0"/>
            <a:t>Pengusul</a:t>
          </a:r>
          <a:r>
            <a:rPr lang="en-US" sz="2400" dirty="0" smtClean="0"/>
            <a:t> (</a:t>
          </a:r>
          <a:r>
            <a:rPr lang="en-US" sz="2400" b="1" dirty="0" err="1" smtClean="0"/>
            <a:t>harus</a:t>
          </a:r>
          <a:r>
            <a:rPr lang="en-US" sz="2400" b="1" dirty="0" smtClean="0"/>
            <a:t> </a:t>
          </a:r>
          <a:r>
            <a:rPr lang="en-US" sz="2400" b="1" dirty="0" err="1" smtClean="0"/>
            <a:t>dengan</a:t>
          </a:r>
          <a:r>
            <a:rPr lang="en-US" sz="2400" b="1" dirty="0" smtClean="0"/>
            <a:t> </a:t>
          </a:r>
          <a:r>
            <a:rPr lang="en-US" sz="2400" b="1" dirty="0" err="1" smtClean="0"/>
            <a:t>tanda</a:t>
          </a:r>
          <a:r>
            <a:rPr lang="en-US" sz="2400" b="1" dirty="0" smtClean="0"/>
            <a:t> </a:t>
          </a:r>
          <a:r>
            <a:rPr lang="en-US" sz="2400" b="1" dirty="0" err="1" smtClean="0"/>
            <a:t>tangan</a:t>
          </a:r>
          <a:r>
            <a:rPr lang="en-US" sz="2400" b="1" dirty="0" smtClean="0"/>
            <a:t> </a:t>
          </a:r>
          <a:r>
            <a:rPr lang="en-US" sz="2400" b="1" dirty="0" err="1" smtClean="0"/>
            <a:t>asli</a:t>
          </a:r>
          <a:r>
            <a:rPr lang="en-US" sz="2400" b="1" dirty="0" smtClean="0"/>
            <a:t>, </a:t>
          </a:r>
          <a:r>
            <a:rPr lang="en-US" sz="2400" b="1" dirty="0" err="1" smtClean="0"/>
            <a:t>bukan</a:t>
          </a:r>
          <a:r>
            <a:rPr lang="en-US" sz="2400" b="1" dirty="0" smtClean="0"/>
            <a:t> </a:t>
          </a:r>
          <a:r>
            <a:rPr lang="en-US" sz="2400" b="1" dirty="0" err="1" smtClean="0"/>
            <a:t>hasil</a:t>
          </a:r>
          <a:r>
            <a:rPr lang="en-US" sz="2400" b="1" dirty="0" smtClean="0"/>
            <a:t> </a:t>
          </a:r>
          <a:r>
            <a:rPr lang="en-US" sz="2400" b="1" dirty="0" err="1" smtClean="0"/>
            <a:t>pemindaian</a:t>
          </a:r>
          <a:r>
            <a:rPr lang="en-US" sz="2400" dirty="0" smtClean="0"/>
            <a:t>) </a:t>
          </a:r>
          <a:endParaRPr lang="id-ID" sz="2400" noProof="1">
            <a:latin typeface="Tahoma" pitchFamily="34" charset="0"/>
            <a:cs typeface="Tahoma" pitchFamily="34" charset="0"/>
          </a:endParaRPr>
        </a:p>
      </dgm:t>
    </dgm:pt>
    <dgm:pt modelId="{9A2A77CD-0E90-475E-9C33-ED959082DA1A}" type="parTrans" cxnId="{90090B1B-48B5-4160-8035-270B2B6E5D4D}">
      <dgm:prSet/>
      <dgm:spPr/>
      <dgm:t>
        <a:bodyPr/>
        <a:lstStyle/>
        <a:p>
          <a:endParaRPr lang="id-ID" noProof="1"/>
        </a:p>
      </dgm:t>
    </dgm:pt>
    <dgm:pt modelId="{64A83ED7-AA23-44FF-9C3F-F660E714F7BA}" type="sibTrans" cxnId="{90090B1B-48B5-4160-8035-270B2B6E5D4D}">
      <dgm:prSet/>
      <dgm:spPr/>
      <dgm:t>
        <a:bodyPr/>
        <a:lstStyle/>
        <a:p>
          <a:endParaRPr lang="id-ID" noProof="1"/>
        </a:p>
      </dgm:t>
    </dgm:pt>
    <dgm:pt modelId="{7F0D4B0F-83FB-4C46-A276-A3BEAF577751}">
      <dgm:prSet custT="1"/>
      <dgm:spPr/>
      <dgm:t>
        <a:bodyPr/>
        <a:lstStyle/>
        <a:p>
          <a:r>
            <a:rPr lang="en-US" sz="2400" b="1" dirty="0" smtClean="0"/>
            <a:t>Lampiran2.	</a:t>
          </a:r>
          <a:r>
            <a:rPr lang="en-US" sz="2400" dirty="0" err="1" smtClean="0"/>
            <a:t>Denah</a:t>
          </a:r>
          <a:r>
            <a:rPr lang="en-US" sz="2400" dirty="0" smtClean="0"/>
            <a:t>  </a:t>
          </a:r>
          <a:r>
            <a:rPr lang="en-US" sz="2400" dirty="0" err="1" smtClean="0"/>
            <a:t>lokasi</a:t>
          </a:r>
          <a:r>
            <a:rPr lang="en-US" sz="2400" dirty="0" smtClean="0"/>
            <a:t> </a:t>
          </a:r>
          <a:r>
            <a:rPr lang="en-US" sz="2400" dirty="0" err="1" smtClean="0"/>
            <a:t>pelaksanaan</a:t>
          </a:r>
          <a:r>
            <a:rPr lang="en-US" sz="2400" dirty="0" smtClean="0"/>
            <a:t> program KKN-PPM (</a:t>
          </a:r>
          <a:r>
            <a:rPr lang="en-US" sz="2400" dirty="0" err="1" smtClean="0"/>
            <a:t>jarak</a:t>
          </a:r>
          <a:r>
            <a:rPr lang="en-US" sz="2400" dirty="0" smtClean="0"/>
            <a:t> PT </a:t>
          </a:r>
          <a:r>
            <a:rPr lang="en-US" sz="2400" dirty="0" err="1" smtClean="0"/>
            <a:t>ke</a:t>
          </a:r>
          <a:r>
            <a:rPr lang="en-US" sz="2400" dirty="0" smtClean="0"/>
            <a:t> </a:t>
          </a:r>
          <a:r>
            <a:rPr lang="en-US" sz="2400" dirty="0" err="1" smtClean="0"/>
            <a:t>Lokasi</a:t>
          </a:r>
          <a:r>
            <a:rPr lang="en-US" sz="2400" dirty="0" smtClean="0"/>
            <a:t> KKN-PPM)</a:t>
          </a:r>
          <a:endParaRPr lang="en-US" sz="2400" dirty="0"/>
        </a:p>
      </dgm:t>
    </dgm:pt>
    <dgm:pt modelId="{8E42C6A7-18B3-4646-899A-773AECBC8BD5}" type="parTrans" cxnId="{07345605-7716-459C-A01C-8D2584CFA695}">
      <dgm:prSet/>
      <dgm:spPr/>
      <dgm:t>
        <a:bodyPr/>
        <a:lstStyle/>
        <a:p>
          <a:endParaRPr lang="en-US"/>
        </a:p>
      </dgm:t>
    </dgm:pt>
    <dgm:pt modelId="{578E6012-77B5-4CE6-92CF-AE7DA6C2E47A}" type="sibTrans" cxnId="{07345605-7716-459C-A01C-8D2584CFA695}">
      <dgm:prSet/>
      <dgm:spPr/>
      <dgm:t>
        <a:bodyPr/>
        <a:lstStyle/>
        <a:p>
          <a:endParaRPr lang="en-US"/>
        </a:p>
      </dgm:t>
    </dgm:pt>
    <dgm:pt modelId="{27596520-06A9-4E8A-9D4F-3B895236903C}">
      <dgm:prSet custT="1"/>
      <dgm:spPr/>
      <dgm:t>
        <a:bodyPr/>
        <a:lstStyle/>
        <a:p>
          <a:r>
            <a:rPr lang="en-US" sz="2400" b="1" dirty="0" smtClean="0"/>
            <a:t>Lampiran3.	</a:t>
          </a:r>
          <a:r>
            <a:rPr lang="en-US" sz="2400" dirty="0" err="1" smtClean="0"/>
            <a:t>Surat</a:t>
          </a:r>
          <a:r>
            <a:rPr lang="en-US" sz="2400" dirty="0" smtClean="0"/>
            <a:t> </a:t>
          </a:r>
          <a:r>
            <a:rPr lang="en-US" sz="2400" dirty="0" err="1" smtClean="0"/>
            <a:t>Pernyataan</a:t>
          </a:r>
          <a:r>
            <a:rPr lang="en-US" sz="2400" dirty="0" smtClean="0"/>
            <a:t> </a:t>
          </a:r>
          <a:r>
            <a:rPr lang="en-US" sz="2400" dirty="0" err="1" smtClean="0"/>
            <a:t>Kesediaan</a:t>
          </a:r>
          <a:r>
            <a:rPr lang="en-US" sz="2400" dirty="0" smtClean="0"/>
            <a:t> </a:t>
          </a:r>
          <a:r>
            <a:rPr lang="en-US" sz="2400" dirty="0" err="1" smtClean="0"/>
            <a:t>Kerja</a:t>
          </a:r>
          <a:r>
            <a:rPr lang="en-US" sz="2400" dirty="0" smtClean="0"/>
            <a:t> </a:t>
          </a:r>
          <a:r>
            <a:rPr lang="en-US" sz="2400" dirty="0" err="1" smtClean="0"/>
            <a:t>Sama</a:t>
          </a:r>
          <a:r>
            <a:rPr lang="en-US" sz="2400" dirty="0" smtClean="0"/>
            <a:t> </a:t>
          </a:r>
          <a:r>
            <a:rPr lang="en-US" sz="2400" dirty="0" err="1" smtClean="0"/>
            <a:t>Mitra</a:t>
          </a:r>
          <a:r>
            <a:rPr lang="en-US" sz="2400" dirty="0" smtClean="0"/>
            <a:t> </a:t>
          </a:r>
          <a:r>
            <a:rPr lang="en-US" sz="2400" dirty="0" err="1" smtClean="0"/>
            <a:t>bermeterai</a:t>
          </a:r>
          <a:r>
            <a:rPr lang="en-US" sz="2400" dirty="0" smtClean="0"/>
            <a:t> </a:t>
          </a:r>
          <a:r>
            <a:rPr lang="en-US" sz="2400" dirty="0" err="1" smtClean="0"/>
            <a:t>Rp</a:t>
          </a:r>
          <a:r>
            <a:rPr lang="en-US" sz="2400" dirty="0" smtClean="0"/>
            <a:t> 6000 </a:t>
          </a:r>
          <a:endParaRPr lang="en-US" sz="2400" dirty="0"/>
        </a:p>
      </dgm:t>
    </dgm:pt>
    <dgm:pt modelId="{FF5DAE1A-7985-4519-A6F7-731A41FCFE0B}" type="parTrans" cxnId="{E4DF94BB-3074-4486-863E-F4D98BBF6558}">
      <dgm:prSet/>
      <dgm:spPr/>
      <dgm:t>
        <a:bodyPr/>
        <a:lstStyle/>
        <a:p>
          <a:endParaRPr lang="en-US"/>
        </a:p>
      </dgm:t>
    </dgm:pt>
    <dgm:pt modelId="{2A09A00E-56AE-49FD-A07F-00BA5A165204}" type="sibTrans" cxnId="{E4DF94BB-3074-4486-863E-F4D98BBF6558}">
      <dgm:prSet/>
      <dgm:spPr/>
      <dgm:t>
        <a:bodyPr/>
        <a:lstStyle/>
        <a:p>
          <a:endParaRPr lang="en-US"/>
        </a:p>
      </dgm:t>
    </dgm:pt>
    <dgm:pt modelId="{FBD0D588-3AE9-4CBB-8D68-6F9A4BC8589A}">
      <dgm:prSet custT="1"/>
      <dgm:spPr/>
      <dgm:t>
        <a:bodyPr/>
        <a:lstStyle/>
        <a:p>
          <a:r>
            <a:rPr lang="en-US" sz="2400" b="1" dirty="0" err="1" smtClean="0"/>
            <a:t>Lampiran</a:t>
          </a:r>
          <a:r>
            <a:rPr lang="id-ID" sz="2400" b="1" dirty="0" smtClean="0"/>
            <a:t> 4.</a:t>
          </a:r>
          <a:r>
            <a:rPr lang="id-ID" sz="2400" dirty="0" smtClean="0"/>
            <a:t>	</a:t>
          </a:r>
          <a:r>
            <a:rPr lang="en-US" sz="2400" dirty="0" err="1" smtClean="0"/>
            <a:t>Surat</a:t>
          </a:r>
          <a:r>
            <a:rPr lang="en-US" sz="2400" dirty="0" smtClean="0"/>
            <a:t> </a:t>
          </a:r>
          <a:r>
            <a:rPr lang="en-US" sz="2400" dirty="0" err="1" smtClean="0"/>
            <a:t>pernyataan</a:t>
          </a:r>
          <a:r>
            <a:rPr lang="en-US" sz="2400" dirty="0" smtClean="0"/>
            <a:t> </a:t>
          </a:r>
          <a:r>
            <a:rPr lang="en-US" sz="2400" dirty="0" err="1" smtClean="0"/>
            <a:t>ketua</a:t>
          </a:r>
          <a:r>
            <a:rPr lang="en-US" sz="2400" dirty="0" smtClean="0"/>
            <a:t> </a:t>
          </a:r>
          <a:r>
            <a:rPr lang="en-US" sz="2400" dirty="0" err="1" smtClean="0"/>
            <a:t>pengusul</a:t>
          </a:r>
          <a:r>
            <a:rPr lang="en-US" sz="2400" dirty="0" smtClean="0"/>
            <a:t> </a:t>
          </a:r>
          <a:r>
            <a:rPr lang="en-US" sz="2400" dirty="0" err="1" smtClean="0"/>
            <a:t>bahwa</a:t>
          </a:r>
          <a:r>
            <a:rPr lang="en-US" sz="2400" dirty="0" smtClean="0"/>
            <a:t> proposal </a:t>
          </a:r>
          <a:r>
            <a:rPr lang="en-US" sz="2400" dirty="0" err="1" smtClean="0"/>
            <a:t>tidak</a:t>
          </a:r>
          <a:r>
            <a:rPr lang="en-US" sz="2400" dirty="0" smtClean="0"/>
            <a:t> </a:t>
          </a:r>
          <a:r>
            <a:rPr lang="en-US" sz="2400" dirty="0" err="1" smtClean="0"/>
            <a:t>sedang</a:t>
          </a:r>
          <a:r>
            <a:rPr lang="en-US" sz="2400" dirty="0" smtClean="0"/>
            <a:t> </a:t>
          </a:r>
          <a:r>
            <a:rPr lang="en-US" sz="2400" dirty="0" err="1" smtClean="0"/>
            <a:t>diusulkan</a:t>
          </a:r>
          <a:r>
            <a:rPr lang="en-US" sz="2400" dirty="0" smtClean="0"/>
            <a:t> </a:t>
          </a:r>
          <a:r>
            <a:rPr lang="en-US" sz="2400" dirty="0" err="1" smtClean="0"/>
            <a:t>atau</a:t>
          </a:r>
          <a:r>
            <a:rPr lang="en-US" sz="2400" dirty="0" smtClean="0"/>
            <a:t> </a:t>
          </a:r>
          <a:r>
            <a:rPr lang="en-US" sz="2400" dirty="0" err="1" smtClean="0"/>
            <a:t>didanai</a:t>
          </a:r>
          <a:r>
            <a:rPr lang="en-US" sz="2400" dirty="0" smtClean="0"/>
            <a:t> </a:t>
          </a:r>
          <a:r>
            <a:rPr lang="en-US" sz="2400" dirty="0" err="1" smtClean="0"/>
            <a:t>dari</a:t>
          </a:r>
          <a:r>
            <a:rPr lang="en-US" sz="2400" dirty="0" smtClean="0"/>
            <a:t> </a:t>
          </a:r>
          <a:r>
            <a:rPr lang="en-US" sz="2400" dirty="0" err="1" smtClean="0"/>
            <a:t>sumber</a:t>
          </a:r>
          <a:r>
            <a:rPr lang="en-US" sz="2400" dirty="0" smtClean="0"/>
            <a:t> </a:t>
          </a:r>
          <a:r>
            <a:rPr lang="en-US" sz="2400" dirty="0" err="1" smtClean="0"/>
            <a:t>pendanaan</a:t>
          </a:r>
          <a:r>
            <a:rPr lang="en-US" sz="2400" dirty="0" smtClean="0"/>
            <a:t> </a:t>
          </a:r>
          <a:r>
            <a:rPr lang="en-US" sz="2400" dirty="0" err="1" smtClean="0"/>
            <a:t>lainnya</a:t>
          </a:r>
          <a:r>
            <a:rPr lang="en-US" sz="2400" dirty="0" smtClean="0"/>
            <a:t> </a:t>
          </a:r>
          <a:r>
            <a:rPr lang="en-US" sz="2400" dirty="0" err="1" smtClean="0"/>
            <a:t>bermeterai</a:t>
          </a:r>
          <a:r>
            <a:rPr lang="en-US" sz="2400" dirty="0" smtClean="0"/>
            <a:t> </a:t>
          </a:r>
          <a:r>
            <a:rPr lang="en-US" sz="2400" dirty="0" err="1" smtClean="0"/>
            <a:t>Rp</a:t>
          </a:r>
          <a:r>
            <a:rPr lang="en-US" sz="2400" dirty="0" smtClean="0"/>
            <a:t> 6.000,- </a:t>
          </a:r>
          <a:endParaRPr lang="en-US" sz="2400" dirty="0"/>
        </a:p>
      </dgm:t>
    </dgm:pt>
    <dgm:pt modelId="{D812099D-DAAA-493C-8D93-C2A276E196A2}" type="parTrans" cxnId="{990B61A4-867A-4481-ADCA-69772F6652DE}">
      <dgm:prSet/>
      <dgm:spPr/>
      <dgm:t>
        <a:bodyPr/>
        <a:lstStyle/>
        <a:p>
          <a:endParaRPr lang="en-US"/>
        </a:p>
      </dgm:t>
    </dgm:pt>
    <dgm:pt modelId="{E728337A-816A-4844-AA0F-E617083319D0}" type="sibTrans" cxnId="{990B61A4-867A-4481-ADCA-69772F6652DE}">
      <dgm:prSet/>
      <dgm:spPr/>
      <dgm:t>
        <a:bodyPr/>
        <a:lstStyle/>
        <a:p>
          <a:endParaRPr lang="en-US"/>
        </a:p>
      </dgm:t>
    </dgm:pt>
    <dgm:pt modelId="{841EEB64-798E-47D6-99A9-A6239C91313F}">
      <dgm:prSet custT="1"/>
      <dgm:spPr/>
      <dgm:t>
        <a:bodyPr/>
        <a:lstStyle/>
        <a:p>
          <a:r>
            <a:rPr lang="en-US" sz="2400" b="1" dirty="0" err="1" smtClean="0"/>
            <a:t>Lampiran</a:t>
          </a:r>
          <a:r>
            <a:rPr lang="en-US" sz="2400" b="1" dirty="0" smtClean="0"/>
            <a:t> 5.</a:t>
          </a:r>
          <a:r>
            <a:rPr lang="en-US" sz="2400" dirty="0" smtClean="0"/>
            <a:t>     </a:t>
          </a:r>
          <a:r>
            <a:rPr lang="en-US" sz="2400" dirty="0" err="1" smtClean="0"/>
            <a:t>Justifikasi</a:t>
          </a:r>
          <a:r>
            <a:rPr lang="en-US" sz="2400" dirty="0" smtClean="0"/>
            <a:t> </a:t>
          </a:r>
          <a:r>
            <a:rPr lang="en-US" sz="2400" dirty="0" err="1" smtClean="0"/>
            <a:t>Rencana</a:t>
          </a:r>
          <a:r>
            <a:rPr lang="en-US" sz="2400" dirty="0" smtClean="0"/>
            <a:t> </a:t>
          </a:r>
          <a:r>
            <a:rPr lang="en-US" sz="2400" dirty="0" err="1" smtClean="0"/>
            <a:t>Anggaran</a:t>
          </a:r>
          <a:r>
            <a:rPr lang="en-US" sz="2400" dirty="0" smtClean="0"/>
            <a:t> </a:t>
          </a:r>
          <a:r>
            <a:rPr lang="en-US" sz="2400" dirty="0" err="1" smtClean="0"/>
            <a:t>Biaya</a:t>
          </a:r>
          <a:r>
            <a:rPr lang="en-US" sz="2400" dirty="0" smtClean="0"/>
            <a:t> (RAB)  </a:t>
          </a:r>
          <a:endParaRPr lang="en-US" sz="2400" dirty="0"/>
        </a:p>
      </dgm:t>
    </dgm:pt>
    <dgm:pt modelId="{713E9172-4F15-4D1E-8BC9-7AE290E7075C}" type="parTrans" cxnId="{D54E0B82-2D52-4A30-914F-910F7913464C}">
      <dgm:prSet/>
      <dgm:spPr/>
      <dgm:t>
        <a:bodyPr/>
        <a:lstStyle/>
        <a:p>
          <a:endParaRPr lang="en-US"/>
        </a:p>
      </dgm:t>
    </dgm:pt>
    <dgm:pt modelId="{5898C64A-9567-49ED-8033-51B9914ADD9B}" type="sibTrans" cxnId="{D54E0B82-2D52-4A30-914F-910F7913464C}">
      <dgm:prSet/>
      <dgm:spPr/>
      <dgm:t>
        <a:bodyPr/>
        <a:lstStyle/>
        <a:p>
          <a:endParaRPr lang="en-US"/>
        </a:p>
      </dgm:t>
    </dgm:pt>
    <dgm:pt modelId="{10D0D1B7-3F07-4366-A956-935E952A68AD}" type="pres">
      <dgm:prSet presAssocID="{AB1874A0-C4FC-409F-BBDA-B0B9B78F8AB5}" presName="Name0" presStyleCnt="0">
        <dgm:presLayoutVars>
          <dgm:dir/>
          <dgm:animLvl val="lvl"/>
          <dgm:resizeHandles val="exact"/>
        </dgm:presLayoutVars>
      </dgm:prSet>
      <dgm:spPr/>
      <dgm:t>
        <a:bodyPr/>
        <a:lstStyle/>
        <a:p>
          <a:endParaRPr lang="en-US"/>
        </a:p>
      </dgm:t>
    </dgm:pt>
    <dgm:pt modelId="{1F70CEA6-A776-4B6A-BE32-90484287371A}" type="pres">
      <dgm:prSet presAssocID="{04DA1C54-C0F9-4220-962A-844F9D4966CB}" presName="compositeNode" presStyleCnt="0">
        <dgm:presLayoutVars>
          <dgm:bulletEnabled val="1"/>
        </dgm:presLayoutVars>
      </dgm:prSet>
      <dgm:spPr/>
    </dgm:pt>
    <dgm:pt modelId="{2097AE16-FD8A-4A22-8197-ED98733F9289}" type="pres">
      <dgm:prSet presAssocID="{04DA1C54-C0F9-4220-962A-844F9D4966CB}" presName="bgRect" presStyleLbl="node1" presStyleIdx="0" presStyleCnt="1" custScaleX="117472"/>
      <dgm:spPr/>
      <dgm:t>
        <a:bodyPr/>
        <a:lstStyle/>
        <a:p>
          <a:endParaRPr lang="en-US"/>
        </a:p>
      </dgm:t>
    </dgm:pt>
    <dgm:pt modelId="{735EF5BB-9AD9-447B-9C5A-783DCCA61239}" type="pres">
      <dgm:prSet presAssocID="{04DA1C54-C0F9-4220-962A-844F9D4966CB}" presName="parentNode" presStyleLbl="node1" presStyleIdx="0" presStyleCnt="1">
        <dgm:presLayoutVars>
          <dgm:chMax val="0"/>
          <dgm:bulletEnabled val="1"/>
        </dgm:presLayoutVars>
      </dgm:prSet>
      <dgm:spPr/>
      <dgm:t>
        <a:bodyPr/>
        <a:lstStyle/>
        <a:p>
          <a:endParaRPr lang="en-US"/>
        </a:p>
      </dgm:t>
    </dgm:pt>
    <dgm:pt modelId="{157285DB-FBA4-4E76-83B8-065833CB3521}" type="pres">
      <dgm:prSet presAssocID="{04DA1C54-C0F9-4220-962A-844F9D4966CB}" presName="childNode" presStyleLbl="node1" presStyleIdx="0" presStyleCnt="1">
        <dgm:presLayoutVars>
          <dgm:bulletEnabled val="1"/>
        </dgm:presLayoutVars>
      </dgm:prSet>
      <dgm:spPr/>
      <dgm:t>
        <a:bodyPr/>
        <a:lstStyle/>
        <a:p>
          <a:endParaRPr lang="en-US"/>
        </a:p>
      </dgm:t>
    </dgm:pt>
  </dgm:ptLst>
  <dgm:cxnLst>
    <dgm:cxn modelId="{857F616A-3140-480B-B440-68E1922D8DCA}" type="presOf" srcId="{50F8A405-E9F4-4F71-A76E-3FA26E7FF23B}" destId="{157285DB-FBA4-4E76-83B8-065833CB3521}" srcOrd="0" destOrd="0" presId="urn:microsoft.com/office/officeart/2005/8/layout/hProcess7#34"/>
    <dgm:cxn modelId="{D54E0B82-2D52-4A30-914F-910F7913464C}" srcId="{04DA1C54-C0F9-4220-962A-844F9D4966CB}" destId="{841EEB64-798E-47D6-99A9-A6239C91313F}" srcOrd="4" destOrd="0" parTransId="{713E9172-4F15-4D1E-8BC9-7AE290E7075C}" sibTransId="{5898C64A-9567-49ED-8033-51B9914ADD9B}"/>
    <dgm:cxn modelId="{90090B1B-48B5-4160-8035-270B2B6E5D4D}" srcId="{04DA1C54-C0F9-4220-962A-844F9D4966CB}" destId="{50F8A405-E9F4-4F71-A76E-3FA26E7FF23B}" srcOrd="0" destOrd="0" parTransId="{9A2A77CD-0E90-475E-9C33-ED959082DA1A}" sibTransId="{64A83ED7-AA23-44FF-9C3F-F660E714F7BA}"/>
    <dgm:cxn modelId="{19538898-9147-413A-8DE9-51B341CE52D2}" type="presOf" srcId="{AB1874A0-C4FC-409F-BBDA-B0B9B78F8AB5}" destId="{10D0D1B7-3F07-4366-A956-935E952A68AD}" srcOrd="0" destOrd="0" presId="urn:microsoft.com/office/officeart/2005/8/layout/hProcess7#34"/>
    <dgm:cxn modelId="{781E4F1A-5C69-4C2A-ADED-2CED9A506C2B}" type="presOf" srcId="{FBD0D588-3AE9-4CBB-8D68-6F9A4BC8589A}" destId="{157285DB-FBA4-4E76-83B8-065833CB3521}" srcOrd="0" destOrd="3" presId="urn:microsoft.com/office/officeart/2005/8/layout/hProcess7#34"/>
    <dgm:cxn modelId="{9828D176-BBA4-4D12-9D00-E9EFCEA51693}" srcId="{AB1874A0-C4FC-409F-BBDA-B0B9B78F8AB5}" destId="{04DA1C54-C0F9-4220-962A-844F9D4966CB}" srcOrd="0" destOrd="0" parTransId="{D5CB0924-90A5-4087-A0A4-8DD319C9B6CC}" sibTransId="{A07FBB82-9496-4144-94D2-E969B0EF9A9D}"/>
    <dgm:cxn modelId="{9D195D20-076C-4F6D-BE50-978A01C20042}" type="presOf" srcId="{04DA1C54-C0F9-4220-962A-844F9D4966CB}" destId="{735EF5BB-9AD9-447B-9C5A-783DCCA61239}" srcOrd="1" destOrd="0" presId="urn:microsoft.com/office/officeart/2005/8/layout/hProcess7#34"/>
    <dgm:cxn modelId="{853A0A93-F7D2-4927-8E5D-B1E96620FEC5}" type="presOf" srcId="{04DA1C54-C0F9-4220-962A-844F9D4966CB}" destId="{2097AE16-FD8A-4A22-8197-ED98733F9289}" srcOrd="0" destOrd="0" presId="urn:microsoft.com/office/officeart/2005/8/layout/hProcess7#34"/>
    <dgm:cxn modelId="{07345605-7716-459C-A01C-8D2584CFA695}" srcId="{04DA1C54-C0F9-4220-962A-844F9D4966CB}" destId="{7F0D4B0F-83FB-4C46-A276-A3BEAF577751}" srcOrd="1" destOrd="0" parTransId="{8E42C6A7-18B3-4646-899A-773AECBC8BD5}" sibTransId="{578E6012-77B5-4CE6-92CF-AE7DA6C2E47A}"/>
    <dgm:cxn modelId="{F0AB5ECD-66E4-4983-9066-ED7D8543FB58}" type="presOf" srcId="{27596520-06A9-4E8A-9D4F-3B895236903C}" destId="{157285DB-FBA4-4E76-83B8-065833CB3521}" srcOrd="0" destOrd="2" presId="urn:microsoft.com/office/officeart/2005/8/layout/hProcess7#34"/>
    <dgm:cxn modelId="{3D8F7969-5379-4A3B-B88B-D98B6AB905A5}" type="presOf" srcId="{841EEB64-798E-47D6-99A9-A6239C91313F}" destId="{157285DB-FBA4-4E76-83B8-065833CB3521}" srcOrd="0" destOrd="4" presId="urn:microsoft.com/office/officeart/2005/8/layout/hProcess7#34"/>
    <dgm:cxn modelId="{E4DF94BB-3074-4486-863E-F4D98BBF6558}" srcId="{04DA1C54-C0F9-4220-962A-844F9D4966CB}" destId="{27596520-06A9-4E8A-9D4F-3B895236903C}" srcOrd="2" destOrd="0" parTransId="{FF5DAE1A-7985-4519-A6F7-731A41FCFE0B}" sibTransId="{2A09A00E-56AE-49FD-A07F-00BA5A165204}"/>
    <dgm:cxn modelId="{5153F394-A6AD-4D82-A61B-E8D65F12E8E4}" type="presOf" srcId="{7F0D4B0F-83FB-4C46-A276-A3BEAF577751}" destId="{157285DB-FBA4-4E76-83B8-065833CB3521}" srcOrd="0" destOrd="1" presId="urn:microsoft.com/office/officeart/2005/8/layout/hProcess7#34"/>
    <dgm:cxn modelId="{990B61A4-867A-4481-ADCA-69772F6652DE}" srcId="{04DA1C54-C0F9-4220-962A-844F9D4966CB}" destId="{FBD0D588-3AE9-4CBB-8D68-6F9A4BC8589A}" srcOrd="3" destOrd="0" parTransId="{D812099D-DAAA-493C-8D93-C2A276E196A2}" sibTransId="{E728337A-816A-4844-AA0F-E617083319D0}"/>
    <dgm:cxn modelId="{9091567B-78DA-4207-981B-C5DAA4ADAE92}" type="presParOf" srcId="{10D0D1B7-3F07-4366-A956-935E952A68AD}" destId="{1F70CEA6-A776-4B6A-BE32-90484287371A}" srcOrd="0" destOrd="0" presId="urn:microsoft.com/office/officeart/2005/8/layout/hProcess7#34"/>
    <dgm:cxn modelId="{EB26D03B-8A44-4EEC-A1CB-10CD27BFF3A3}" type="presParOf" srcId="{1F70CEA6-A776-4B6A-BE32-90484287371A}" destId="{2097AE16-FD8A-4A22-8197-ED98733F9289}" srcOrd="0" destOrd="0" presId="urn:microsoft.com/office/officeart/2005/8/layout/hProcess7#34"/>
    <dgm:cxn modelId="{FA943F39-0E1D-4690-801C-3328F5839025}" type="presParOf" srcId="{1F70CEA6-A776-4B6A-BE32-90484287371A}" destId="{735EF5BB-9AD9-447B-9C5A-783DCCA61239}" srcOrd="1" destOrd="0" presId="urn:microsoft.com/office/officeart/2005/8/layout/hProcess7#34"/>
    <dgm:cxn modelId="{7FC19E0B-AE8E-44BA-9E27-84F4BF7C46A8}" type="presParOf" srcId="{1F70CEA6-A776-4B6A-BE32-90484287371A}" destId="{157285DB-FBA4-4E76-83B8-065833CB3521}" srcOrd="2" destOrd="0" presId="urn:microsoft.com/office/officeart/2005/8/layout/hProcess7#3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07F4260-F709-49D2-8EFA-F88B9C1AF670}" type="doc">
      <dgm:prSet loTypeId="urn:microsoft.com/office/officeart/2005/8/layout/hProcess7#16" loCatId="list" qsTypeId="urn:microsoft.com/office/officeart/2005/8/quickstyle/3d2" qsCatId="3D" csTypeId="urn:microsoft.com/office/officeart/2005/8/colors/accent1_2" csCatId="accent1" phldr="1"/>
      <dgm:spPr/>
      <dgm:t>
        <a:bodyPr/>
        <a:lstStyle/>
        <a:p>
          <a:endParaRPr lang="en-US"/>
        </a:p>
      </dgm:t>
    </dgm:pt>
    <dgm:pt modelId="{D2CBC8A2-D6A9-4073-AD63-FD55F0D1A21B}">
      <dgm:prSet phldrT="[Text]" custT="1"/>
      <dgm:spPr>
        <a:solidFill>
          <a:srgbClr val="33CC33"/>
        </a:solidFill>
      </dgm:spPr>
      <dgm:t>
        <a:bodyPr/>
        <a:lstStyle/>
        <a:p>
          <a:r>
            <a:rPr lang="en-US" altLang="ko-KR" sz="4000" b="0" cap="none" spc="0" dirty="0" smtClean="0">
              <a:ln w="18415" cmpd="sng">
                <a:solidFill>
                  <a:srgbClr val="FFFFFF"/>
                </a:solidFill>
                <a:prstDash val="solid"/>
              </a:ln>
              <a:solidFill>
                <a:srgbClr val="FF0066"/>
              </a:solidFill>
              <a:effectLst>
                <a:outerShdw blurRad="63500" dir="3600000" algn="tl" rotWithShape="0">
                  <a:srgbClr val="000000">
                    <a:alpha val="70000"/>
                  </a:srgbClr>
                </a:outerShdw>
              </a:effectLst>
              <a:latin typeface="Tahoma" pitchFamily="34" charset="0"/>
              <a:ea typeface="Batang" pitchFamily="18" charset="-127"/>
              <a:cs typeface="Tahoma" pitchFamily="34" charset="0"/>
            </a:rPr>
            <a:t>STRUKTUR PROPOSAL</a:t>
          </a:r>
          <a:endParaRPr lang="en-US" sz="4000" b="0" cap="none" spc="0" dirty="0">
            <a:ln w="18415" cmpd="sng">
              <a:solidFill>
                <a:srgbClr val="FFFFFF"/>
              </a:solidFill>
              <a:prstDash val="solid"/>
            </a:ln>
            <a:solidFill>
              <a:srgbClr val="FF0066"/>
            </a:solidFill>
            <a:effectLst>
              <a:outerShdw blurRad="63500" dir="3600000" algn="tl" rotWithShape="0">
                <a:srgbClr val="000000">
                  <a:alpha val="70000"/>
                </a:srgbClr>
              </a:outerShdw>
            </a:effectLst>
          </a:endParaRPr>
        </a:p>
      </dgm:t>
    </dgm:pt>
    <dgm:pt modelId="{2C672BD6-0FC8-4498-B1E9-84707F762FD5}" type="parTrans" cxnId="{611781DC-7575-44BD-864E-475F902B3C42}">
      <dgm:prSet/>
      <dgm:spPr/>
      <dgm:t>
        <a:bodyPr/>
        <a:lstStyle/>
        <a:p>
          <a:endParaRPr lang="en-US"/>
        </a:p>
      </dgm:t>
    </dgm:pt>
    <dgm:pt modelId="{E0349BFA-75D9-4FA7-96F5-F7692496E50F}" type="sibTrans" cxnId="{611781DC-7575-44BD-864E-475F902B3C42}">
      <dgm:prSet/>
      <dgm:spPr/>
      <dgm:t>
        <a:bodyPr/>
        <a:lstStyle/>
        <a:p>
          <a:endParaRPr lang="en-US"/>
        </a:p>
      </dgm:t>
    </dgm:pt>
    <dgm:pt modelId="{A6A4723D-FB44-4FED-9FA0-2D4ED390B92E}">
      <dgm:prSet custT="1"/>
      <dgm:spPr>
        <a:solidFill>
          <a:schemeClr val="bg1"/>
        </a:solidFill>
      </dgm:spPr>
      <dgm:t>
        <a:bodyPr/>
        <a:lstStyle/>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rPr>
            <a:t>BAB 3.  METODE PELAKSANAAN</a:t>
          </a: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BAB 4.  BIAYA DAN JADWAL KEGIATAN</a:t>
          </a: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LAMPIRAN-LAMPIRAN</a:t>
          </a: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dgm:t>
    </dgm:pt>
    <dgm:pt modelId="{9F6D1557-36A3-48D5-860B-CD9F312D6DFD}" type="sibTrans" cxnId="{7C01397C-16BA-4F2E-BFC8-DD40EA469DD2}">
      <dgm:prSet/>
      <dgm:spPr/>
      <dgm:t>
        <a:bodyPr/>
        <a:lstStyle/>
        <a:p>
          <a:endParaRPr lang="en-US"/>
        </a:p>
      </dgm:t>
    </dgm:pt>
    <dgm:pt modelId="{A3D2801E-0BB5-40D9-9D0E-18ACD111A21F}" type="parTrans" cxnId="{7C01397C-16BA-4F2E-BFC8-DD40EA469DD2}">
      <dgm:prSet/>
      <dgm:spPr/>
      <dgm:t>
        <a:bodyPr/>
        <a:lstStyle/>
        <a:p>
          <a:endParaRPr lang="en-US"/>
        </a:p>
      </dgm:t>
    </dgm:pt>
    <dgm:pt modelId="{A1696F68-CCF4-4DE2-AFAC-9087A601B4CE}">
      <dgm:prSet custT="1"/>
      <dgm:spPr>
        <a:solidFill>
          <a:schemeClr val="bg1"/>
        </a:solidFill>
      </dgm:spPr>
      <dgm:t>
        <a:bodyPr/>
        <a:lstStyle/>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BAB 2.  TARGET DAN LUARAN</a:t>
          </a:r>
          <a:endParaRPr kumimoji="0" lang="id-ID"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dgm:t>
    </dgm:pt>
    <dgm:pt modelId="{F00B2736-7140-4716-9BD5-A1B0ECF30131}" type="sibTrans" cxnId="{368C7320-23A6-4A91-B5F6-8960D0C1A287}">
      <dgm:prSet/>
      <dgm:spPr/>
      <dgm:t>
        <a:bodyPr/>
        <a:lstStyle/>
        <a:p>
          <a:endParaRPr lang="en-US"/>
        </a:p>
      </dgm:t>
    </dgm:pt>
    <dgm:pt modelId="{E9F95D17-15F3-4D81-87CF-D552C49D30A9}" type="parTrans" cxnId="{368C7320-23A6-4A91-B5F6-8960D0C1A287}">
      <dgm:prSet/>
      <dgm:spPr/>
      <dgm:t>
        <a:bodyPr/>
        <a:lstStyle/>
        <a:p>
          <a:endParaRPr lang="en-US"/>
        </a:p>
      </dgm:t>
    </dgm:pt>
    <dgm:pt modelId="{1DAE8DAD-F504-46BF-B304-19FD9BA653FC}">
      <dgm:prSet custT="1"/>
      <dgm:spPr>
        <a:solidFill>
          <a:schemeClr val="bg1"/>
        </a:solidFill>
      </dgm:spPr>
      <dgm:t>
        <a:bodyPr/>
        <a:lstStyle/>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rPr>
            <a:t>BAB 1.  PENDAHULUAN</a:t>
          </a:r>
          <a:endParaRPr kumimoji="0" lang="id-ID"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dgm:t>
    </dgm:pt>
    <dgm:pt modelId="{0E0DBB72-E87D-452D-9CF3-A73DA2D7ABE9}" type="sibTrans" cxnId="{655924EC-EB57-41D4-90DD-24E88D487BD7}">
      <dgm:prSet/>
      <dgm:spPr/>
      <dgm:t>
        <a:bodyPr/>
        <a:lstStyle/>
        <a:p>
          <a:endParaRPr lang="en-US"/>
        </a:p>
      </dgm:t>
    </dgm:pt>
    <dgm:pt modelId="{4AB2D0F8-A3AD-4B2A-B39E-1C362DCB1BAA}" type="parTrans" cxnId="{655924EC-EB57-41D4-90DD-24E88D487BD7}">
      <dgm:prSet/>
      <dgm:spPr/>
      <dgm:t>
        <a:bodyPr/>
        <a:lstStyle/>
        <a:p>
          <a:endParaRPr lang="en-US"/>
        </a:p>
      </dgm:t>
    </dgm:pt>
    <dgm:pt modelId="{D8B87491-6711-4558-A4CA-821D933A7CFC}">
      <dgm:prSet custT="1"/>
      <dgm:spPr>
        <a:solidFill>
          <a:schemeClr val="bg1"/>
        </a:solidFill>
      </dgm:spPr>
      <dgm:t>
        <a:bodyPr/>
        <a:lstStyle/>
        <a:p>
          <a:pPr rtl="0">
            <a:lnSpc>
              <a:spcPct val="100000"/>
            </a:lnSpc>
            <a:spcAft>
              <a:spcPts val="0"/>
            </a:spcAft>
          </a:pPr>
          <a:r>
            <a:rPr kumimoji="0" lang="id-ID"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t>
          </a: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ALAMAN PENGESAHAN</a:t>
          </a:r>
        </a:p>
        <a:p>
          <a:pPr rtl="0">
            <a:lnSpc>
              <a:spcPct val="100000"/>
            </a:lnSpc>
            <a:spcAft>
              <a:spcPts val="0"/>
            </a:spcAft>
          </a:pPr>
          <a:r>
            <a:rPr lang="en-US" sz="2800" b="1" dirty="0" smtClean="0"/>
            <a:t>IDENTITAS DAN </a:t>
          </a:r>
          <a:r>
            <a:rPr lang="id-ID" sz="2800" b="1" dirty="0" smtClean="0"/>
            <a:t>URAIAN UMUM</a:t>
          </a:r>
          <a:endParaRPr lang="en-US" sz="2800" b="1" dirty="0" smtClean="0"/>
        </a:p>
        <a:p>
          <a:pPr rtl="0">
            <a:lnSpc>
              <a:spcPct val="100000"/>
            </a:lnSpc>
            <a:spcAft>
              <a:spcPts val="0"/>
            </a:spcAft>
          </a:pPr>
          <a:r>
            <a:rPr kumimoji="0" lang="en-US" altLang="ko-KR" sz="2800" b="1"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DAFTAR ISI</a:t>
          </a: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RINGKASAN</a:t>
          </a:r>
          <a:endParaRPr kumimoji="0" lang="id-ID"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dgm:t>
    </dgm:pt>
    <dgm:pt modelId="{1E89649A-1D1C-4F6F-8651-DC513C661B1E}" type="sibTrans" cxnId="{F8FD9B9C-4BEA-4803-92F7-D608C4A50072}">
      <dgm:prSet/>
      <dgm:spPr/>
      <dgm:t>
        <a:bodyPr/>
        <a:lstStyle/>
        <a:p>
          <a:endParaRPr lang="en-US"/>
        </a:p>
      </dgm:t>
    </dgm:pt>
    <dgm:pt modelId="{9A3FB364-C3DF-46EC-A88F-82110285E1F0}" type="parTrans" cxnId="{F8FD9B9C-4BEA-4803-92F7-D608C4A50072}">
      <dgm:prSet/>
      <dgm:spPr/>
      <dgm:t>
        <a:bodyPr/>
        <a:lstStyle/>
        <a:p>
          <a:endParaRPr lang="en-US"/>
        </a:p>
      </dgm:t>
    </dgm:pt>
    <dgm:pt modelId="{4BE265C9-B841-4E86-8B51-A305573E4379}">
      <dgm:prSet phldrT="[Text]" custT="1"/>
      <dgm:spPr>
        <a:solidFill>
          <a:schemeClr val="bg1"/>
        </a:solidFill>
      </dgm:spPr>
      <dgm:t>
        <a:bodyPr/>
        <a:lstStyle/>
        <a:p>
          <a:pPr rtl="0">
            <a:lnSpc>
              <a:spcPct val="100000"/>
            </a:lnSpc>
            <a:spcAft>
              <a:spcPts val="0"/>
            </a:spcAft>
          </a:pP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rtl="0">
            <a:lnSpc>
              <a:spcPct val="100000"/>
            </a:lnSpc>
            <a:spcAft>
              <a:spcPts val="0"/>
            </a:spcAft>
          </a:pPr>
          <a:endPar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rtl="0">
            <a:lnSpc>
              <a:spcPct val="100000"/>
            </a:lnSpc>
            <a:spcAft>
              <a:spcPts val="0"/>
            </a:spcAft>
          </a:pPr>
          <a:r>
            <a:rPr kumimoji="0" lang="en-US" altLang="ko-KR" sz="2800" b="0" i="0" u="none" strike="noStrike"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HALAMAN SAMPUL</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A9FD8F9-5C00-46C7-9527-86A4A71349FE}" type="sibTrans" cxnId="{6B15E78E-0C1E-4034-A9E8-161710A16346}">
      <dgm:prSet/>
      <dgm:spPr/>
      <dgm:t>
        <a:bodyPr/>
        <a:lstStyle/>
        <a:p>
          <a:endParaRPr lang="en-US"/>
        </a:p>
      </dgm:t>
    </dgm:pt>
    <dgm:pt modelId="{F8EEBC33-5407-4AD0-BEA9-09C127C6F0AE}" type="parTrans" cxnId="{6B15E78E-0C1E-4034-A9E8-161710A16346}">
      <dgm:prSet/>
      <dgm:spPr/>
      <dgm:t>
        <a:bodyPr/>
        <a:lstStyle/>
        <a:p>
          <a:endParaRPr lang="en-US"/>
        </a:p>
      </dgm:t>
    </dgm:pt>
    <dgm:pt modelId="{EE10F0BD-0FB8-4F7E-A085-E117CF890D6E}" type="pres">
      <dgm:prSet presAssocID="{107F4260-F709-49D2-8EFA-F88B9C1AF670}" presName="Name0" presStyleCnt="0">
        <dgm:presLayoutVars>
          <dgm:dir/>
          <dgm:animLvl val="lvl"/>
          <dgm:resizeHandles val="exact"/>
        </dgm:presLayoutVars>
      </dgm:prSet>
      <dgm:spPr/>
      <dgm:t>
        <a:bodyPr/>
        <a:lstStyle/>
        <a:p>
          <a:endParaRPr lang="en-US"/>
        </a:p>
      </dgm:t>
    </dgm:pt>
    <dgm:pt modelId="{4F8B32B0-F2D0-4713-ABAA-283520F2AA64}" type="pres">
      <dgm:prSet presAssocID="{D2CBC8A2-D6A9-4073-AD63-FD55F0D1A21B}" presName="compositeNode" presStyleCnt="0">
        <dgm:presLayoutVars>
          <dgm:bulletEnabled val="1"/>
        </dgm:presLayoutVars>
      </dgm:prSet>
      <dgm:spPr/>
    </dgm:pt>
    <dgm:pt modelId="{825127C3-7186-4B21-9BD5-610ED2BB2954}" type="pres">
      <dgm:prSet presAssocID="{D2CBC8A2-D6A9-4073-AD63-FD55F0D1A21B}" presName="bgRect" presStyleLbl="node1" presStyleIdx="0" presStyleCnt="1" custScaleX="72857" custLinFactNeighborX="4643" custLinFactNeighborY="5208"/>
      <dgm:spPr/>
      <dgm:t>
        <a:bodyPr/>
        <a:lstStyle/>
        <a:p>
          <a:endParaRPr lang="en-US"/>
        </a:p>
      </dgm:t>
    </dgm:pt>
    <dgm:pt modelId="{E4B18FD0-DE47-4DE8-980D-BF53B59C230A}" type="pres">
      <dgm:prSet presAssocID="{D2CBC8A2-D6A9-4073-AD63-FD55F0D1A21B}" presName="parentNode" presStyleLbl="node1" presStyleIdx="0" presStyleCnt="1">
        <dgm:presLayoutVars>
          <dgm:chMax val="0"/>
          <dgm:bulletEnabled val="1"/>
        </dgm:presLayoutVars>
      </dgm:prSet>
      <dgm:spPr/>
      <dgm:t>
        <a:bodyPr/>
        <a:lstStyle/>
        <a:p>
          <a:endParaRPr lang="en-US"/>
        </a:p>
      </dgm:t>
    </dgm:pt>
    <dgm:pt modelId="{A5CA3E29-85C7-48E9-8477-67404D237E1C}" type="pres">
      <dgm:prSet presAssocID="{D2CBC8A2-D6A9-4073-AD63-FD55F0D1A21B}" presName="childNode" presStyleLbl="node1" presStyleIdx="0" presStyleCnt="1">
        <dgm:presLayoutVars>
          <dgm:bulletEnabled val="1"/>
        </dgm:presLayoutVars>
      </dgm:prSet>
      <dgm:spPr/>
      <dgm:t>
        <a:bodyPr/>
        <a:lstStyle/>
        <a:p>
          <a:endParaRPr lang="en-US"/>
        </a:p>
      </dgm:t>
    </dgm:pt>
  </dgm:ptLst>
  <dgm:cxnLst>
    <dgm:cxn modelId="{01E0BDB6-C7FF-4C9A-92BB-03FDD3ABA686}" type="presOf" srcId="{107F4260-F709-49D2-8EFA-F88B9C1AF670}" destId="{EE10F0BD-0FB8-4F7E-A085-E117CF890D6E}" srcOrd="0" destOrd="0" presId="urn:microsoft.com/office/officeart/2005/8/layout/hProcess7#16"/>
    <dgm:cxn modelId="{29150F97-3CD7-4E4D-A6C2-149983530F1A}" type="presOf" srcId="{D2CBC8A2-D6A9-4073-AD63-FD55F0D1A21B}" destId="{825127C3-7186-4B21-9BD5-610ED2BB2954}" srcOrd="0" destOrd="0" presId="urn:microsoft.com/office/officeart/2005/8/layout/hProcess7#16"/>
    <dgm:cxn modelId="{611781DC-7575-44BD-864E-475F902B3C42}" srcId="{107F4260-F709-49D2-8EFA-F88B9C1AF670}" destId="{D2CBC8A2-D6A9-4073-AD63-FD55F0D1A21B}" srcOrd="0" destOrd="0" parTransId="{2C672BD6-0FC8-4498-B1E9-84707F762FD5}" sibTransId="{E0349BFA-75D9-4FA7-96F5-F7692496E50F}"/>
    <dgm:cxn modelId="{7C01397C-16BA-4F2E-BFC8-DD40EA469DD2}" srcId="{D2CBC8A2-D6A9-4073-AD63-FD55F0D1A21B}" destId="{A6A4723D-FB44-4FED-9FA0-2D4ED390B92E}" srcOrd="4" destOrd="0" parTransId="{A3D2801E-0BB5-40D9-9D0E-18ACD111A21F}" sibTransId="{9F6D1557-36A3-48D5-860B-CD9F312D6DFD}"/>
    <dgm:cxn modelId="{655924EC-EB57-41D4-90DD-24E88D487BD7}" srcId="{D2CBC8A2-D6A9-4073-AD63-FD55F0D1A21B}" destId="{1DAE8DAD-F504-46BF-B304-19FD9BA653FC}" srcOrd="2" destOrd="0" parTransId="{4AB2D0F8-A3AD-4B2A-B39E-1C362DCB1BAA}" sibTransId="{0E0DBB72-E87D-452D-9CF3-A73DA2D7ABE9}"/>
    <dgm:cxn modelId="{368C7320-23A6-4A91-B5F6-8960D0C1A287}" srcId="{D2CBC8A2-D6A9-4073-AD63-FD55F0D1A21B}" destId="{A1696F68-CCF4-4DE2-AFAC-9087A601B4CE}" srcOrd="3" destOrd="0" parTransId="{E9F95D17-15F3-4D81-87CF-D552C49D30A9}" sibTransId="{F00B2736-7140-4716-9BD5-A1B0ECF30131}"/>
    <dgm:cxn modelId="{B4E649AD-6FB1-4E9A-809C-485F4F41F8AE}" type="presOf" srcId="{1DAE8DAD-F504-46BF-B304-19FD9BA653FC}" destId="{A5CA3E29-85C7-48E9-8477-67404D237E1C}" srcOrd="0" destOrd="2" presId="urn:microsoft.com/office/officeart/2005/8/layout/hProcess7#16"/>
    <dgm:cxn modelId="{D7D7A969-DB14-4947-B4B8-59152C2CC45E}" type="presOf" srcId="{4BE265C9-B841-4E86-8B51-A305573E4379}" destId="{A5CA3E29-85C7-48E9-8477-67404D237E1C}" srcOrd="0" destOrd="0" presId="urn:microsoft.com/office/officeart/2005/8/layout/hProcess7#16"/>
    <dgm:cxn modelId="{6B15E78E-0C1E-4034-A9E8-161710A16346}" srcId="{D2CBC8A2-D6A9-4073-AD63-FD55F0D1A21B}" destId="{4BE265C9-B841-4E86-8B51-A305573E4379}" srcOrd="0" destOrd="0" parTransId="{F8EEBC33-5407-4AD0-BEA9-09C127C6F0AE}" sibTransId="{DA9FD8F9-5C00-46C7-9527-86A4A71349FE}"/>
    <dgm:cxn modelId="{E98E2A4C-1BE2-47EE-966B-458B8E93CCF1}" type="presOf" srcId="{A6A4723D-FB44-4FED-9FA0-2D4ED390B92E}" destId="{A5CA3E29-85C7-48E9-8477-67404D237E1C}" srcOrd="0" destOrd="4" presId="urn:microsoft.com/office/officeart/2005/8/layout/hProcess7#16"/>
    <dgm:cxn modelId="{F8FD9B9C-4BEA-4803-92F7-D608C4A50072}" srcId="{D2CBC8A2-D6A9-4073-AD63-FD55F0D1A21B}" destId="{D8B87491-6711-4558-A4CA-821D933A7CFC}" srcOrd="1" destOrd="0" parTransId="{9A3FB364-C3DF-46EC-A88F-82110285E1F0}" sibTransId="{1E89649A-1D1C-4F6F-8651-DC513C661B1E}"/>
    <dgm:cxn modelId="{86934B71-E26A-40DE-AC55-338235591B3D}" type="presOf" srcId="{D8B87491-6711-4558-A4CA-821D933A7CFC}" destId="{A5CA3E29-85C7-48E9-8477-67404D237E1C}" srcOrd="0" destOrd="1" presId="urn:microsoft.com/office/officeart/2005/8/layout/hProcess7#16"/>
    <dgm:cxn modelId="{E66664A9-68D6-497D-AF7A-0EB04625A6D9}" type="presOf" srcId="{D2CBC8A2-D6A9-4073-AD63-FD55F0D1A21B}" destId="{E4B18FD0-DE47-4DE8-980D-BF53B59C230A}" srcOrd="1" destOrd="0" presId="urn:microsoft.com/office/officeart/2005/8/layout/hProcess7#16"/>
    <dgm:cxn modelId="{B8903791-000A-49AF-8B54-B41205085A72}" type="presOf" srcId="{A1696F68-CCF4-4DE2-AFAC-9087A601B4CE}" destId="{A5CA3E29-85C7-48E9-8477-67404D237E1C}" srcOrd="0" destOrd="3" presId="urn:microsoft.com/office/officeart/2005/8/layout/hProcess7#16"/>
    <dgm:cxn modelId="{7A4AAA0E-745B-4E90-AF96-B73F3A7B061C}" type="presParOf" srcId="{EE10F0BD-0FB8-4F7E-A085-E117CF890D6E}" destId="{4F8B32B0-F2D0-4713-ABAA-283520F2AA64}" srcOrd="0" destOrd="0" presId="urn:microsoft.com/office/officeart/2005/8/layout/hProcess7#16"/>
    <dgm:cxn modelId="{D2449D34-3B23-419F-9AA2-0AD4BCDD5CC6}" type="presParOf" srcId="{4F8B32B0-F2D0-4713-ABAA-283520F2AA64}" destId="{825127C3-7186-4B21-9BD5-610ED2BB2954}" srcOrd="0" destOrd="0" presId="urn:microsoft.com/office/officeart/2005/8/layout/hProcess7#16"/>
    <dgm:cxn modelId="{B0795573-04DB-455C-BC84-E906F2E978CE}" type="presParOf" srcId="{4F8B32B0-F2D0-4713-ABAA-283520F2AA64}" destId="{E4B18FD0-DE47-4DE8-980D-BF53B59C230A}" srcOrd="1" destOrd="0" presId="urn:microsoft.com/office/officeart/2005/8/layout/hProcess7#16"/>
    <dgm:cxn modelId="{2E8DC20B-0686-4ABB-AC3C-FAD5DDE59ABE}" type="presParOf" srcId="{4F8B32B0-F2D0-4713-ABAA-283520F2AA64}" destId="{A5CA3E29-85C7-48E9-8477-67404D237E1C}" srcOrd="2" destOrd="0" presId="urn:microsoft.com/office/officeart/2005/8/layout/hProcess7#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EF4033B-FED8-4D28-B5C8-05DAEC85D977}" type="doc">
      <dgm:prSet loTypeId="urn:microsoft.com/office/officeart/2005/8/layout/hProcess7#17" loCatId="list" qsTypeId="urn:microsoft.com/office/officeart/2005/8/quickstyle/simple1" qsCatId="simple" csTypeId="urn:microsoft.com/office/officeart/2005/8/colors/accent1_2" csCatId="accent1" phldr="1"/>
      <dgm:spPr/>
      <dgm:t>
        <a:bodyPr/>
        <a:lstStyle/>
        <a:p>
          <a:endParaRPr lang="en-US"/>
        </a:p>
      </dgm:t>
    </dgm:pt>
    <dgm:pt modelId="{EF6112D9-722F-4591-A972-14525674E8AD}">
      <dgm:prSet phldrT="[Text]"/>
      <dgm:spPr>
        <a:solidFill>
          <a:srgbClr val="C00000"/>
        </a:solidFill>
      </dgm:spPr>
      <dgm:t>
        <a:bodyPr/>
        <a:lstStyle/>
        <a:p>
          <a:r>
            <a:rPr lang="id-ID" dirty="0" smtClean="0"/>
            <a:t>Judul</a:t>
          </a:r>
          <a:endParaRPr lang="en-US" dirty="0"/>
        </a:p>
      </dgm:t>
    </dgm:pt>
    <dgm:pt modelId="{7A42347E-46F9-4485-85CB-829B45BDC637}" type="parTrans" cxnId="{175942BA-BC8A-4DEE-B899-0B07B549661A}">
      <dgm:prSet/>
      <dgm:spPr/>
      <dgm:t>
        <a:bodyPr/>
        <a:lstStyle/>
        <a:p>
          <a:endParaRPr lang="en-US"/>
        </a:p>
      </dgm:t>
    </dgm:pt>
    <dgm:pt modelId="{6D02FA5E-955F-455B-B295-8E3761DF98A4}" type="sibTrans" cxnId="{175942BA-BC8A-4DEE-B899-0B07B549661A}">
      <dgm:prSet/>
      <dgm:spPr/>
      <dgm:t>
        <a:bodyPr/>
        <a:lstStyle/>
        <a:p>
          <a:endParaRPr lang="en-US"/>
        </a:p>
      </dgm:t>
    </dgm:pt>
    <dgm:pt modelId="{F64F89EA-2678-4327-9384-2E7A58DCF921}">
      <dgm:prSet phldrT="[Text]" custT="1"/>
      <dgm:spPr/>
      <dgm:t>
        <a:bodyPr/>
        <a:lstStyle/>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Program </a:t>
          </a:r>
          <a:r>
            <a:rPr lang="en-US" sz="2800" dirty="0" err="1" smtClean="0"/>
            <a:t>Pengembangan</a:t>
          </a:r>
          <a:r>
            <a:rPr lang="en-US" sz="2800" dirty="0" smtClean="0"/>
            <a:t> </a:t>
          </a:r>
          <a:r>
            <a:rPr lang="en-US" sz="2800" dirty="0" err="1" smtClean="0"/>
            <a:t>Kewirausahaan</a:t>
          </a:r>
          <a:r>
            <a:rPr lang="id-ID" sz="2800" dirty="0" smtClean="0"/>
            <a:t> (</a:t>
          </a:r>
          <a:r>
            <a:rPr lang="en-US" sz="2800" dirty="0" smtClean="0"/>
            <a:t>PP</a:t>
          </a:r>
          <a:r>
            <a:rPr lang="id-ID" sz="2800" dirty="0" smtClean="0"/>
            <a:t>K) </a:t>
          </a:r>
          <a:r>
            <a:rPr lang="en-US" sz="2800" dirty="0" smtClean="0"/>
            <a:t> </a:t>
          </a:r>
          <a:r>
            <a:rPr lang="en-US" sz="2800" dirty="0" err="1" smtClean="0"/>
            <a:t>di</a:t>
          </a:r>
          <a:r>
            <a:rPr lang="en-US" sz="2800" dirty="0" smtClean="0"/>
            <a:t> </a:t>
          </a:r>
          <a:r>
            <a:rPr lang="en-US" sz="2800" dirty="0" err="1" smtClean="0"/>
            <a:t>Fakulutas</a:t>
          </a:r>
          <a:r>
            <a:rPr lang="en-US" sz="2800" dirty="0" smtClean="0"/>
            <a:t>… / </a:t>
          </a:r>
          <a:r>
            <a:rPr lang="en-US" sz="2800" dirty="0" err="1" smtClean="0"/>
            <a:t>Jurusan</a:t>
          </a:r>
          <a:r>
            <a:rPr lang="en-US" sz="2800" dirty="0" smtClean="0"/>
            <a:t>…  PT…..</a:t>
          </a:r>
          <a:endParaRPr lang="en-US" sz="2800" dirty="0"/>
        </a:p>
      </dgm:t>
    </dgm:pt>
    <dgm:pt modelId="{F39B042B-3D9E-49E9-9004-4FF8CDEEFF63}" type="parTrans" cxnId="{512EBB08-E6AC-4D28-A99C-B02AD2DDB6C4}">
      <dgm:prSet/>
      <dgm:spPr/>
      <dgm:t>
        <a:bodyPr/>
        <a:lstStyle/>
        <a:p>
          <a:endParaRPr lang="en-US"/>
        </a:p>
      </dgm:t>
    </dgm:pt>
    <dgm:pt modelId="{69E274C1-B2B2-4430-9DBB-248DF3010A2F}" type="sibTrans" cxnId="{512EBB08-E6AC-4D28-A99C-B02AD2DDB6C4}">
      <dgm:prSet/>
      <dgm:spPr/>
      <dgm:t>
        <a:bodyPr/>
        <a:lstStyle/>
        <a:p>
          <a:endParaRPr lang="en-US"/>
        </a:p>
      </dgm:t>
    </dgm:pt>
    <dgm:pt modelId="{F7C0E68E-D1D0-4708-8ED9-72D4309D618C}" type="pres">
      <dgm:prSet presAssocID="{CEF4033B-FED8-4D28-B5C8-05DAEC85D977}" presName="Name0" presStyleCnt="0">
        <dgm:presLayoutVars>
          <dgm:dir/>
          <dgm:animLvl val="lvl"/>
          <dgm:resizeHandles val="exact"/>
        </dgm:presLayoutVars>
      </dgm:prSet>
      <dgm:spPr/>
      <dgm:t>
        <a:bodyPr/>
        <a:lstStyle/>
        <a:p>
          <a:endParaRPr lang="en-US"/>
        </a:p>
      </dgm:t>
    </dgm:pt>
    <dgm:pt modelId="{23AE7FF1-D3B1-49FE-8F90-E951D3D42B5E}" type="pres">
      <dgm:prSet presAssocID="{EF6112D9-722F-4591-A972-14525674E8AD}" presName="compositeNode" presStyleCnt="0">
        <dgm:presLayoutVars>
          <dgm:bulletEnabled val="1"/>
        </dgm:presLayoutVars>
      </dgm:prSet>
      <dgm:spPr/>
    </dgm:pt>
    <dgm:pt modelId="{4D640A59-153D-4767-9B72-D96FF11568DD}" type="pres">
      <dgm:prSet presAssocID="{EF6112D9-722F-4591-A972-14525674E8AD}" presName="bgRect" presStyleLbl="node1" presStyleIdx="0" presStyleCnt="1"/>
      <dgm:spPr/>
      <dgm:t>
        <a:bodyPr/>
        <a:lstStyle/>
        <a:p>
          <a:endParaRPr lang="en-US"/>
        </a:p>
      </dgm:t>
    </dgm:pt>
    <dgm:pt modelId="{24F20746-50D4-40DA-918E-6A3BF4D385BE}" type="pres">
      <dgm:prSet presAssocID="{EF6112D9-722F-4591-A972-14525674E8AD}" presName="parentNode" presStyleLbl="node1" presStyleIdx="0" presStyleCnt="1">
        <dgm:presLayoutVars>
          <dgm:chMax val="0"/>
          <dgm:bulletEnabled val="1"/>
        </dgm:presLayoutVars>
      </dgm:prSet>
      <dgm:spPr/>
      <dgm:t>
        <a:bodyPr/>
        <a:lstStyle/>
        <a:p>
          <a:endParaRPr lang="en-US"/>
        </a:p>
      </dgm:t>
    </dgm:pt>
    <dgm:pt modelId="{F71ED41E-3D2E-4050-8BB6-3CCDF244944D}" type="pres">
      <dgm:prSet presAssocID="{EF6112D9-722F-4591-A972-14525674E8AD}" presName="childNode" presStyleLbl="node1" presStyleIdx="0" presStyleCnt="1">
        <dgm:presLayoutVars>
          <dgm:bulletEnabled val="1"/>
        </dgm:presLayoutVars>
      </dgm:prSet>
      <dgm:spPr/>
      <dgm:t>
        <a:bodyPr/>
        <a:lstStyle/>
        <a:p>
          <a:endParaRPr lang="en-US"/>
        </a:p>
      </dgm:t>
    </dgm:pt>
  </dgm:ptLst>
  <dgm:cxnLst>
    <dgm:cxn modelId="{175942BA-BC8A-4DEE-B899-0B07B549661A}" srcId="{CEF4033B-FED8-4D28-B5C8-05DAEC85D977}" destId="{EF6112D9-722F-4591-A972-14525674E8AD}" srcOrd="0" destOrd="0" parTransId="{7A42347E-46F9-4485-85CB-829B45BDC637}" sibTransId="{6D02FA5E-955F-455B-B295-8E3761DF98A4}"/>
    <dgm:cxn modelId="{31D7869A-233B-4BC7-812C-B7B655FBBF53}" type="presOf" srcId="{EF6112D9-722F-4591-A972-14525674E8AD}" destId="{4D640A59-153D-4767-9B72-D96FF11568DD}" srcOrd="0" destOrd="0" presId="urn:microsoft.com/office/officeart/2005/8/layout/hProcess7#17"/>
    <dgm:cxn modelId="{82491242-3A00-42CB-9CD4-CD777A51C3D8}" type="presOf" srcId="{F64F89EA-2678-4327-9384-2E7A58DCF921}" destId="{F71ED41E-3D2E-4050-8BB6-3CCDF244944D}" srcOrd="0" destOrd="0" presId="urn:microsoft.com/office/officeart/2005/8/layout/hProcess7#17"/>
    <dgm:cxn modelId="{1145DD1D-032F-468B-A04E-5CB682AD42AC}" type="presOf" srcId="{EF6112D9-722F-4591-A972-14525674E8AD}" destId="{24F20746-50D4-40DA-918E-6A3BF4D385BE}" srcOrd="1" destOrd="0" presId="urn:microsoft.com/office/officeart/2005/8/layout/hProcess7#17"/>
    <dgm:cxn modelId="{512EBB08-E6AC-4D28-A99C-B02AD2DDB6C4}" srcId="{EF6112D9-722F-4591-A972-14525674E8AD}" destId="{F64F89EA-2678-4327-9384-2E7A58DCF921}" srcOrd="0" destOrd="0" parTransId="{F39B042B-3D9E-49E9-9004-4FF8CDEEFF63}" sibTransId="{69E274C1-B2B2-4430-9DBB-248DF3010A2F}"/>
    <dgm:cxn modelId="{BB8C4FE0-C29F-4B27-88F1-7F2EE2A00934}" type="presOf" srcId="{CEF4033B-FED8-4D28-B5C8-05DAEC85D977}" destId="{F7C0E68E-D1D0-4708-8ED9-72D4309D618C}" srcOrd="0" destOrd="0" presId="urn:microsoft.com/office/officeart/2005/8/layout/hProcess7#17"/>
    <dgm:cxn modelId="{39E6E574-AEEE-4E30-969A-2E109176C521}" type="presParOf" srcId="{F7C0E68E-D1D0-4708-8ED9-72D4309D618C}" destId="{23AE7FF1-D3B1-49FE-8F90-E951D3D42B5E}" srcOrd="0" destOrd="0" presId="urn:microsoft.com/office/officeart/2005/8/layout/hProcess7#17"/>
    <dgm:cxn modelId="{8DE71403-01BC-4717-9C29-290669158FFE}" type="presParOf" srcId="{23AE7FF1-D3B1-49FE-8F90-E951D3D42B5E}" destId="{4D640A59-153D-4767-9B72-D96FF11568DD}" srcOrd="0" destOrd="0" presId="urn:microsoft.com/office/officeart/2005/8/layout/hProcess7#17"/>
    <dgm:cxn modelId="{742E6D95-E3DC-4722-A4E6-80006AE52D5C}" type="presParOf" srcId="{23AE7FF1-D3B1-49FE-8F90-E951D3D42B5E}" destId="{24F20746-50D4-40DA-918E-6A3BF4D385BE}" srcOrd="1" destOrd="0" presId="urn:microsoft.com/office/officeart/2005/8/layout/hProcess7#17"/>
    <dgm:cxn modelId="{01863222-F5CC-4463-936A-0C541EAE93FE}" type="presParOf" srcId="{23AE7FF1-D3B1-49FE-8F90-E951D3D42B5E}" destId="{F71ED41E-3D2E-4050-8BB6-3CCDF244944D}" srcOrd="2" destOrd="0" presId="urn:microsoft.com/office/officeart/2005/8/layout/hProcess7#1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9DECBC-C8F5-42FA-9E69-210AFDAC4380}" type="doc">
      <dgm:prSet loTypeId="urn:microsoft.com/office/officeart/2005/8/layout/hProcess7#18" loCatId="list" qsTypeId="urn:microsoft.com/office/officeart/2005/8/quickstyle/simple1" qsCatId="simple" csTypeId="urn:microsoft.com/office/officeart/2005/8/colors/accent1_2" csCatId="accent1" phldr="1"/>
      <dgm:spPr/>
      <dgm:t>
        <a:bodyPr/>
        <a:lstStyle/>
        <a:p>
          <a:endParaRPr lang="en-US"/>
        </a:p>
      </dgm:t>
    </dgm:pt>
    <dgm:pt modelId="{35083067-CDF4-480F-BC31-2B055511A1F4}">
      <dgm:prSet phldrT="[Text]" custT="1"/>
      <dgm:spPr>
        <a:solidFill>
          <a:srgbClr val="C00000"/>
        </a:solidFill>
      </dgm:spPr>
      <dgm:t>
        <a:bodyPr/>
        <a:lstStyle/>
        <a:p>
          <a:r>
            <a:rPr lang="en-US" sz="4800" noProof="1" smtClean="0"/>
            <a:t>RINGKASAN</a:t>
          </a:r>
          <a:endParaRPr lang="id-ID" sz="4800" noProof="1"/>
        </a:p>
      </dgm:t>
    </dgm:pt>
    <dgm:pt modelId="{06C221DB-58B0-4728-82B1-87AD542090A5}" type="parTrans" cxnId="{2F24FF6F-E39F-4F71-B210-7313FF2E6E7D}">
      <dgm:prSet/>
      <dgm:spPr/>
      <dgm:t>
        <a:bodyPr/>
        <a:lstStyle/>
        <a:p>
          <a:endParaRPr lang="id-ID" noProof="1"/>
        </a:p>
      </dgm:t>
    </dgm:pt>
    <dgm:pt modelId="{F5362982-BDC2-4C44-85F9-EAB320FF1849}" type="sibTrans" cxnId="{2F24FF6F-E39F-4F71-B210-7313FF2E6E7D}">
      <dgm:prSet/>
      <dgm:spPr/>
      <dgm:t>
        <a:bodyPr/>
        <a:lstStyle/>
        <a:p>
          <a:endParaRPr lang="id-ID" noProof="1"/>
        </a:p>
      </dgm:t>
    </dgm:pt>
    <dgm:pt modelId="{CCB065D2-4F1B-4B75-A801-3FE6742F4B48}">
      <dgm:prSet phldrT="[Text]" custT="1"/>
      <dgm:spPr/>
      <dgm:t>
        <a:bodyPr/>
        <a:lstStyle/>
        <a:p>
          <a:endParaRPr lang="en-US" sz="3600" noProof="1" smtClean="0">
            <a:latin typeface="Tahoma" pitchFamily="34" charset="0"/>
            <a:cs typeface="Tahoma" pitchFamily="34" charset="0"/>
          </a:endParaRPr>
        </a:p>
        <a:p>
          <a:r>
            <a:rPr lang="en-US" sz="3600" noProof="1" smtClean="0">
              <a:latin typeface="Tahoma" pitchFamily="34" charset="0"/>
              <a:cs typeface="Tahoma" pitchFamily="34" charset="0"/>
            </a:rPr>
            <a:t>Kemukakan tujuan dan target khusus yang ingin dicapai serta metode yang akan dipakai dalam pencapaian tujuan tersebut. Ringkasan harus mampu menguraikan secara cermat dan singkat tentang rencana kegiatan yang diusulkan dan ditulis dengan jarak satu spasi (max 1 halaman)</a:t>
          </a:r>
          <a:endParaRPr lang="id-ID" sz="3600" noProof="1">
            <a:latin typeface="Tahoma" pitchFamily="34" charset="0"/>
            <a:cs typeface="Tahoma" pitchFamily="34" charset="0"/>
          </a:endParaRPr>
        </a:p>
      </dgm:t>
    </dgm:pt>
    <dgm:pt modelId="{6FAE153D-F4E4-46CE-88FA-D6A2569DB99A}" type="parTrans" cxnId="{9FCB9E6A-91FF-4EF3-A355-35BE218C95D5}">
      <dgm:prSet/>
      <dgm:spPr/>
      <dgm:t>
        <a:bodyPr/>
        <a:lstStyle/>
        <a:p>
          <a:endParaRPr lang="id-ID" noProof="1"/>
        </a:p>
      </dgm:t>
    </dgm:pt>
    <dgm:pt modelId="{93DD6CCE-47CE-4EC1-A9B5-8A77023BCCDC}" type="sibTrans" cxnId="{9FCB9E6A-91FF-4EF3-A355-35BE218C95D5}">
      <dgm:prSet/>
      <dgm:spPr/>
      <dgm:t>
        <a:bodyPr/>
        <a:lstStyle/>
        <a:p>
          <a:endParaRPr lang="id-ID" noProof="1"/>
        </a:p>
      </dgm:t>
    </dgm:pt>
    <dgm:pt modelId="{325481FE-4D44-4258-9CD5-FDA6D0AFA6ED}" type="pres">
      <dgm:prSet presAssocID="{0C9DECBC-C8F5-42FA-9E69-210AFDAC4380}" presName="Name0" presStyleCnt="0">
        <dgm:presLayoutVars>
          <dgm:dir/>
          <dgm:animLvl val="lvl"/>
          <dgm:resizeHandles val="exact"/>
        </dgm:presLayoutVars>
      </dgm:prSet>
      <dgm:spPr/>
      <dgm:t>
        <a:bodyPr/>
        <a:lstStyle/>
        <a:p>
          <a:endParaRPr lang="en-US"/>
        </a:p>
      </dgm:t>
    </dgm:pt>
    <dgm:pt modelId="{38602FAC-3F96-4E92-997F-6D6D4B216F17}" type="pres">
      <dgm:prSet presAssocID="{35083067-CDF4-480F-BC31-2B055511A1F4}" presName="compositeNode" presStyleCnt="0">
        <dgm:presLayoutVars>
          <dgm:bulletEnabled val="1"/>
        </dgm:presLayoutVars>
      </dgm:prSet>
      <dgm:spPr/>
    </dgm:pt>
    <dgm:pt modelId="{3162C23E-B010-4FD9-87A7-CE60837FC29E}" type="pres">
      <dgm:prSet presAssocID="{35083067-CDF4-480F-BC31-2B055511A1F4}" presName="bgRect" presStyleLbl="node1" presStyleIdx="0" presStyleCnt="1"/>
      <dgm:spPr/>
      <dgm:t>
        <a:bodyPr/>
        <a:lstStyle/>
        <a:p>
          <a:endParaRPr lang="en-US"/>
        </a:p>
      </dgm:t>
    </dgm:pt>
    <dgm:pt modelId="{CB8E4809-CA3E-466E-AD24-86A97C90D766}" type="pres">
      <dgm:prSet presAssocID="{35083067-CDF4-480F-BC31-2B055511A1F4}" presName="parentNode" presStyleLbl="node1" presStyleIdx="0" presStyleCnt="1">
        <dgm:presLayoutVars>
          <dgm:chMax val="0"/>
          <dgm:bulletEnabled val="1"/>
        </dgm:presLayoutVars>
      </dgm:prSet>
      <dgm:spPr/>
      <dgm:t>
        <a:bodyPr/>
        <a:lstStyle/>
        <a:p>
          <a:endParaRPr lang="en-US"/>
        </a:p>
      </dgm:t>
    </dgm:pt>
    <dgm:pt modelId="{406D4DB7-904E-42A5-AC1D-131C6092D944}" type="pres">
      <dgm:prSet presAssocID="{35083067-CDF4-480F-BC31-2B055511A1F4}" presName="childNode" presStyleLbl="node1" presStyleIdx="0" presStyleCnt="1">
        <dgm:presLayoutVars>
          <dgm:bulletEnabled val="1"/>
        </dgm:presLayoutVars>
      </dgm:prSet>
      <dgm:spPr/>
      <dgm:t>
        <a:bodyPr/>
        <a:lstStyle/>
        <a:p>
          <a:endParaRPr lang="en-US"/>
        </a:p>
      </dgm:t>
    </dgm:pt>
  </dgm:ptLst>
  <dgm:cxnLst>
    <dgm:cxn modelId="{9FCB9E6A-91FF-4EF3-A355-35BE218C95D5}" srcId="{35083067-CDF4-480F-BC31-2B055511A1F4}" destId="{CCB065D2-4F1B-4B75-A801-3FE6742F4B48}" srcOrd="0" destOrd="0" parTransId="{6FAE153D-F4E4-46CE-88FA-D6A2569DB99A}" sibTransId="{93DD6CCE-47CE-4EC1-A9B5-8A77023BCCDC}"/>
    <dgm:cxn modelId="{179E6AD3-6322-4699-BA0F-B73AEC806C84}" type="presOf" srcId="{0C9DECBC-C8F5-42FA-9E69-210AFDAC4380}" destId="{325481FE-4D44-4258-9CD5-FDA6D0AFA6ED}" srcOrd="0" destOrd="0" presId="urn:microsoft.com/office/officeart/2005/8/layout/hProcess7#18"/>
    <dgm:cxn modelId="{4F333554-F360-4A9B-90C6-7E8F9FDF8FFE}" type="presOf" srcId="{35083067-CDF4-480F-BC31-2B055511A1F4}" destId="{3162C23E-B010-4FD9-87A7-CE60837FC29E}" srcOrd="0" destOrd="0" presId="urn:microsoft.com/office/officeart/2005/8/layout/hProcess7#18"/>
    <dgm:cxn modelId="{BBD0C964-9553-4656-8E7F-A666F2F2D002}" type="presOf" srcId="{CCB065D2-4F1B-4B75-A801-3FE6742F4B48}" destId="{406D4DB7-904E-42A5-AC1D-131C6092D944}" srcOrd="0" destOrd="0" presId="urn:microsoft.com/office/officeart/2005/8/layout/hProcess7#18"/>
    <dgm:cxn modelId="{2F24FF6F-E39F-4F71-B210-7313FF2E6E7D}" srcId="{0C9DECBC-C8F5-42FA-9E69-210AFDAC4380}" destId="{35083067-CDF4-480F-BC31-2B055511A1F4}" srcOrd="0" destOrd="0" parTransId="{06C221DB-58B0-4728-82B1-87AD542090A5}" sibTransId="{F5362982-BDC2-4C44-85F9-EAB320FF1849}"/>
    <dgm:cxn modelId="{2B47AD1E-B0BB-4FB4-AA68-2A02CD6FB0F0}" type="presOf" srcId="{35083067-CDF4-480F-BC31-2B055511A1F4}" destId="{CB8E4809-CA3E-466E-AD24-86A97C90D766}" srcOrd="1" destOrd="0" presId="urn:microsoft.com/office/officeart/2005/8/layout/hProcess7#18"/>
    <dgm:cxn modelId="{0DF4908C-D18B-485D-B2E0-70A1304D83DE}" type="presParOf" srcId="{325481FE-4D44-4258-9CD5-FDA6D0AFA6ED}" destId="{38602FAC-3F96-4E92-997F-6D6D4B216F17}" srcOrd="0" destOrd="0" presId="urn:microsoft.com/office/officeart/2005/8/layout/hProcess7#18"/>
    <dgm:cxn modelId="{A9DD451A-DA0F-4078-B35D-E91E14445EDF}" type="presParOf" srcId="{38602FAC-3F96-4E92-997F-6D6D4B216F17}" destId="{3162C23E-B010-4FD9-87A7-CE60837FC29E}" srcOrd="0" destOrd="0" presId="urn:microsoft.com/office/officeart/2005/8/layout/hProcess7#18"/>
    <dgm:cxn modelId="{C4EA7A50-FBF4-480C-AC32-507DE221CE70}" type="presParOf" srcId="{38602FAC-3F96-4E92-997F-6D6D4B216F17}" destId="{CB8E4809-CA3E-466E-AD24-86A97C90D766}" srcOrd="1" destOrd="0" presId="urn:microsoft.com/office/officeart/2005/8/layout/hProcess7#18"/>
    <dgm:cxn modelId="{183FB7D4-807F-4DFD-82C7-C2CE662FFEC2}" type="presParOf" srcId="{38602FAC-3F96-4E92-997F-6D6D4B216F17}" destId="{406D4DB7-904E-42A5-AC1D-131C6092D944}" srcOrd="2" destOrd="0" presId="urn:microsoft.com/office/officeart/2005/8/layout/hProcess7#1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C9DECBC-C8F5-42FA-9E69-210AFDAC4380}" type="doc">
      <dgm:prSet loTypeId="urn:microsoft.com/office/officeart/2005/8/layout/hProcess7#19" loCatId="list" qsTypeId="urn:microsoft.com/office/officeart/2005/8/quickstyle/simple1" qsCatId="simple" csTypeId="urn:microsoft.com/office/officeart/2005/8/colors/accent1_2" csCatId="accent1" phldr="1"/>
      <dgm:spPr/>
      <dgm:t>
        <a:bodyPr/>
        <a:lstStyle/>
        <a:p>
          <a:endParaRPr lang="en-US"/>
        </a:p>
      </dgm:t>
    </dgm:pt>
    <dgm:pt modelId="{35083067-CDF4-480F-BC31-2B055511A1F4}">
      <dgm:prSet phldrT="[Text]" custT="1"/>
      <dgm:spPr>
        <a:solidFill>
          <a:srgbClr val="C00000"/>
        </a:solidFill>
      </dgm:spPr>
      <dgm:t>
        <a:bodyPr/>
        <a:lstStyle/>
        <a:p>
          <a:r>
            <a:rPr lang="en-US" sz="4000" noProof="1" smtClean="0"/>
            <a:t>BAB 1. PENDAHULUAN</a:t>
          </a:r>
          <a:endParaRPr lang="id-ID" sz="4000" noProof="1"/>
        </a:p>
      </dgm:t>
    </dgm:pt>
    <dgm:pt modelId="{06C221DB-58B0-4728-82B1-87AD542090A5}" type="parTrans" cxnId="{2F24FF6F-E39F-4F71-B210-7313FF2E6E7D}">
      <dgm:prSet/>
      <dgm:spPr/>
      <dgm:t>
        <a:bodyPr/>
        <a:lstStyle/>
        <a:p>
          <a:endParaRPr lang="id-ID" noProof="1"/>
        </a:p>
      </dgm:t>
    </dgm:pt>
    <dgm:pt modelId="{F5362982-BDC2-4C44-85F9-EAB320FF1849}" type="sibTrans" cxnId="{2F24FF6F-E39F-4F71-B210-7313FF2E6E7D}">
      <dgm:prSet/>
      <dgm:spPr/>
      <dgm:t>
        <a:bodyPr/>
        <a:lstStyle/>
        <a:p>
          <a:endParaRPr lang="id-ID" noProof="1"/>
        </a:p>
      </dgm:t>
    </dgm:pt>
    <dgm:pt modelId="{CCB065D2-4F1B-4B75-A801-3FE6742F4B48}">
      <dgm:prSet phldrT="[Text]" custT="1"/>
      <dgm:spPr/>
      <dgm:t>
        <a:bodyPr/>
        <a:lstStyle/>
        <a:p>
          <a:pPr algn="just"/>
          <a:r>
            <a:rPr lang="en-US" sz="2400" noProof="1" smtClean="0">
              <a:latin typeface="Tahoma" pitchFamily="34" charset="0"/>
              <a:cs typeface="Tahoma" pitchFamily="34" charset="0"/>
            </a:rPr>
            <a:t>a. Uraikan kondisi kewirausahaan di perguruan tinggi pengusul saat ini. Informasikan jumlah mahasiswa PKMK/PKM lainnya, mahasiswa PMW dan mahasiswa yang merintis usaha baru serta produk/komoditas yang sudah dihasilkan</a:t>
          </a:r>
          <a:endParaRPr lang="id-ID" sz="2400" noProof="1">
            <a:latin typeface="Tahoma" pitchFamily="34" charset="0"/>
            <a:cs typeface="Tahoma" pitchFamily="34" charset="0"/>
          </a:endParaRPr>
        </a:p>
      </dgm:t>
    </dgm:pt>
    <dgm:pt modelId="{6FAE153D-F4E4-46CE-88FA-D6A2569DB99A}" type="parTrans" cxnId="{9FCB9E6A-91FF-4EF3-A355-35BE218C95D5}">
      <dgm:prSet/>
      <dgm:spPr/>
      <dgm:t>
        <a:bodyPr/>
        <a:lstStyle/>
        <a:p>
          <a:endParaRPr lang="id-ID" noProof="1"/>
        </a:p>
      </dgm:t>
    </dgm:pt>
    <dgm:pt modelId="{93DD6CCE-47CE-4EC1-A9B5-8A77023BCCDC}" type="sibTrans" cxnId="{9FCB9E6A-91FF-4EF3-A355-35BE218C95D5}">
      <dgm:prSet/>
      <dgm:spPr/>
      <dgm:t>
        <a:bodyPr/>
        <a:lstStyle/>
        <a:p>
          <a:endParaRPr lang="id-ID" noProof="1"/>
        </a:p>
      </dgm:t>
    </dgm:pt>
    <dgm:pt modelId="{9C3F0508-776E-4E3A-A19D-F4F842EAD76D}">
      <dgm:prSet custT="1"/>
      <dgm:spPr/>
      <dgm:t>
        <a:bodyPr/>
        <a:lstStyle/>
        <a:p>
          <a:pPr algn="just"/>
          <a:r>
            <a:rPr lang="en-US" sz="2400" noProof="1" smtClean="0">
              <a:latin typeface="Tahoma" pitchFamily="34" charset="0"/>
              <a:cs typeface="Tahoma" pitchFamily="34" charset="0"/>
            </a:rPr>
            <a:t>b. Informasikan potensi dan nilai ekonomi produk mahasiswa PKMK/PKM lainnya, mahasiswa PMW, mhs yang merintis usaha baru, dan alumni yang berminat sebagai tenant.</a:t>
          </a:r>
        </a:p>
      </dgm:t>
    </dgm:pt>
    <dgm:pt modelId="{FAB5E690-6BFD-4309-A5C3-8CF7A3C2BF29}" type="parTrans" cxnId="{465A3051-A07E-4C94-928E-D4BC61D07741}">
      <dgm:prSet/>
      <dgm:spPr/>
      <dgm:t>
        <a:bodyPr/>
        <a:lstStyle/>
        <a:p>
          <a:endParaRPr lang="en-US"/>
        </a:p>
      </dgm:t>
    </dgm:pt>
    <dgm:pt modelId="{E3E8C1C9-DA27-4B83-9036-FE2B78604E49}" type="sibTrans" cxnId="{465A3051-A07E-4C94-928E-D4BC61D07741}">
      <dgm:prSet/>
      <dgm:spPr/>
      <dgm:t>
        <a:bodyPr/>
        <a:lstStyle/>
        <a:p>
          <a:endParaRPr lang="en-US"/>
        </a:p>
      </dgm:t>
    </dgm:pt>
    <dgm:pt modelId="{BAA07703-C0E7-493E-8533-6AABD9750251}">
      <dgm:prSet custT="1"/>
      <dgm:spPr/>
      <dgm:t>
        <a:bodyPr/>
        <a:lstStyle/>
        <a:p>
          <a:pPr algn="just"/>
          <a:r>
            <a:rPr lang="en-US" sz="2400" noProof="1" smtClean="0">
              <a:latin typeface="Tahoma" pitchFamily="34" charset="0"/>
              <a:cs typeface="Tahoma" pitchFamily="34" charset="0"/>
            </a:rPr>
            <a:t>c. Ungkapkan keunggulan ipteks produk tenant dalam PPK.</a:t>
          </a:r>
        </a:p>
      </dgm:t>
    </dgm:pt>
    <dgm:pt modelId="{7E97C133-5A5F-448E-9406-0F4FCD3F065D}" type="parTrans" cxnId="{443902E6-5D83-460F-A098-B54B7CE604E3}">
      <dgm:prSet/>
      <dgm:spPr/>
      <dgm:t>
        <a:bodyPr/>
        <a:lstStyle/>
        <a:p>
          <a:endParaRPr lang="en-US"/>
        </a:p>
      </dgm:t>
    </dgm:pt>
    <dgm:pt modelId="{7A5C376A-960B-49AC-AE7D-04B669D7C04F}" type="sibTrans" cxnId="{443902E6-5D83-460F-A098-B54B7CE604E3}">
      <dgm:prSet/>
      <dgm:spPr/>
      <dgm:t>
        <a:bodyPr/>
        <a:lstStyle/>
        <a:p>
          <a:endParaRPr lang="en-US"/>
        </a:p>
      </dgm:t>
    </dgm:pt>
    <dgm:pt modelId="{0D036C30-57FB-4A48-A974-156878C3C382}">
      <dgm:prSet custT="1"/>
      <dgm:spPr/>
      <dgm:t>
        <a:bodyPr/>
        <a:lstStyle/>
        <a:p>
          <a:pPr algn="just"/>
          <a:r>
            <a:rPr lang="en-US" sz="2400" noProof="1" smtClean="0">
              <a:latin typeface="Tahoma" pitchFamily="34" charset="0"/>
              <a:cs typeface="Tahoma" pitchFamily="34" charset="0"/>
            </a:rPr>
            <a:t>d. Jelaskan kesiapan pengelola, fasilitas perguruan tinggi dan kelembagaan yang terkait dengan kewirausahaan di perguruan tinggi pengusul.</a:t>
          </a:r>
        </a:p>
      </dgm:t>
    </dgm:pt>
    <dgm:pt modelId="{DC319CCE-8DA2-42BA-B1A1-23D6C238AE79}" type="parTrans" cxnId="{F39707A2-6155-4C8E-B162-F8328A4F1167}">
      <dgm:prSet/>
      <dgm:spPr/>
      <dgm:t>
        <a:bodyPr/>
        <a:lstStyle/>
        <a:p>
          <a:endParaRPr lang="en-US"/>
        </a:p>
      </dgm:t>
    </dgm:pt>
    <dgm:pt modelId="{0BD8D9FE-DB91-4782-8FB0-C00ADFD55B07}" type="sibTrans" cxnId="{F39707A2-6155-4C8E-B162-F8328A4F1167}">
      <dgm:prSet/>
      <dgm:spPr/>
      <dgm:t>
        <a:bodyPr/>
        <a:lstStyle/>
        <a:p>
          <a:endParaRPr lang="en-US"/>
        </a:p>
      </dgm:t>
    </dgm:pt>
    <dgm:pt modelId="{B687D5A1-52C1-42E9-9422-6473EA0AA4C1}">
      <dgm:prSet custT="1"/>
      <dgm:spPr/>
      <dgm:t>
        <a:bodyPr/>
        <a:lstStyle/>
        <a:p>
          <a:pPr algn="just"/>
          <a:r>
            <a:rPr lang="en-US" sz="2400" noProof="1" smtClean="0">
              <a:latin typeface="Tahoma" pitchFamily="34" charset="0"/>
              <a:cs typeface="Tahoma" pitchFamily="34" charset="0"/>
            </a:rPr>
            <a:t>e. Informasikan ada tidaknya PPUPIK di PT  pengusul dan jelaskan PPUPIK  tersebut</a:t>
          </a:r>
        </a:p>
      </dgm:t>
    </dgm:pt>
    <dgm:pt modelId="{2DAC5393-12FC-442E-B787-CE2D14FAA7CE}" type="parTrans" cxnId="{225B1C5B-05AB-47F8-BE04-D23BC69E9982}">
      <dgm:prSet/>
      <dgm:spPr/>
      <dgm:t>
        <a:bodyPr/>
        <a:lstStyle/>
        <a:p>
          <a:endParaRPr lang="en-US"/>
        </a:p>
      </dgm:t>
    </dgm:pt>
    <dgm:pt modelId="{E1C1F15D-4B1B-4FEF-9B19-E9408491FA6D}" type="sibTrans" cxnId="{225B1C5B-05AB-47F8-BE04-D23BC69E9982}">
      <dgm:prSet/>
      <dgm:spPr/>
      <dgm:t>
        <a:bodyPr/>
        <a:lstStyle/>
        <a:p>
          <a:endParaRPr lang="en-US"/>
        </a:p>
      </dgm:t>
    </dgm:pt>
    <dgm:pt modelId="{325481FE-4D44-4258-9CD5-FDA6D0AFA6ED}" type="pres">
      <dgm:prSet presAssocID="{0C9DECBC-C8F5-42FA-9E69-210AFDAC4380}" presName="Name0" presStyleCnt="0">
        <dgm:presLayoutVars>
          <dgm:dir/>
          <dgm:animLvl val="lvl"/>
          <dgm:resizeHandles val="exact"/>
        </dgm:presLayoutVars>
      </dgm:prSet>
      <dgm:spPr/>
      <dgm:t>
        <a:bodyPr/>
        <a:lstStyle/>
        <a:p>
          <a:endParaRPr lang="en-US"/>
        </a:p>
      </dgm:t>
    </dgm:pt>
    <dgm:pt modelId="{38602FAC-3F96-4E92-997F-6D6D4B216F17}" type="pres">
      <dgm:prSet presAssocID="{35083067-CDF4-480F-BC31-2B055511A1F4}" presName="compositeNode" presStyleCnt="0">
        <dgm:presLayoutVars>
          <dgm:bulletEnabled val="1"/>
        </dgm:presLayoutVars>
      </dgm:prSet>
      <dgm:spPr/>
    </dgm:pt>
    <dgm:pt modelId="{3162C23E-B010-4FD9-87A7-CE60837FC29E}" type="pres">
      <dgm:prSet presAssocID="{35083067-CDF4-480F-BC31-2B055511A1F4}" presName="bgRect" presStyleLbl="node1" presStyleIdx="0" presStyleCnt="1" custScaleX="446341" custScaleY="165396"/>
      <dgm:spPr/>
      <dgm:t>
        <a:bodyPr/>
        <a:lstStyle/>
        <a:p>
          <a:endParaRPr lang="en-US"/>
        </a:p>
      </dgm:t>
    </dgm:pt>
    <dgm:pt modelId="{CB8E4809-CA3E-466E-AD24-86A97C90D766}" type="pres">
      <dgm:prSet presAssocID="{35083067-CDF4-480F-BC31-2B055511A1F4}" presName="parentNode" presStyleLbl="node1" presStyleIdx="0" presStyleCnt="1">
        <dgm:presLayoutVars>
          <dgm:chMax val="0"/>
          <dgm:bulletEnabled val="1"/>
        </dgm:presLayoutVars>
      </dgm:prSet>
      <dgm:spPr/>
      <dgm:t>
        <a:bodyPr/>
        <a:lstStyle/>
        <a:p>
          <a:endParaRPr lang="en-US"/>
        </a:p>
      </dgm:t>
    </dgm:pt>
    <dgm:pt modelId="{406D4DB7-904E-42A5-AC1D-131C6092D944}" type="pres">
      <dgm:prSet presAssocID="{35083067-CDF4-480F-BC31-2B055511A1F4}" presName="childNode" presStyleLbl="node1" presStyleIdx="0" presStyleCnt="1">
        <dgm:presLayoutVars>
          <dgm:bulletEnabled val="1"/>
        </dgm:presLayoutVars>
      </dgm:prSet>
      <dgm:spPr/>
      <dgm:t>
        <a:bodyPr/>
        <a:lstStyle/>
        <a:p>
          <a:endParaRPr lang="en-US"/>
        </a:p>
      </dgm:t>
    </dgm:pt>
  </dgm:ptLst>
  <dgm:cxnLst>
    <dgm:cxn modelId="{465A3051-A07E-4C94-928E-D4BC61D07741}" srcId="{35083067-CDF4-480F-BC31-2B055511A1F4}" destId="{9C3F0508-776E-4E3A-A19D-F4F842EAD76D}" srcOrd="1" destOrd="0" parTransId="{FAB5E690-6BFD-4309-A5C3-8CF7A3C2BF29}" sibTransId="{E3E8C1C9-DA27-4B83-9036-FE2B78604E49}"/>
    <dgm:cxn modelId="{84BEC708-0F5A-47CC-B4C7-A4FE89BF1961}" type="presOf" srcId="{CCB065D2-4F1B-4B75-A801-3FE6742F4B48}" destId="{406D4DB7-904E-42A5-AC1D-131C6092D944}" srcOrd="0" destOrd="0" presId="urn:microsoft.com/office/officeart/2005/8/layout/hProcess7#19"/>
    <dgm:cxn modelId="{56B03990-F856-4C23-8619-14738BC80B47}" type="presOf" srcId="{BAA07703-C0E7-493E-8533-6AABD9750251}" destId="{406D4DB7-904E-42A5-AC1D-131C6092D944}" srcOrd="0" destOrd="2" presId="urn:microsoft.com/office/officeart/2005/8/layout/hProcess7#19"/>
    <dgm:cxn modelId="{1F49D1CD-D9E7-46FB-A249-80C97192279E}" type="presOf" srcId="{35083067-CDF4-480F-BC31-2B055511A1F4}" destId="{3162C23E-B010-4FD9-87A7-CE60837FC29E}" srcOrd="0" destOrd="0" presId="urn:microsoft.com/office/officeart/2005/8/layout/hProcess7#19"/>
    <dgm:cxn modelId="{715294BF-2C54-4DFB-B1B3-3BB0A0ED8A35}" type="presOf" srcId="{B687D5A1-52C1-42E9-9422-6473EA0AA4C1}" destId="{406D4DB7-904E-42A5-AC1D-131C6092D944}" srcOrd="0" destOrd="4" presId="urn:microsoft.com/office/officeart/2005/8/layout/hProcess7#19"/>
    <dgm:cxn modelId="{F39707A2-6155-4C8E-B162-F8328A4F1167}" srcId="{35083067-CDF4-480F-BC31-2B055511A1F4}" destId="{0D036C30-57FB-4A48-A974-156878C3C382}" srcOrd="3" destOrd="0" parTransId="{DC319CCE-8DA2-42BA-B1A1-23D6C238AE79}" sibTransId="{0BD8D9FE-DB91-4782-8FB0-C00ADFD55B07}"/>
    <dgm:cxn modelId="{2F24FF6F-E39F-4F71-B210-7313FF2E6E7D}" srcId="{0C9DECBC-C8F5-42FA-9E69-210AFDAC4380}" destId="{35083067-CDF4-480F-BC31-2B055511A1F4}" srcOrd="0" destOrd="0" parTransId="{06C221DB-58B0-4728-82B1-87AD542090A5}" sibTransId="{F5362982-BDC2-4C44-85F9-EAB320FF1849}"/>
    <dgm:cxn modelId="{7D38C921-EAF5-41A2-9AAA-777A9DADAD3A}" type="presOf" srcId="{0D036C30-57FB-4A48-A974-156878C3C382}" destId="{406D4DB7-904E-42A5-AC1D-131C6092D944}" srcOrd="0" destOrd="3" presId="urn:microsoft.com/office/officeart/2005/8/layout/hProcess7#19"/>
    <dgm:cxn modelId="{2D1CE3CB-2296-4FB0-A081-DD07C9EC69B0}" type="presOf" srcId="{35083067-CDF4-480F-BC31-2B055511A1F4}" destId="{CB8E4809-CA3E-466E-AD24-86A97C90D766}" srcOrd="1" destOrd="0" presId="urn:microsoft.com/office/officeart/2005/8/layout/hProcess7#19"/>
    <dgm:cxn modelId="{9FCB9E6A-91FF-4EF3-A355-35BE218C95D5}" srcId="{35083067-CDF4-480F-BC31-2B055511A1F4}" destId="{CCB065D2-4F1B-4B75-A801-3FE6742F4B48}" srcOrd="0" destOrd="0" parTransId="{6FAE153D-F4E4-46CE-88FA-D6A2569DB99A}" sibTransId="{93DD6CCE-47CE-4EC1-A9B5-8A77023BCCDC}"/>
    <dgm:cxn modelId="{10BC8F1C-8A1B-4318-8471-CA65D44658EB}" type="presOf" srcId="{9C3F0508-776E-4E3A-A19D-F4F842EAD76D}" destId="{406D4DB7-904E-42A5-AC1D-131C6092D944}" srcOrd="0" destOrd="1" presId="urn:microsoft.com/office/officeart/2005/8/layout/hProcess7#19"/>
    <dgm:cxn modelId="{080CE047-AA56-470B-8975-552DE81046C4}" type="presOf" srcId="{0C9DECBC-C8F5-42FA-9E69-210AFDAC4380}" destId="{325481FE-4D44-4258-9CD5-FDA6D0AFA6ED}" srcOrd="0" destOrd="0" presId="urn:microsoft.com/office/officeart/2005/8/layout/hProcess7#19"/>
    <dgm:cxn modelId="{443902E6-5D83-460F-A098-B54B7CE604E3}" srcId="{35083067-CDF4-480F-BC31-2B055511A1F4}" destId="{BAA07703-C0E7-493E-8533-6AABD9750251}" srcOrd="2" destOrd="0" parTransId="{7E97C133-5A5F-448E-9406-0F4FCD3F065D}" sibTransId="{7A5C376A-960B-49AC-AE7D-04B669D7C04F}"/>
    <dgm:cxn modelId="{225B1C5B-05AB-47F8-BE04-D23BC69E9982}" srcId="{35083067-CDF4-480F-BC31-2B055511A1F4}" destId="{B687D5A1-52C1-42E9-9422-6473EA0AA4C1}" srcOrd="4" destOrd="0" parTransId="{2DAC5393-12FC-442E-B787-CE2D14FAA7CE}" sibTransId="{E1C1F15D-4B1B-4FEF-9B19-E9408491FA6D}"/>
    <dgm:cxn modelId="{684EB597-7021-4390-8094-04D1708551C9}" type="presParOf" srcId="{325481FE-4D44-4258-9CD5-FDA6D0AFA6ED}" destId="{38602FAC-3F96-4E92-997F-6D6D4B216F17}" srcOrd="0" destOrd="0" presId="urn:microsoft.com/office/officeart/2005/8/layout/hProcess7#19"/>
    <dgm:cxn modelId="{0AA46353-E8E1-46B9-A190-589D8475E02F}" type="presParOf" srcId="{38602FAC-3F96-4E92-997F-6D6D4B216F17}" destId="{3162C23E-B010-4FD9-87A7-CE60837FC29E}" srcOrd="0" destOrd="0" presId="urn:microsoft.com/office/officeart/2005/8/layout/hProcess7#19"/>
    <dgm:cxn modelId="{A3180003-8AE9-437D-B2AF-BC4B183305B4}" type="presParOf" srcId="{38602FAC-3F96-4E92-997F-6D6D4B216F17}" destId="{CB8E4809-CA3E-466E-AD24-86A97C90D766}" srcOrd="1" destOrd="0" presId="urn:microsoft.com/office/officeart/2005/8/layout/hProcess7#19"/>
    <dgm:cxn modelId="{01D13A33-8AF4-470E-8F72-1330B3583EC8}" type="presParOf" srcId="{38602FAC-3F96-4E92-997F-6D6D4B216F17}" destId="{406D4DB7-904E-42A5-AC1D-131C6092D944}" srcOrd="2" destOrd="0" presId="urn:microsoft.com/office/officeart/2005/8/layout/hProcess7#1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C1DDB04-4ADB-4363-AC3A-1A5560333373}" type="doc">
      <dgm:prSet loTypeId="urn:microsoft.com/office/officeart/2005/8/layout/hProcess7#20" loCatId="list" qsTypeId="urn:microsoft.com/office/officeart/2005/8/quickstyle/3d1" qsCatId="3D" csTypeId="urn:microsoft.com/office/officeart/2005/8/colors/accent1_2" csCatId="accent1" phldr="1"/>
      <dgm:spPr/>
      <dgm:t>
        <a:bodyPr/>
        <a:lstStyle/>
        <a:p>
          <a:endParaRPr lang="en-US"/>
        </a:p>
      </dgm:t>
    </dgm:pt>
    <dgm:pt modelId="{5AB266C8-D9B2-4ABC-B13B-DF0970175D91}">
      <dgm:prSet phldrT="[Text]" custT="1"/>
      <dgm:spPr>
        <a:solidFill>
          <a:schemeClr val="accent2">
            <a:lumMod val="50000"/>
          </a:schemeClr>
        </a:solidFill>
      </dgm:spPr>
      <dgm:t>
        <a:bodyPr/>
        <a:lstStyle/>
        <a:p>
          <a:r>
            <a:rPr lang="en-US" sz="2800" b="1" dirty="0" smtClean="0">
              <a:solidFill>
                <a:srgbClr val="FFFF00"/>
              </a:solidFill>
              <a:latin typeface="Tahoma" pitchFamily="34" charset="0"/>
              <a:cs typeface="Tahoma" pitchFamily="34" charset="0"/>
            </a:rPr>
            <a:t>BAB 2. TARGET DAN LUARAN</a:t>
          </a:r>
          <a:endParaRPr lang="en-US" sz="2800" b="1" dirty="0">
            <a:solidFill>
              <a:srgbClr val="FFFF00"/>
            </a:solidFill>
            <a:latin typeface="Tahoma" pitchFamily="34" charset="0"/>
            <a:cs typeface="Tahoma" pitchFamily="34" charset="0"/>
          </a:endParaRPr>
        </a:p>
      </dgm:t>
    </dgm:pt>
    <dgm:pt modelId="{FAF6A515-AEB3-4BE9-8FCE-CFFE099E4A17}" type="parTrans" cxnId="{CCCB1813-C64B-46CA-8FF6-A72E309CFAA9}">
      <dgm:prSet/>
      <dgm:spPr/>
      <dgm:t>
        <a:bodyPr/>
        <a:lstStyle/>
        <a:p>
          <a:endParaRPr lang="en-US"/>
        </a:p>
      </dgm:t>
    </dgm:pt>
    <dgm:pt modelId="{89BA90AA-5445-418D-8DB2-24B3A6DC3888}" type="sibTrans" cxnId="{CCCB1813-C64B-46CA-8FF6-A72E309CFAA9}">
      <dgm:prSet/>
      <dgm:spPr/>
      <dgm:t>
        <a:bodyPr/>
        <a:lstStyle/>
        <a:p>
          <a:endParaRPr lang="en-US"/>
        </a:p>
      </dgm:t>
    </dgm:pt>
    <dgm:pt modelId="{047CA2F7-55D3-45B3-B67E-FA213FEA4F9E}">
      <dgm:prSet phldrT="[Text]" custT="1"/>
      <dgm:spPr/>
      <dgm:t>
        <a:bodyPr/>
        <a:lstStyle/>
        <a:p>
          <a:pPr algn="l"/>
          <a:endParaRPr lang="en-US" sz="2400" noProof="1" smtClean="0">
            <a:latin typeface="Tahoma" pitchFamily="34" charset="0"/>
            <a:cs typeface="Tahoma" pitchFamily="34" charset="0"/>
          </a:endParaRPr>
        </a:p>
        <a:p>
          <a:pPr algn="just"/>
          <a:r>
            <a:rPr lang="en-US" sz="3600" noProof="1" smtClean="0">
              <a:latin typeface="Tahoma" pitchFamily="34" charset="0"/>
              <a:cs typeface="Tahoma" pitchFamily="34" charset="0"/>
            </a:rPr>
            <a:t>Tuliskan jenis luaran yang akan dihasilkan sesuai dengan rencana kegiatan. Publikasi ilmiah, pemakalah dalam pertemuan ilmiah, jumlah WUB, teknologi tepat guna, dan peningkatan performan usaha tenant.</a:t>
          </a:r>
        </a:p>
        <a:p>
          <a:pPr algn="just"/>
          <a:r>
            <a:rPr lang="en-US" sz="3600" noProof="1" smtClean="0">
              <a:latin typeface="Tahoma" pitchFamily="34" charset="0"/>
              <a:cs typeface="Tahoma" pitchFamily="34" charset="0"/>
            </a:rPr>
            <a:t>Target luaran dibuat seperti tabel berikut  </a:t>
          </a:r>
          <a:endParaRPr lang="id-ID" sz="3600" noProof="1">
            <a:latin typeface="Tahoma" pitchFamily="34" charset="0"/>
            <a:cs typeface="Tahoma" pitchFamily="34" charset="0"/>
          </a:endParaRPr>
        </a:p>
      </dgm:t>
    </dgm:pt>
    <dgm:pt modelId="{32B7EA2F-1763-4A14-816E-2FA2FD0D01E0}" type="parTrans" cxnId="{66D3C649-8367-4884-8F0C-AE45F9B981A2}">
      <dgm:prSet/>
      <dgm:spPr/>
      <dgm:t>
        <a:bodyPr/>
        <a:lstStyle/>
        <a:p>
          <a:endParaRPr lang="en-US"/>
        </a:p>
      </dgm:t>
    </dgm:pt>
    <dgm:pt modelId="{8E680517-55C9-4AC1-A5A9-5949846EC09A}" type="sibTrans" cxnId="{66D3C649-8367-4884-8F0C-AE45F9B981A2}">
      <dgm:prSet/>
      <dgm:spPr/>
      <dgm:t>
        <a:bodyPr/>
        <a:lstStyle/>
        <a:p>
          <a:endParaRPr lang="en-US"/>
        </a:p>
      </dgm:t>
    </dgm:pt>
    <dgm:pt modelId="{505D881A-3233-4294-92EE-27E0490007CD}" type="pres">
      <dgm:prSet presAssocID="{BC1DDB04-4ADB-4363-AC3A-1A5560333373}" presName="Name0" presStyleCnt="0">
        <dgm:presLayoutVars>
          <dgm:dir/>
          <dgm:animLvl val="lvl"/>
          <dgm:resizeHandles val="exact"/>
        </dgm:presLayoutVars>
      </dgm:prSet>
      <dgm:spPr/>
      <dgm:t>
        <a:bodyPr/>
        <a:lstStyle/>
        <a:p>
          <a:endParaRPr lang="en-US"/>
        </a:p>
      </dgm:t>
    </dgm:pt>
    <dgm:pt modelId="{59D902E6-9500-449F-BD74-D68433605E00}" type="pres">
      <dgm:prSet presAssocID="{5AB266C8-D9B2-4ABC-B13B-DF0970175D91}" presName="compositeNode" presStyleCnt="0">
        <dgm:presLayoutVars>
          <dgm:bulletEnabled val="1"/>
        </dgm:presLayoutVars>
      </dgm:prSet>
      <dgm:spPr/>
    </dgm:pt>
    <dgm:pt modelId="{8724D919-2F59-406B-B599-285E54D3DCBA}" type="pres">
      <dgm:prSet presAssocID="{5AB266C8-D9B2-4ABC-B13B-DF0970175D91}" presName="bgRect" presStyleLbl="node1" presStyleIdx="0" presStyleCnt="1" custScaleY="77833"/>
      <dgm:spPr/>
      <dgm:t>
        <a:bodyPr/>
        <a:lstStyle/>
        <a:p>
          <a:endParaRPr lang="en-US"/>
        </a:p>
      </dgm:t>
    </dgm:pt>
    <dgm:pt modelId="{36E88583-2999-4DA3-9E60-6E6C25AE940A}" type="pres">
      <dgm:prSet presAssocID="{5AB266C8-D9B2-4ABC-B13B-DF0970175D91}" presName="parentNode" presStyleLbl="node1" presStyleIdx="0" presStyleCnt="1">
        <dgm:presLayoutVars>
          <dgm:chMax val="0"/>
          <dgm:bulletEnabled val="1"/>
        </dgm:presLayoutVars>
      </dgm:prSet>
      <dgm:spPr/>
      <dgm:t>
        <a:bodyPr/>
        <a:lstStyle/>
        <a:p>
          <a:endParaRPr lang="en-US"/>
        </a:p>
      </dgm:t>
    </dgm:pt>
    <dgm:pt modelId="{2A651DAE-7863-413C-8BC0-A6609120B51A}" type="pres">
      <dgm:prSet presAssocID="{5AB266C8-D9B2-4ABC-B13B-DF0970175D91}" presName="childNode" presStyleLbl="node1" presStyleIdx="0" presStyleCnt="1">
        <dgm:presLayoutVars>
          <dgm:bulletEnabled val="1"/>
        </dgm:presLayoutVars>
      </dgm:prSet>
      <dgm:spPr/>
      <dgm:t>
        <a:bodyPr/>
        <a:lstStyle/>
        <a:p>
          <a:endParaRPr lang="en-US"/>
        </a:p>
      </dgm:t>
    </dgm:pt>
  </dgm:ptLst>
  <dgm:cxnLst>
    <dgm:cxn modelId="{3CC3B13F-345B-41C0-8F42-FF18AFB69EA3}" type="presOf" srcId="{047CA2F7-55D3-45B3-B67E-FA213FEA4F9E}" destId="{2A651DAE-7863-413C-8BC0-A6609120B51A}" srcOrd="0" destOrd="0" presId="urn:microsoft.com/office/officeart/2005/8/layout/hProcess7#20"/>
    <dgm:cxn modelId="{CCCB1813-C64B-46CA-8FF6-A72E309CFAA9}" srcId="{BC1DDB04-4ADB-4363-AC3A-1A5560333373}" destId="{5AB266C8-D9B2-4ABC-B13B-DF0970175D91}" srcOrd="0" destOrd="0" parTransId="{FAF6A515-AEB3-4BE9-8FCE-CFFE099E4A17}" sibTransId="{89BA90AA-5445-418D-8DB2-24B3A6DC3888}"/>
    <dgm:cxn modelId="{E51E95EE-20A6-402B-9D96-50B6BAE9D60E}" type="presOf" srcId="{5AB266C8-D9B2-4ABC-B13B-DF0970175D91}" destId="{36E88583-2999-4DA3-9E60-6E6C25AE940A}" srcOrd="1" destOrd="0" presId="urn:microsoft.com/office/officeart/2005/8/layout/hProcess7#20"/>
    <dgm:cxn modelId="{66D3C649-8367-4884-8F0C-AE45F9B981A2}" srcId="{5AB266C8-D9B2-4ABC-B13B-DF0970175D91}" destId="{047CA2F7-55D3-45B3-B67E-FA213FEA4F9E}" srcOrd="0" destOrd="0" parTransId="{32B7EA2F-1763-4A14-816E-2FA2FD0D01E0}" sibTransId="{8E680517-55C9-4AC1-A5A9-5949846EC09A}"/>
    <dgm:cxn modelId="{273258C8-7114-47C8-AD14-4551CE8D4DB2}" type="presOf" srcId="{5AB266C8-D9B2-4ABC-B13B-DF0970175D91}" destId="{8724D919-2F59-406B-B599-285E54D3DCBA}" srcOrd="0" destOrd="0" presId="urn:microsoft.com/office/officeart/2005/8/layout/hProcess7#20"/>
    <dgm:cxn modelId="{FBA2801F-7484-4251-B71B-19EDAF54E903}" type="presOf" srcId="{BC1DDB04-4ADB-4363-AC3A-1A5560333373}" destId="{505D881A-3233-4294-92EE-27E0490007CD}" srcOrd="0" destOrd="0" presId="urn:microsoft.com/office/officeart/2005/8/layout/hProcess7#20"/>
    <dgm:cxn modelId="{9F2D8ACE-919C-4C10-B196-C791A150D529}" type="presParOf" srcId="{505D881A-3233-4294-92EE-27E0490007CD}" destId="{59D902E6-9500-449F-BD74-D68433605E00}" srcOrd="0" destOrd="0" presId="urn:microsoft.com/office/officeart/2005/8/layout/hProcess7#20"/>
    <dgm:cxn modelId="{4975DB3E-E81F-476D-B2F0-E7F1DD83BA97}" type="presParOf" srcId="{59D902E6-9500-449F-BD74-D68433605E00}" destId="{8724D919-2F59-406B-B599-285E54D3DCBA}" srcOrd="0" destOrd="0" presId="urn:microsoft.com/office/officeart/2005/8/layout/hProcess7#20"/>
    <dgm:cxn modelId="{9E8EC862-4E29-4A53-A953-3376CDB5EB14}" type="presParOf" srcId="{59D902E6-9500-449F-BD74-D68433605E00}" destId="{36E88583-2999-4DA3-9E60-6E6C25AE940A}" srcOrd="1" destOrd="0" presId="urn:microsoft.com/office/officeart/2005/8/layout/hProcess7#20"/>
    <dgm:cxn modelId="{D452355F-501F-4AFD-9D28-4DBE49DA8CBC}" type="presParOf" srcId="{59D902E6-9500-449F-BD74-D68433605E00}" destId="{2A651DAE-7863-413C-8BC0-A6609120B51A}" srcOrd="2" destOrd="0" presId="urn:microsoft.com/office/officeart/2005/8/layout/hProcess7#20"/>
  </dgm:cxnLst>
  <dgm:bg>
    <a:solidFill>
      <a:schemeClr val="accent2">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27CFF96-12A7-4E27-9C10-7637226B5192}" type="doc">
      <dgm:prSet loTypeId="urn:microsoft.com/office/officeart/2005/8/layout/hProcess7#21" loCatId="list" qsTypeId="urn:microsoft.com/office/officeart/2005/8/quickstyle/3d2" qsCatId="3D" csTypeId="urn:microsoft.com/office/officeart/2005/8/colors/accent1_2" csCatId="accent1" phldr="1"/>
      <dgm:spPr/>
      <dgm:t>
        <a:bodyPr/>
        <a:lstStyle/>
        <a:p>
          <a:endParaRPr lang="en-US"/>
        </a:p>
      </dgm:t>
    </dgm:pt>
    <dgm:pt modelId="{79CE0ACC-A741-403D-99F4-5D67CB1ADDD1}">
      <dgm:prSet phldrT="[Text]" custT="1"/>
      <dgm:spPr/>
      <dgm:t>
        <a:bodyPr/>
        <a:lstStyle/>
        <a:p>
          <a:r>
            <a:rPr lang="en-US" sz="3200" noProof="1" smtClean="0">
              <a:latin typeface="Tahoma" pitchFamily="34" charset="0"/>
              <a:cs typeface="Tahoma" pitchFamily="34" charset="0"/>
            </a:rPr>
            <a:t>BAB 3. METODE PELAKSANAAN</a:t>
          </a:r>
          <a:endParaRPr lang="id-ID" sz="3200" noProof="1">
            <a:latin typeface="Tahoma" pitchFamily="34" charset="0"/>
            <a:cs typeface="Tahoma" pitchFamily="34" charset="0"/>
          </a:endParaRPr>
        </a:p>
      </dgm:t>
    </dgm:pt>
    <dgm:pt modelId="{4C4365F3-D522-4E3C-A159-0FB36977DF65}" type="sibTrans" cxnId="{6CC1B810-089F-4568-807D-964DE8BC45AD}">
      <dgm:prSet/>
      <dgm:spPr/>
      <dgm:t>
        <a:bodyPr/>
        <a:lstStyle/>
        <a:p>
          <a:endParaRPr lang="id-ID" noProof="1"/>
        </a:p>
      </dgm:t>
    </dgm:pt>
    <dgm:pt modelId="{FDFD94B8-5C04-4F6E-B03C-102134A698B6}" type="parTrans" cxnId="{6CC1B810-089F-4568-807D-964DE8BC45AD}">
      <dgm:prSet/>
      <dgm:spPr/>
      <dgm:t>
        <a:bodyPr/>
        <a:lstStyle/>
        <a:p>
          <a:endParaRPr lang="id-ID" noProof="1"/>
        </a:p>
      </dgm:t>
    </dgm:pt>
    <dgm:pt modelId="{7001C256-1B46-4686-8959-4CDB070A39B0}">
      <dgm:prSet phldrT="[Text]" custT="1"/>
      <dgm:spPr/>
      <dgm:t>
        <a:bodyPr/>
        <a:lstStyle/>
        <a:p>
          <a:pPr algn="just"/>
          <a:r>
            <a:rPr lang="en-US" sz="2200" noProof="1" smtClean="0">
              <a:latin typeface="Tahoma" pitchFamily="34" charset="0"/>
              <a:cs typeface="Tahoma" pitchFamily="34" charset="0"/>
            </a:rPr>
            <a:t>1. Pola rekrutmen tenant peserta PPK, mengacu kepada luaran program, lima wirausaha baru/tahun.</a:t>
          </a:r>
          <a:endParaRPr lang="id-ID" sz="2200" noProof="1">
            <a:latin typeface="Tahoma" pitchFamily="34" charset="0"/>
            <a:cs typeface="Tahoma" pitchFamily="34" charset="0"/>
          </a:endParaRPr>
        </a:p>
      </dgm:t>
    </dgm:pt>
    <dgm:pt modelId="{E8E012C2-5A38-4A28-97CB-BC7EFE2FA0E9}" type="sibTrans" cxnId="{793098F9-9889-48FD-96A9-610697145BA4}">
      <dgm:prSet/>
      <dgm:spPr/>
      <dgm:t>
        <a:bodyPr/>
        <a:lstStyle/>
        <a:p>
          <a:endParaRPr lang="id-ID" noProof="1"/>
        </a:p>
      </dgm:t>
    </dgm:pt>
    <dgm:pt modelId="{0758BE2C-9102-48E8-8438-693F146B705B}" type="parTrans" cxnId="{793098F9-9889-48FD-96A9-610697145BA4}">
      <dgm:prSet/>
      <dgm:spPr/>
      <dgm:t>
        <a:bodyPr/>
        <a:lstStyle/>
        <a:p>
          <a:endParaRPr lang="id-ID" noProof="1"/>
        </a:p>
      </dgm:t>
    </dgm:pt>
    <dgm:pt modelId="{B3680238-9900-49DD-A82A-0269DC4495AF}">
      <dgm:prSet custT="1"/>
      <dgm:spPr/>
      <dgm:t>
        <a:bodyPr/>
        <a:lstStyle/>
        <a:p>
          <a:r>
            <a:rPr lang="en-US" sz="2200" noProof="1" smtClean="0">
              <a:latin typeface="Tahoma" pitchFamily="34" charset="0"/>
              <a:cs typeface="Tahoma" pitchFamily="34" charset="0"/>
            </a:rPr>
            <a:t>2. Metode pendekatan yang akan diterapkan seperti pelatihan kewirausahaan, magang pada industri mitra, pola pembimbingan, pengawasan terhadap tenant, teknik pembiayaan usaha tenant, pola pemberian bantuan teknologi dan metode penyelesaian masalah.</a:t>
          </a:r>
        </a:p>
      </dgm:t>
    </dgm:pt>
    <dgm:pt modelId="{6B11FD10-DC8A-40D9-B56E-D4050F3D13C1}" type="parTrans" cxnId="{F4C8910F-6BF6-44A2-9098-959199712F47}">
      <dgm:prSet/>
      <dgm:spPr/>
      <dgm:t>
        <a:bodyPr/>
        <a:lstStyle/>
        <a:p>
          <a:endParaRPr lang="en-US"/>
        </a:p>
      </dgm:t>
    </dgm:pt>
    <dgm:pt modelId="{DA460510-298C-4684-A128-95744D8A8DF1}" type="sibTrans" cxnId="{F4C8910F-6BF6-44A2-9098-959199712F47}">
      <dgm:prSet/>
      <dgm:spPr/>
      <dgm:t>
        <a:bodyPr/>
        <a:lstStyle/>
        <a:p>
          <a:endParaRPr lang="en-US"/>
        </a:p>
      </dgm:t>
    </dgm:pt>
    <dgm:pt modelId="{029CC258-CC53-489C-88E3-AFCCAB021947}">
      <dgm:prSet custT="1"/>
      <dgm:spPr/>
      <dgm:t>
        <a:bodyPr/>
        <a:lstStyle/>
        <a:p>
          <a:r>
            <a:rPr lang="en-US" sz="2200" noProof="1" smtClean="0">
              <a:latin typeface="Tahoma" pitchFamily="34" charset="0"/>
              <a:cs typeface="Tahoma" pitchFamily="34" charset="0"/>
            </a:rPr>
            <a:t>3. Kemungkinan adanya kolaborasi dengan lembaga sejenis di luar kampus dan pola operasinya.</a:t>
          </a:r>
        </a:p>
      </dgm:t>
    </dgm:pt>
    <dgm:pt modelId="{497B65F0-419A-4382-A244-3A062CFF2C71}" type="parTrans" cxnId="{5472B63A-0D8D-437F-8797-F773785B6E2D}">
      <dgm:prSet/>
      <dgm:spPr/>
      <dgm:t>
        <a:bodyPr/>
        <a:lstStyle/>
        <a:p>
          <a:endParaRPr lang="en-US"/>
        </a:p>
      </dgm:t>
    </dgm:pt>
    <dgm:pt modelId="{4461A4B5-5F78-42B2-B36C-EEFD511A5CAB}" type="sibTrans" cxnId="{5472B63A-0D8D-437F-8797-F773785B6E2D}">
      <dgm:prSet/>
      <dgm:spPr/>
      <dgm:t>
        <a:bodyPr/>
        <a:lstStyle/>
        <a:p>
          <a:endParaRPr lang="en-US"/>
        </a:p>
      </dgm:t>
    </dgm:pt>
    <dgm:pt modelId="{9B9014DF-6A0F-4181-8E0E-8E2ED3BCEE9D}">
      <dgm:prSet custT="1"/>
      <dgm:spPr/>
      <dgm:t>
        <a:bodyPr/>
        <a:lstStyle/>
        <a:p>
          <a:r>
            <a:rPr lang="en-US" sz="2200" noProof="1" smtClean="0">
              <a:latin typeface="Tahoma" pitchFamily="34" charset="0"/>
              <a:cs typeface="Tahoma" pitchFamily="34" charset="0"/>
            </a:rPr>
            <a:t>4. Jelaskan secara rinci mengenai persiapan, pelaksanaan, dan evaluasi kegiatan PPK mengacu kepada uraian dalam metode pelaksanaan.</a:t>
          </a:r>
        </a:p>
      </dgm:t>
    </dgm:pt>
    <dgm:pt modelId="{523213A1-3AE9-458D-B526-5A070F94A09E}" type="parTrans" cxnId="{020AB615-8624-422C-B4E9-F89DE1611D47}">
      <dgm:prSet/>
      <dgm:spPr/>
      <dgm:t>
        <a:bodyPr/>
        <a:lstStyle/>
        <a:p>
          <a:endParaRPr lang="en-US"/>
        </a:p>
      </dgm:t>
    </dgm:pt>
    <dgm:pt modelId="{03C76E9F-E928-4221-8B89-043AEB884E26}" type="sibTrans" cxnId="{020AB615-8624-422C-B4E9-F89DE1611D47}">
      <dgm:prSet/>
      <dgm:spPr/>
      <dgm:t>
        <a:bodyPr/>
        <a:lstStyle/>
        <a:p>
          <a:endParaRPr lang="en-US"/>
        </a:p>
      </dgm:t>
    </dgm:pt>
    <dgm:pt modelId="{1E4B0D2D-2322-4997-8F32-EA13F404C776}">
      <dgm:prSet custT="1"/>
      <dgm:spPr/>
      <dgm:t>
        <a:bodyPr/>
        <a:lstStyle/>
        <a:p>
          <a:r>
            <a:rPr lang="en-US" sz="2200" noProof="1" smtClean="0">
              <a:latin typeface="Tahoma" pitchFamily="34" charset="0"/>
              <a:cs typeface="Tahoma" pitchFamily="34" charset="0"/>
            </a:rPr>
            <a:t>5. Nyatakan secara wajar jumlah tenant yang menjadi wirausaha per tahun dan strategi pengisiannya kembali sehingga jumlah tenant tetap 20 orang per tahun.</a:t>
          </a:r>
        </a:p>
      </dgm:t>
    </dgm:pt>
    <dgm:pt modelId="{FA63A75D-BCA7-44C3-9CA1-A5A760B4EB78}" type="parTrans" cxnId="{1574B772-DDA6-4ED0-92D4-DEC2F0EF6A43}">
      <dgm:prSet/>
      <dgm:spPr/>
      <dgm:t>
        <a:bodyPr/>
        <a:lstStyle/>
        <a:p>
          <a:endParaRPr lang="en-US"/>
        </a:p>
      </dgm:t>
    </dgm:pt>
    <dgm:pt modelId="{513BF467-1840-4C85-B194-341183848B40}" type="sibTrans" cxnId="{1574B772-DDA6-4ED0-92D4-DEC2F0EF6A43}">
      <dgm:prSet/>
      <dgm:spPr/>
      <dgm:t>
        <a:bodyPr/>
        <a:lstStyle/>
        <a:p>
          <a:endParaRPr lang="en-US"/>
        </a:p>
      </dgm:t>
    </dgm:pt>
    <dgm:pt modelId="{256C108A-BB0C-4374-ACFB-355D25CFBBCC}">
      <dgm:prSet custT="1"/>
      <dgm:spPr/>
      <dgm:t>
        <a:bodyPr/>
        <a:lstStyle/>
        <a:p>
          <a:r>
            <a:rPr lang="en-US" sz="2200" noProof="1" smtClean="0">
              <a:latin typeface="Tahoma" pitchFamily="34" charset="0"/>
              <a:cs typeface="Tahoma" pitchFamily="34" charset="0"/>
            </a:rPr>
            <a:t>6. Uraikan rencana pengembangan unit PPK pada tahun-tahun selanjutnya.</a:t>
          </a:r>
        </a:p>
      </dgm:t>
    </dgm:pt>
    <dgm:pt modelId="{47B8F41F-7A05-4FCE-8468-CEB2B91FF4BE}" type="parTrans" cxnId="{9C694433-5D1D-4CE6-A1BD-DEAE22FC07AA}">
      <dgm:prSet/>
      <dgm:spPr/>
      <dgm:t>
        <a:bodyPr/>
        <a:lstStyle/>
        <a:p>
          <a:endParaRPr lang="en-US"/>
        </a:p>
      </dgm:t>
    </dgm:pt>
    <dgm:pt modelId="{C939D1FA-485A-4DCF-9AF5-DB1EF40A0B64}" type="sibTrans" cxnId="{9C694433-5D1D-4CE6-A1BD-DEAE22FC07AA}">
      <dgm:prSet/>
      <dgm:spPr/>
      <dgm:t>
        <a:bodyPr/>
        <a:lstStyle/>
        <a:p>
          <a:endParaRPr lang="en-US"/>
        </a:p>
      </dgm:t>
    </dgm:pt>
    <dgm:pt modelId="{39038CA5-FD1F-4A12-AD3F-E2072BFE14B2}" type="pres">
      <dgm:prSet presAssocID="{427CFF96-12A7-4E27-9C10-7637226B5192}" presName="Name0" presStyleCnt="0">
        <dgm:presLayoutVars>
          <dgm:dir/>
          <dgm:animLvl val="lvl"/>
          <dgm:resizeHandles val="exact"/>
        </dgm:presLayoutVars>
      </dgm:prSet>
      <dgm:spPr/>
      <dgm:t>
        <a:bodyPr/>
        <a:lstStyle/>
        <a:p>
          <a:endParaRPr lang="en-US"/>
        </a:p>
      </dgm:t>
    </dgm:pt>
    <dgm:pt modelId="{EFD07334-78C4-45B2-9765-99569BF30517}" type="pres">
      <dgm:prSet presAssocID="{79CE0ACC-A741-403D-99F4-5D67CB1ADDD1}" presName="compositeNode" presStyleCnt="0">
        <dgm:presLayoutVars>
          <dgm:bulletEnabled val="1"/>
        </dgm:presLayoutVars>
      </dgm:prSet>
      <dgm:spPr/>
      <dgm:t>
        <a:bodyPr/>
        <a:lstStyle/>
        <a:p>
          <a:endParaRPr lang="en-US"/>
        </a:p>
      </dgm:t>
    </dgm:pt>
    <dgm:pt modelId="{03C38DF4-B65A-4C43-BC71-03079033D946}" type="pres">
      <dgm:prSet presAssocID="{79CE0ACC-A741-403D-99F4-5D67CB1ADDD1}" presName="bgRect" presStyleLbl="node1" presStyleIdx="0" presStyleCnt="1" custScaleY="82480"/>
      <dgm:spPr/>
      <dgm:t>
        <a:bodyPr/>
        <a:lstStyle/>
        <a:p>
          <a:endParaRPr lang="en-US"/>
        </a:p>
      </dgm:t>
    </dgm:pt>
    <dgm:pt modelId="{3DA8E63D-083B-4A96-996A-E2661FD381C3}" type="pres">
      <dgm:prSet presAssocID="{79CE0ACC-A741-403D-99F4-5D67CB1ADDD1}" presName="parentNode" presStyleLbl="node1" presStyleIdx="0" presStyleCnt="1">
        <dgm:presLayoutVars>
          <dgm:chMax val="0"/>
          <dgm:bulletEnabled val="1"/>
        </dgm:presLayoutVars>
      </dgm:prSet>
      <dgm:spPr/>
      <dgm:t>
        <a:bodyPr/>
        <a:lstStyle/>
        <a:p>
          <a:endParaRPr lang="en-US"/>
        </a:p>
      </dgm:t>
    </dgm:pt>
    <dgm:pt modelId="{7E61BCA1-518F-4F7C-BFE0-157413C6A337}" type="pres">
      <dgm:prSet presAssocID="{79CE0ACC-A741-403D-99F4-5D67CB1ADDD1}" presName="childNode" presStyleLbl="node1" presStyleIdx="0" presStyleCnt="1">
        <dgm:presLayoutVars>
          <dgm:bulletEnabled val="1"/>
        </dgm:presLayoutVars>
      </dgm:prSet>
      <dgm:spPr/>
      <dgm:t>
        <a:bodyPr/>
        <a:lstStyle/>
        <a:p>
          <a:endParaRPr lang="en-US"/>
        </a:p>
      </dgm:t>
    </dgm:pt>
  </dgm:ptLst>
  <dgm:cxnLst>
    <dgm:cxn modelId="{1574B772-DDA6-4ED0-92D4-DEC2F0EF6A43}" srcId="{79CE0ACC-A741-403D-99F4-5D67CB1ADDD1}" destId="{1E4B0D2D-2322-4997-8F32-EA13F404C776}" srcOrd="4" destOrd="0" parTransId="{FA63A75D-BCA7-44C3-9CA1-A5A760B4EB78}" sibTransId="{513BF467-1840-4C85-B194-341183848B40}"/>
    <dgm:cxn modelId="{629A7818-4ED0-4F31-9119-CDFFB5E93953}" type="presOf" srcId="{7001C256-1B46-4686-8959-4CDB070A39B0}" destId="{7E61BCA1-518F-4F7C-BFE0-157413C6A337}" srcOrd="0" destOrd="0" presId="urn:microsoft.com/office/officeart/2005/8/layout/hProcess7#21"/>
    <dgm:cxn modelId="{DC65E76B-4D6A-4368-8BF0-CECA935AB0D5}" type="presOf" srcId="{79CE0ACC-A741-403D-99F4-5D67CB1ADDD1}" destId="{03C38DF4-B65A-4C43-BC71-03079033D946}" srcOrd="0" destOrd="0" presId="urn:microsoft.com/office/officeart/2005/8/layout/hProcess7#21"/>
    <dgm:cxn modelId="{AEB3FE24-286F-439E-BAE8-18CB76B4A045}" type="presOf" srcId="{029CC258-CC53-489C-88E3-AFCCAB021947}" destId="{7E61BCA1-518F-4F7C-BFE0-157413C6A337}" srcOrd="0" destOrd="2" presId="urn:microsoft.com/office/officeart/2005/8/layout/hProcess7#21"/>
    <dgm:cxn modelId="{DBF64A1C-3C5B-43B8-AAA1-3348DF60C7EE}" type="presOf" srcId="{1E4B0D2D-2322-4997-8F32-EA13F404C776}" destId="{7E61BCA1-518F-4F7C-BFE0-157413C6A337}" srcOrd="0" destOrd="4" presId="urn:microsoft.com/office/officeart/2005/8/layout/hProcess7#21"/>
    <dgm:cxn modelId="{11CB9FD8-2299-4105-9B14-B5DBF2049A34}" type="presOf" srcId="{256C108A-BB0C-4374-ACFB-355D25CFBBCC}" destId="{7E61BCA1-518F-4F7C-BFE0-157413C6A337}" srcOrd="0" destOrd="5" presId="urn:microsoft.com/office/officeart/2005/8/layout/hProcess7#21"/>
    <dgm:cxn modelId="{FD51796E-8B30-4E41-81A4-EC724D1662B8}" type="presOf" srcId="{427CFF96-12A7-4E27-9C10-7637226B5192}" destId="{39038CA5-FD1F-4A12-AD3F-E2072BFE14B2}" srcOrd="0" destOrd="0" presId="urn:microsoft.com/office/officeart/2005/8/layout/hProcess7#21"/>
    <dgm:cxn modelId="{020AB615-8624-422C-B4E9-F89DE1611D47}" srcId="{79CE0ACC-A741-403D-99F4-5D67CB1ADDD1}" destId="{9B9014DF-6A0F-4181-8E0E-8E2ED3BCEE9D}" srcOrd="3" destOrd="0" parTransId="{523213A1-3AE9-458D-B526-5A070F94A09E}" sibTransId="{03C76E9F-E928-4221-8B89-043AEB884E26}"/>
    <dgm:cxn modelId="{793098F9-9889-48FD-96A9-610697145BA4}" srcId="{79CE0ACC-A741-403D-99F4-5D67CB1ADDD1}" destId="{7001C256-1B46-4686-8959-4CDB070A39B0}" srcOrd="0" destOrd="0" parTransId="{0758BE2C-9102-48E8-8438-693F146B705B}" sibTransId="{E8E012C2-5A38-4A28-97CB-BC7EFE2FA0E9}"/>
    <dgm:cxn modelId="{6CC1B810-089F-4568-807D-964DE8BC45AD}" srcId="{427CFF96-12A7-4E27-9C10-7637226B5192}" destId="{79CE0ACC-A741-403D-99F4-5D67CB1ADDD1}" srcOrd="0" destOrd="0" parTransId="{FDFD94B8-5C04-4F6E-B03C-102134A698B6}" sibTransId="{4C4365F3-D522-4E3C-A159-0FB36977DF65}"/>
    <dgm:cxn modelId="{9C694433-5D1D-4CE6-A1BD-DEAE22FC07AA}" srcId="{79CE0ACC-A741-403D-99F4-5D67CB1ADDD1}" destId="{256C108A-BB0C-4374-ACFB-355D25CFBBCC}" srcOrd="5" destOrd="0" parTransId="{47B8F41F-7A05-4FCE-8468-CEB2B91FF4BE}" sibTransId="{C939D1FA-485A-4DCF-9AF5-DB1EF40A0B64}"/>
    <dgm:cxn modelId="{F4C8910F-6BF6-44A2-9098-959199712F47}" srcId="{79CE0ACC-A741-403D-99F4-5D67CB1ADDD1}" destId="{B3680238-9900-49DD-A82A-0269DC4495AF}" srcOrd="1" destOrd="0" parTransId="{6B11FD10-DC8A-40D9-B56E-D4050F3D13C1}" sibTransId="{DA460510-298C-4684-A128-95744D8A8DF1}"/>
    <dgm:cxn modelId="{5472B63A-0D8D-437F-8797-F773785B6E2D}" srcId="{79CE0ACC-A741-403D-99F4-5D67CB1ADDD1}" destId="{029CC258-CC53-489C-88E3-AFCCAB021947}" srcOrd="2" destOrd="0" parTransId="{497B65F0-419A-4382-A244-3A062CFF2C71}" sibTransId="{4461A4B5-5F78-42B2-B36C-EEFD511A5CAB}"/>
    <dgm:cxn modelId="{2FBE1F3B-CC16-429A-9757-80055603482E}" type="presOf" srcId="{9B9014DF-6A0F-4181-8E0E-8E2ED3BCEE9D}" destId="{7E61BCA1-518F-4F7C-BFE0-157413C6A337}" srcOrd="0" destOrd="3" presId="urn:microsoft.com/office/officeart/2005/8/layout/hProcess7#21"/>
    <dgm:cxn modelId="{07142FEE-59ED-4F4B-81A6-4AA7A0651AA6}" type="presOf" srcId="{79CE0ACC-A741-403D-99F4-5D67CB1ADDD1}" destId="{3DA8E63D-083B-4A96-996A-E2661FD381C3}" srcOrd="1" destOrd="0" presId="urn:microsoft.com/office/officeart/2005/8/layout/hProcess7#21"/>
    <dgm:cxn modelId="{8B547032-F03C-4BC3-9F11-BE9C9F0061D5}" type="presOf" srcId="{B3680238-9900-49DD-A82A-0269DC4495AF}" destId="{7E61BCA1-518F-4F7C-BFE0-157413C6A337}" srcOrd="0" destOrd="1" presId="urn:microsoft.com/office/officeart/2005/8/layout/hProcess7#21"/>
    <dgm:cxn modelId="{516459BE-6A50-41A4-B085-CC5166E274FC}" type="presParOf" srcId="{39038CA5-FD1F-4A12-AD3F-E2072BFE14B2}" destId="{EFD07334-78C4-45B2-9765-99569BF30517}" srcOrd="0" destOrd="0" presId="urn:microsoft.com/office/officeart/2005/8/layout/hProcess7#21"/>
    <dgm:cxn modelId="{F11175AE-0D5A-46BA-A495-2FF21B0DE8AA}" type="presParOf" srcId="{EFD07334-78C4-45B2-9765-99569BF30517}" destId="{03C38DF4-B65A-4C43-BC71-03079033D946}" srcOrd="0" destOrd="0" presId="urn:microsoft.com/office/officeart/2005/8/layout/hProcess7#21"/>
    <dgm:cxn modelId="{E84AECEC-C04D-47FC-A0A0-8D26A09F05E5}" type="presParOf" srcId="{EFD07334-78C4-45B2-9765-99569BF30517}" destId="{3DA8E63D-083B-4A96-996A-E2661FD381C3}" srcOrd="1" destOrd="0" presId="urn:microsoft.com/office/officeart/2005/8/layout/hProcess7#21"/>
    <dgm:cxn modelId="{3AF628F6-EF38-4A15-9ABE-138E3C545360}" type="presParOf" srcId="{EFD07334-78C4-45B2-9765-99569BF30517}" destId="{7E61BCA1-518F-4F7C-BFE0-157413C6A337}" srcOrd="2" destOrd="0" presId="urn:microsoft.com/office/officeart/2005/8/layout/hProcess7#2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B4D9318-BAAE-4AA1-AA11-EDA78514D1B4}" type="doc">
      <dgm:prSet loTypeId="urn:microsoft.com/office/officeart/2005/8/layout/hProcess7#23" loCatId="list" qsTypeId="urn:microsoft.com/office/officeart/2005/8/quickstyle/3d1" qsCatId="3D" csTypeId="urn:microsoft.com/office/officeart/2005/8/colors/accent1_2" csCatId="accent1" phldr="1"/>
      <dgm:spPr/>
      <dgm:t>
        <a:bodyPr/>
        <a:lstStyle/>
        <a:p>
          <a:endParaRPr lang="en-US"/>
        </a:p>
      </dgm:t>
    </dgm:pt>
    <dgm:pt modelId="{EEA936D4-E0CE-4401-85B3-337D0E938765}">
      <dgm:prSet phldrT="[Text]" custT="1"/>
      <dgm:spPr>
        <a:solidFill>
          <a:schemeClr val="accent1">
            <a:lumMod val="50000"/>
          </a:schemeClr>
        </a:solidFill>
      </dgm:spPr>
      <dgm:t>
        <a:bodyPr/>
        <a:lstStyle/>
        <a:p>
          <a:r>
            <a:rPr lang="en-US" sz="2400" b="1" dirty="0" smtClean="0">
              <a:solidFill>
                <a:srgbClr val="FFFF00"/>
              </a:solidFill>
              <a:latin typeface="Tahoma" pitchFamily="34" charset="0"/>
              <a:cs typeface="Tahoma" pitchFamily="34" charset="0"/>
            </a:rPr>
            <a:t>BAB 4. BIAYA DAN JADWAL KEGIATAN</a:t>
          </a:r>
          <a:endParaRPr lang="en-US" sz="900" b="1" dirty="0">
            <a:solidFill>
              <a:srgbClr val="FFFF00"/>
            </a:solidFill>
            <a:latin typeface="Tahoma" pitchFamily="34" charset="0"/>
            <a:cs typeface="Tahoma" pitchFamily="34" charset="0"/>
          </a:endParaRPr>
        </a:p>
      </dgm:t>
    </dgm:pt>
    <dgm:pt modelId="{20CB2F28-B0DC-41D5-AD75-E1C4C0E80FE4}" type="parTrans" cxnId="{4BE9656F-5A63-4CD0-A838-4E8215945C71}">
      <dgm:prSet/>
      <dgm:spPr/>
      <dgm:t>
        <a:bodyPr/>
        <a:lstStyle/>
        <a:p>
          <a:endParaRPr lang="en-US"/>
        </a:p>
      </dgm:t>
    </dgm:pt>
    <dgm:pt modelId="{441E2E48-E075-49E5-9C4D-F45BEA77BCCF}" type="sibTrans" cxnId="{4BE9656F-5A63-4CD0-A838-4E8215945C71}">
      <dgm:prSet/>
      <dgm:spPr/>
      <dgm:t>
        <a:bodyPr/>
        <a:lstStyle/>
        <a:p>
          <a:endParaRPr lang="en-US"/>
        </a:p>
      </dgm:t>
    </dgm:pt>
    <dgm:pt modelId="{5A994E8C-00DC-4614-836A-300E618FFE80}">
      <dgm:prSet phldrT="[Text]" custT="1"/>
      <dgm:spPr/>
      <dgm:t>
        <a:bodyPr/>
        <a:lstStyle/>
        <a:p>
          <a:pPr>
            <a:spcAft>
              <a:spcPct val="35000"/>
            </a:spcAft>
          </a:pPr>
          <a:endParaRPr lang="en-US" sz="2400" noProof="1" smtClean="0">
            <a:latin typeface="Tahoma" pitchFamily="34" charset="0"/>
            <a:cs typeface="Tahoma" pitchFamily="34" charset="0"/>
          </a:endParaRPr>
        </a:p>
        <a:p>
          <a:pPr>
            <a:spcAft>
              <a:spcPct val="35000"/>
            </a:spcAft>
          </a:pPr>
          <a:r>
            <a:rPr lang="id-ID" sz="2400" noProof="1" smtClean="0">
              <a:latin typeface="Tahoma" pitchFamily="34" charset="0"/>
              <a:cs typeface="Tahoma" pitchFamily="34" charset="0"/>
            </a:rPr>
            <a:t>Buat Tabel yang menunjukkan hubungan antara kegiatan dan biaya</a:t>
          </a:r>
          <a:endParaRPr lang="id-ID" sz="2400" noProof="1">
            <a:latin typeface="Tahoma" pitchFamily="34" charset="0"/>
            <a:cs typeface="Tahoma" pitchFamily="34" charset="0"/>
          </a:endParaRPr>
        </a:p>
      </dgm:t>
    </dgm:pt>
    <dgm:pt modelId="{6198EE05-1294-4AE7-A277-CB00AD0A8795}" type="parTrans" cxnId="{FC0F0CCF-7A3E-42C6-9A2D-34D3DB7442B6}">
      <dgm:prSet/>
      <dgm:spPr/>
      <dgm:t>
        <a:bodyPr/>
        <a:lstStyle/>
        <a:p>
          <a:endParaRPr lang="en-US"/>
        </a:p>
      </dgm:t>
    </dgm:pt>
    <dgm:pt modelId="{CA6EA091-192D-441C-9F9A-545B15AE1DFA}" type="sibTrans" cxnId="{FC0F0CCF-7A3E-42C6-9A2D-34D3DB7442B6}">
      <dgm:prSet/>
      <dgm:spPr/>
      <dgm:t>
        <a:bodyPr/>
        <a:lstStyle/>
        <a:p>
          <a:endParaRPr lang="en-US"/>
        </a:p>
      </dgm:t>
    </dgm:pt>
    <dgm:pt modelId="{3ED30F52-06C8-4B6E-A4D0-B1F5ADDB61E3}">
      <dgm:prSet custT="1"/>
      <dgm:spPr/>
      <dgm:t>
        <a:bodyPr/>
        <a:lstStyle/>
        <a:p>
          <a:pPr>
            <a:spcAft>
              <a:spcPct val="35000"/>
            </a:spcAft>
          </a:pPr>
          <a:r>
            <a:rPr lang="id-ID" sz="2400" noProof="1" smtClean="0">
              <a:latin typeface="Tahoma" pitchFamily="34" charset="0"/>
              <a:cs typeface="Tahoma" pitchFamily="34" charset="0"/>
            </a:rPr>
            <a:t>Ke</a:t>
          </a:r>
          <a:r>
            <a:rPr lang="en-US" sz="2400" noProof="1" smtClean="0">
              <a:latin typeface="Tahoma" pitchFamily="34" charset="0"/>
              <a:cs typeface="Tahoma" pitchFamily="34" charset="0"/>
            </a:rPr>
            <a:t>wajar</a:t>
          </a:r>
          <a:r>
            <a:rPr lang="id-ID" sz="2400" noProof="1" smtClean="0">
              <a:latin typeface="Tahoma" pitchFamily="34" charset="0"/>
              <a:cs typeface="Tahoma" pitchFamily="34" charset="0"/>
            </a:rPr>
            <a:t>an Usulan Biaya yang rinci</a:t>
          </a:r>
          <a:r>
            <a:rPr lang="en-US" sz="2400" noProof="1" smtClean="0">
              <a:latin typeface="Tahoma" pitchFamily="34" charset="0"/>
              <a:cs typeface="Tahoma" pitchFamily="34" charset="0"/>
            </a:rPr>
            <a:t>, dibuat untuk 3 tahun </a:t>
          </a:r>
          <a:r>
            <a:rPr lang="id-ID" sz="2400" noProof="1" smtClean="0">
              <a:latin typeface="Tahoma" pitchFamily="34" charset="0"/>
              <a:cs typeface="Tahoma" pitchFamily="34" charset="0"/>
            </a:rPr>
            <a:t> </a:t>
          </a:r>
          <a:r>
            <a:rPr lang="en-US" sz="2400" noProof="1" smtClean="0">
              <a:latin typeface="Tahoma" pitchFamily="34" charset="0"/>
              <a:cs typeface="Tahoma" pitchFamily="34" charset="0"/>
            </a:rPr>
            <a:t>dan di</a:t>
          </a:r>
          <a:r>
            <a:rPr lang="id-ID" sz="2400" noProof="1" smtClean="0">
              <a:latin typeface="Tahoma" pitchFamily="34" charset="0"/>
              <a:cs typeface="Tahoma" pitchFamily="34" charset="0"/>
            </a:rPr>
            <a:t>klasifikasi</a:t>
          </a:r>
          <a:r>
            <a:rPr lang="en-US" sz="2400" noProof="1" smtClean="0">
              <a:latin typeface="Tahoma" pitchFamily="34" charset="0"/>
              <a:cs typeface="Tahoma" pitchFamily="34" charset="0"/>
            </a:rPr>
            <a:t>kan sebagai berikut</a:t>
          </a:r>
          <a:r>
            <a:rPr lang="id-ID" sz="2400" noProof="1" smtClean="0">
              <a:latin typeface="Tahoma" pitchFamily="34" charset="0"/>
              <a:cs typeface="Tahoma" pitchFamily="34" charset="0"/>
            </a:rPr>
            <a:t>:  </a:t>
          </a:r>
        </a:p>
        <a:p>
          <a:pPr>
            <a:spcAft>
              <a:spcPts val="0"/>
            </a:spcAft>
          </a:pPr>
          <a:endParaRPr lang="en-US" sz="800" noProof="1" smtClean="0">
            <a:latin typeface="Tahoma" pitchFamily="34" charset="0"/>
            <a:cs typeface="Tahoma" pitchFamily="34" charset="0"/>
          </a:endParaRPr>
        </a:p>
        <a:p>
          <a:pPr>
            <a:spcAft>
              <a:spcPts val="0"/>
            </a:spcAft>
          </a:pPr>
          <a:r>
            <a:rPr lang="en-US" sz="2400" noProof="1" smtClean="0">
              <a:latin typeface="Tahoma" pitchFamily="34" charset="0"/>
              <a:cs typeface="Tahoma" pitchFamily="34" charset="0"/>
            </a:rPr>
            <a:t>1. </a:t>
          </a:r>
          <a:r>
            <a:rPr lang="id-ID" sz="2400" noProof="1" smtClean="0">
              <a:latin typeface="Tahoma" pitchFamily="34" charset="0"/>
              <a:cs typeface="Tahoma" pitchFamily="34" charset="0"/>
            </a:rPr>
            <a:t>Honorarium (</a:t>
          </a:r>
          <a:r>
            <a:rPr lang="en-US" sz="2400" noProof="1" smtClean="0">
              <a:latin typeface="Tahoma" pitchFamily="34" charset="0"/>
              <a:cs typeface="Tahoma" pitchFamily="34" charset="0"/>
            </a:rPr>
            <a:t>sesuai ketentuan, </a:t>
          </a:r>
          <a:r>
            <a:rPr lang="id-ID" sz="2400" noProof="1" smtClean="0">
              <a:latin typeface="Tahoma" pitchFamily="34" charset="0"/>
              <a:cs typeface="Tahoma" pitchFamily="34" charset="0"/>
            </a:rPr>
            <a:t>maks</a:t>
          </a:r>
          <a:r>
            <a:rPr lang="en-US" sz="2400" noProof="1" smtClean="0">
              <a:latin typeface="Tahoma" pitchFamily="34" charset="0"/>
              <a:cs typeface="Tahoma" pitchFamily="34" charset="0"/>
            </a:rPr>
            <a:t> 2</a:t>
          </a:r>
          <a:r>
            <a:rPr lang="id-ID" sz="2400" noProof="1" smtClean="0">
              <a:latin typeface="Tahoma" pitchFamily="34" charset="0"/>
              <a:cs typeface="Tahoma" pitchFamily="34" charset="0"/>
            </a:rPr>
            <a:t>0%)</a:t>
          </a:r>
        </a:p>
        <a:p>
          <a:pPr>
            <a:spcAft>
              <a:spcPts val="0"/>
            </a:spcAft>
          </a:pPr>
          <a:r>
            <a:rPr lang="en-US" sz="2400" noProof="1" smtClean="0">
              <a:latin typeface="Tahoma" pitchFamily="34" charset="0"/>
              <a:cs typeface="Tahoma" pitchFamily="34" charset="0"/>
            </a:rPr>
            <a:t>2. </a:t>
          </a:r>
          <a:r>
            <a:rPr lang="id-ID" sz="2400" noProof="1" smtClean="0">
              <a:latin typeface="Tahoma" pitchFamily="34" charset="0"/>
              <a:cs typeface="Tahoma" pitchFamily="34" charset="0"/>
            </a:rPr>
            <a:t>Bahan habis </a:t>
          </a:r>
        </a:p>
        <a:p>
          <a:pPr>
            <a:spcAft>
              <a:spcPts val="0"/>
            </a:spcAft>
          </a:pPr>
          <a:r>
            <a:rPr lang="en-US" sz="2400" noProof="1" smtClean="0">
              <a:latin typeface="Tahoma" pitchFamily="34" charset="0"/>
              <a:cs typeface="Tahoma" pitchFamily="34" charset="0"/>
            </a:rPr>
            <a:t>3. </a:t>
          </a:r>
          <a:r>
            <a:rPr lang="id-ID" sz="2400" noProof="1" smtClean="0">
              <a:latin typeface="Tahoma" pitchFamily="34" charset="0"/>
              <a:cs typeface="Tahoma" pitchFamily="34" charset="0"/>
            </a:rPr>
            <a:t>Peralatan/suku cadang </a:t>
          </a:r>
        </a:p>
        <a:p>
          <a:pPr>
            <a:spcAft>
              <a:spcPts val="0"/>
            </a:spcAft>
          </a:pPr>
          <a:r>
            <a:rPr lang="en-US" sz="2400" noProof="1" smtClean="0">
              <a:latin typeface="Tahoma" pitchFamily="34" charset="0"/>
              <a:cs typeface="Tahoma" pitchFamily="34" charset="0"/>
            </a:rPr>
            <a:t>4. </a:t>
          </a:r>
          <a:r>
            <a:rPr lang="id-ID" sz="2400" noProof="1" smtClean="0">
              <a:latin typeface="Tahoma" pitchFamily="34" charset="0"/>
              <a:cs typeface="Tahoma" pitchFamily="34" charset="0"/>
            </a:rPr>
            <a:t>Perjalanan </a:t>
          </a:r>
        </a:p>
        <a:p>
          <a:pPr>
            <a:spcAft>
              <a:spcPts val="0"/>
            </a:spcAft>
          </a:pPr>
          <a:r>
            <a:rPr lang="en-US" sz="2400" noProof="1" smtClean="0">
              <a:latin typeface="Tahoma" pitchFamily="34" charset="0"/>
              <a:cs typeface="Tahoma" pitchFamily="34" charset="0"/>
            </a:rPr>
            <a:t>5. </a:t>
          </a:r>
          <a:r>
            <a:rPr lang="id-ID" sz="2400" noProof="1" smtClean="0">
              <a:latin typeface="Tahoma" pitchFamily="34" charset="0"/>
              <a:cs typeface="Tahoma" pitchFamily="34" charset="0"/>
            </a:rPr>
            <a:t>Lain-lain pengeluaran</a:t>
          </a:r>
          <a:endParaRPr lang="id-ID" sz="2400" noProof="1">
            <a:latin typeface="Tahoma" pitchFamily="34" charset="0"/>
            <a:cs typeface="Tahoma" pitchFamily="34" charset="0"/>
          </a:endParaRPr>
        </a:p>
      </dgm:t>
    </dgm:pt>
    <dgm:pt modelId="{D36A14E4-DE26-4C94-A757-ABDE3710EB89}" type="parTrans" cxnId="{5070243B-3471-4925-948F-A8BA60807A22}">
      <dgm:prSet/>
      <dgm:spPr/>
      <dgm:t>
        <a:bodyPr/>
        <a:lstStyle/>
        <a:p>
          <a:endParaRPr lang="en-US"/>
        </a:p>
      </dgm:t>
    </dgm:pt>
    <dgm:pt modelId="{3248F0CB-C9B4-4908-976E-E1035DEF19F3}" type="sibTrans" cxnId="{5070243B-3471-4925-948F-A8BA60807A22}">
      <dgm:prSet/>
      <dgm:spPr/>
      <dgm:t>
        <a:bodyPr/>
        <a:lstStyle/>
        <a:p>
          <a:endParaRPr lang="en-US"/>
        </a:p>
      </dgm:t>
    </dgm:pt>
    <dgm:pt modelId="{10F3CC52-C156-436C-8B65-60E52C6BC733}">
      <dgm:prSet custT="1"/>
      <dgm:spPr/>
      <dgm:t>
        <a:bodyPr/>
        <a:lstStyle/>
        <a:p>
          <a:pPr>
            <a:spcAft>
              <a:spcPct val="35000"/>
            </a:spcAft>
          </a:pPr>
          <a:endParaRPr lang="id-ID" sz="800" noProof="1" smtClean="0">
            <a:latin typeface="Tahoma" pitchFamily="34" charset="0"/>
            <a:cs typeface="Tahoma" pitchFamily="34" charset="0"/>
          </a:endParaRPr>
        </a:p>
        <a:p>
          <a:pPr>
            <a:spcAft>
              <a:spcPct val="35000"/>
            </a:spcAft>
          </a:pPr>
          <a:r>
            <a:rPr lang="id-ID" sz="2400" dirty="0" smtClean="0">
              <a:latin typeface="Tahoma" pitchFamily="34" charset="0"/>
              <a:cs typeface="Tahoma" pitchFamily="34" charset="0"/>
            </a:rPr>
            <a:t>Nyatakan kemampuan kontribusi PT dalam dana tahunan sebesar Rp 2</a:t>
          </a:r>
          <a:r>
            <a:rPr lang="en-US" sz="2400" dirty="0" smtClean="0">
              <a:latin typeface="Tahoma" pitchFamily="34" charset="0"/>
              <a:cs typeface="Tahoma" pitchFamily="34" charset="0"/>
            </a:rPr>
            <a:t>0</a:t>
          </a:r>
          <a:r>
            <a:rPr lang="id-ID" sz="2400" dirty="0" smtClean="0">
              <a:latin typeface="Tahoma" pitchFamily="34" charset="0"/>
              <a:cs typeface="Tahoma" pitchFamily="34" charset="0"/>
            </a:rPr>
            <a:t> juta/tahun</a:t>
          </a:r>
          <a:endParaRPr lang="en-US" sz="2400" dirty="0" smtClean="0">
            <a:latin typeface="Tahoma" pitchFamily="34" charset="0"/>
            <a:cs typeface="Tahoma" pitchFamily="34" charset="0"/>
          </a:endParaRPr>
        </a:p>
        <a:p>
          <a:pPr>
            <a:spcAft>
              <a:spcPct val="35000"/>
            </a:spcAft>
          </a:pPr>
          <a:r>
            <a:rPr lang="id-ID" sz="2400" noProof="1" smtClean="0">
              <a:latin typeface="Tahoma" pitchFamily="34" charset="0"/>
              <a:cs typeface="Tahoma" pitchFamily="34" charset="0"/>
            </a:rPr>
            <a:t>Buatkan tabel yang memuat Jadwal Kegiatan secara lengkap dan rinci</a:t>
          </a:r>
          <a:r>
            <a:rPr lang="en-US" sz="2400" noProof="1" smtClean="0">
              <a:latin typeface="Tahoma" pitchFamily="34" charset="0"/>
              <a:cs typeface="Tahoma" pitchFamily="34" charset="0"/>
            </a:rPr>
            <a:t> dalam bentuk bar chart</a:t>
          </a:r>
          <a:r>
            <a:rPr lang="id-ID" sz="2400" noProof="1" smtClean="0">
              <a:latin typeface="Tahoma" pitchFamily="34" charset="0"/>
              <a:cs typeface="Tahoma" pitchFamily="34" charset="0"/>
            </a:rPr>
            <a:t>, </a:t>
          </a:r>
          <a:r>
            <a:rPr lang="en-US" sz="2400" noProof="1" smtClean="0">
              <a:latin typeface="Tahoma" pitchFamily="34" charset="0"/>
              <a:cs typeface="Tahoma" pitchFamily="34" charset="0"/>
            </a:rPr>
            <a:t>yang merefleksikan tahapan pekerjaan</a:t>
          </a:r>
          <a:endParaRPr lang="id-ID" sz="2400" noProof="1">
            <a:latin typeface="Tahoma" pitchFamily="34" charset="0"/>
            <a:cs typeface="Tahoma" pitchFamily="34" charset="0"/>
          </a:endParaRPr>
        </a:p>
      </dgm:t>
    </dgm:pt>
    <dgm:pt modelId="{937864A3-BA97-4217-AA52-02ADF9491311}" type="parTrans" cxnId="{4A3DB444-88E0-4FC5-AC42-F35D81ED11C2}">
      <dgm:prSet/>
      <dgm:spPr/>
      <dgm:t>
        <a:bodyPr/>
        <a:lstStyle/>
        <a:p>
          <a:endParaRPr lang="en-US"/>
        </a:p>
      </dgm:t>
    </dgm:pt>
    <dgm:pt modelId="{88D88FE3-3B15-4DED-B431-11646812B3F8}" type="sibTrans" cxnId="{4A3DB444-88E0-4FC5-AC42-F35D81ED11C2}">
      <dgm:prSet/>
      <dgm:spPr/>
      <dgm:t>
        <a:bodyPr/>
        <a:lstStyle/>
        <a:p>
          <a:endParaRPr lang="en-US"/>
        </a:p>
      </dgm:t>
    </dgm:pt>
    <dgm:pt modelId="{E49A01CA-61D3-4632-8EA4-D71E1B0EEACE}" type="pres">
      <dgm:prSet presAssocID="{2B4D9318-BAAE-4AA1-AA11-EDA78514D1B4}" presName="Name0" presStyleCnt="0">
        <dgm:presLayoutVars>
          <dgm:dir/>
          <dgm:animLvl val="lvl"/>
          <dgm:resizeHandles val="exact"/>
        </dgm:presLayoutVars>
      </dgm:prSet>
      <dgm:spPr/>
      <dgm:t>
        <a:bodyPr/>
        <a:lstStyle/>
        <a:p>
          <a:endParaRPr lang="en-US"/>
        </a:p>
      </dgm:t>
    </dgm:pt>
    <dgm:pt modelId="{EBAA569D-CDDC-4462-91B2-0B45BBC0E015}" type="pres">
      <dgm:prSet presAssocID="{EEA936D4-E0CE-4401-85B3-337D0E938765}" presName="compositeNode" presStyleCnt="0">
        <dgm:presLayoutVars>
          <dgm:bulletEnabled val="1"/>
        </dgm:presLayoutVars>
      </dgm:prSet>
      <dgm:spPr/>
    </dgm:pt>
    <dgm:pt modelId="{4A05367C-3183-42B9-AD0D-E99629D00CBD}" type="pres">
      <dgm:prSet presAssocID="{EEA936D4-E0CE-4401-85B3-337D0E938765}" presName="bgRect" presStyleLbl="node1" presStyleIdx="0" presStyleCnt="1"/>
      <dgm:spPr/>
      <dgm:t>
        <a:bodyPr/>
        <a:lstStyle/>
        <a:p>
          <a:endParaRPr lang="en-US"/>
        </a:p>
      </dgm:t>
    </dgm:pt>
    <dgm:pt modelId="{C2CB6F29-21CB-4BDA-A705-6F58CBF7845E}" type="pres">
      <dgm:prSet presAssocID="{EEA936D4-E0CE-4401-85B3-337D0E938765}" presName="parentNode" presStyleLbl="node1" presStyleIdx="0" presStyleCnt="1">
        <dgm:presLayoutVars>
          <dgm:chMax val="0"/>
          <dgm:bulletEnabled val="1"/>
        </dgm:presLayoutVars>
      </dgm:prSet>
      <dgm:spPr/>
      <dgm:t>
        <a:bodyPr/>
        <a:lstStyle/>
        <a:p>
          <a:endParaRPr lang="en-US"/>
        </a:p>
      </dgm:t>
    </dgm:pt>
    <dgm:pt modelId="{BABAEBF4-62D0-4B12-812D-129F5DD4581F}" type="pres">
      <dgm:prSet presAssocID="{EEA936D4-E0CE-4401-85B3-337D0E938765}" presName="childNode" presStyleLbl="node1" presStyleIdx="0" presStyleCnt="1">
        <dgm:presLayoutVars>
          <dgm:bulletEnabled val="1"/>
        </dgm:presLayoutVars>
      </dgm:prSet>
      <dgm:spPr/>
      <dgm:t>
        <a:bodyPr/>
        <a:lstStyle/>
        <a:p>
          <a:endParaRPr lang="en-US"/>
        </a:p>
      </dgm:t>
    </dgm:pt>
  </dgm:ptLst>
  <dgm:cxnLst>
    <dgm:cxn modelId="{4BE9656F-5A63-4CD0-A838-4E8215945C71}" srcId="{2B4D9318-BAAE-4AA1-AA11-EDA78514D1B4}" destId="{EEA936D4-E0CE-4401-85B3-337D0E938765}" srcOrd="0" destOrd="0" parTransId="{20CB2F28-B0DC-41D5-AD75-E1C4C0E80FE4}" sibTransId="{441E2E48-E075-49E5-9C4D-F45BEA77BCCF}"/>
    <dgm:cxn modelId="{8B78C223-2BDC-4C79-813D-FD1722B87FE5}" type="presOf" srcId="{2B4D9318-BAAE-4AA1-AA11-EDA78514D1B4}" destId="{E49A01CA-61D3-4632-8EA4-D71E1B0EEACE}" srcOrd="0" destOrd="0" presId="urn:microsoft.com/office/officeart/2005/8/layout/hProcess7#23"/>
    <dgm:cxn modelId="{6A94660A-2CAA-467E-A6A5-86EB2964ED73}" type="presOf" srcId="{5A994E8C-00DC-4614-836A-300E618FFE80}" destId="{BABAEBF4-62D0-4B12-812D-129F5DD4581F}" srcOrd="0" destOrd="0" presId="urn:microsoft.com/office/officeart/2005/8/layout/hProcess7#23"/>
    <dgm:cxn modelId="{5070243B-3471-4925-948F-A8BA60807A22}" srcId="{EEA936D4-E0CE-4401-85B3-337D0E938765}" destId="{3ED30F52-06C8-4B6E-A4D0-B1F5ADDB61E3}" srcOrd="1" destOrd="0" parTransId="{D36A14E4-DE26-4C94-A757-ABDE3710EB89}" sibTransId="{3248F0CB-C9B4-4908-976E-E1035DEF19F3}"/>
    <dgm:cxn modelId="{0A7CACA0-8D68-4338-8374-751741AC500C}" type="presOf" srcId="{10F3CC52-C156-436C-8B65-60E52C6BC733}" destId="{BABAEBF4-62D0-4B12-812D-129F5DD4581F}" srcOrd="0" destOrd="2" presId="urn:microsoft.com/office/officeart/2005/8/layout/hProcess7#23"/>
    <dgm:cxn modelId="{C6200C69-ECE9-455A-8ED8-850604668FBD}" type="presOf" srcId="{EEA936D4-E0CE-4401-85B3-337D0E938765}" destId="{C2CB6F29-21CB-4BDA-A705-6F58CBF7845E}" srcOrd="1" destOrd="0" presId="urn:microsoft.com/office/officeart/2005/8/layout/hProcess7#23"/>
    <dgm:cxn modelId="{85388F44-B4BE-455B-9703-25318D0F3A1D}" type="presOf" srcId="{EEA936D4-E0CE-4401-85B3-337D0E938765}" destId="{4A05367C-3183-42B9-AD0D-E99629D00CBD}" srcOrd="0" destOrd="0" presId="urn:microsoft.com/office/officeart/2005/8/layout/hProcess7#23"/>
    <dgm:cxn modelId="{FC0F0CCF-7A3E-42C6-9A2D-34D3DB7442B6}" srcId="{EEA936D4-E0CE-4401-85B3-337D0E938765}" destId="{5A994E8C-00DC-4614-836A-300E618FFE80}" srcOrd="0" destOrd="0" parTransId="{6198EE05-1294-4AE7-A277-CB00AD0A8795}" sibTransId="{CA6EA091-192D-441C-9F9A-545B15AE1DFA}"/>
    <dgm:cxn modelId="{4A3DB444-88E0-4FC5-AC42-F35D81ED11C2}" srcId="{EEA936D4-E0CE-4401-85B3-337D0E938765}" destId="{10F3CC52-C156-436C-8B65-60E52C6BC733}" srcOrd="2" destOrd="0" parTransId="{937864A3-BA97-4217-AA52-02ADF9491311}" sibTransId="{88D88FE3-3B15-4DED-B431-11646812B3F8}"/>
    <dgm:cxn modelId="{0C3343D3-DD47-4CE0-BA30-841535ED26B1}" type="presOf" srcId="{3ED30F52-06C8-4B6E-A4D0-B1F5ADDB61E3}" destId="{BABAEBF4-62D0-4B12-812D-129F5DD4581F}" srcOrd="0" destOrd="1" presId="urn:microsoft.com/office/officeart/2005/8/layout/hProcess7#23"/>
    <dgm:cxn modelId="{100F3BB9-FC77-47CD-8499-01130283C58C}" type="presParOf" srcId="{E49A01CA-61D3-4632-8EA4-D71E1B0EEACE}" destId="{EBAA569D-CDDC-4462-91B2-0B45BBC0E015}" srcOrd="0" destOrd="0" presId="urn:microsoft.com/office/officeart/2005/8/layout/hProcess7#23"/>
    <dgm:cxn modelId="{901042BC-98EE-4BEA-86F6-0EE0B64F3E26}" type="presParOf" srcId="{EBAA569D-CDDC-4462-91B2-0B45BBC0E015}" destId="{4A05367C-3183-42B9-AD0D-E99629D00CBD}" srcOrd="0" destOrd="0" presId="urn:microsoft.com/office/officeart/2005/8/layout/hProcess7#23"/>
    <dgm:cxn modelId="{73F19582-237A-46EE-B720-DABF19FF84C2}" type="presParOf" srcId="{EBAA569D-CDDC-4462-91B2-0B45BBC0E015}" destId="{C2CB6F29-21CB-4BDA-A705-6F58CBF7845E}" srcOrd="1" destOrd="0" presId="urn:microsoft.com/office/officeart/2005/8/layout/hProcess7#23"/>
    <dgm:cxn modelId="{73F6D8B6-0636-44C0-B90A-A848237A933A}" type="presParOf" srcId="{EBAA569D-CDDC-4462-91B2-0B45BBC0E015}" destId="{BABAEBF4-62D0-4B12-812D-129F5DD4581F}" srcOrd="2" destOrd="0" presId="urn:microsoft.com/office/officeart/2005/8/layout/hProcess7#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B1874A0-C4FC-409F-BBDA-B0B9B78F8AB5}" type="doc">
      <dgm:prSet loTypeId="urn:microsoft.com/office/officeart/2005/8/layout/hProcess7#25" loCatId="list" qsTypeId="urn:microsoft.com/office/officeart/2005/8/quickstyle/simple1" qsCatId="simple" csTypeId="urn:microsoft.com/office/officeart/2005/8/colors/accent1_2" csCatId="accent1" phldr="1"/>
      <dgm:spPr/>
      <dgm:t>
        <a:bodyPr/>
        <a:lstStyle/>
        <a:p>
          <a:endParaRPr lang="en-US"/>
        </a:p>
      </dgm:t>
    </dgm:pt>
    <dgm:pt modelId="{04DA1C54-C0F9-4220-962A-844F9D4966CB}">
      <dgm:prSet phldrT="[Text]" custT="1"/>
      <dgm:spPr>
        <a:solidFill>
          <a:srgbClr val="C00000"/>
        </a:solidFill>
      </dgm:spPr>
      <dgm:t>
        <a:bodyPr/>
        <a:lstStyle/>
        <a:p>
          <a:r>
            <a:rPr lang="id-ID" sz="3200" noProof="1" smtClean="0">
              <a:latin typeface="Tahoma" pitchFamily="34" charset="0"/>
              <a:cs typeface="Tahoma" pitchFamily="34" charset="0"/>
            </a:rPr>
            <a:t>Lampiran-lampiran</a:t>
          </a:r>
          <a:br>
            <a:rPr lang="id-ID" sz="3200" noProof="1" smtClean="0">
              <a:latin typeface="Tahoma" pitchFamily="34" charset="0"/>
              <a:cs typeface="Tahoma" pitchFamily="34" charset="0"/>
            </a:rPr>
          </a:br>
          <a:endParaRPr lang="id-ID" sz="3200" noProof="1">
            <a:latin typeface="Tahoma" pitchFamily="34" charset="0"/>
            <a:cs typeface="Tahoma" pitchFamily="34" charset="0"/>
          </a:endParaRPr>
        </a:p>
      </dgm:t>
    </dgm:pt>
    <dgm:pt modelId="{D5CB0924-90A5-4087-A0A4-8DD319C9B6CC}" type="parTrans" cxnId="{9828D176-BBA4-4D12-9D00-E9EFCEA51693}">
      <dgm:prSet/>
      <dgm:spPr/>
      <dgm:t>
        <a:bodyPr/>
        <a:lstStyle/>
        <a:p>
          <a:endParaRPr lang="id-ID" noProof="1"/>
        </a:p>
      </dgm:t>
    </dgm:pt>
    <dgm:pt modelId="{A07FBB82-9496-4144-94D2-E969B0EF9A9D}" type="sibTrans" cxnId="{9828D176-BBA4-4D12-9D00-E9EFCEA51693}">
      <dgm:prSet/>
      <dgm:spPr/>
      <dgm:t>
        <a:bodyPr/>
        <a:lstStyle/>
        <a:p>
          <a:endParaRPr lang="id-ID" noProof="1"/>
        </a:p>
      </dgm:t>
    </dgm:pt>
    <dgm:pt modelId="{50F8A405-E9F4-4F71-A76E-3FA26E7FF23B}">
      <dgm:prSet phldrT="[Text]" custT="1"/>
      <dgm:spPr/>
      <dgm:t>
        <a:bodyPr/>
        <a:lstStyle/>
        <a:p>
          <a:endParaRPr lang="id-ID" sz="2400" noProof="1" smtClean="0">
            <a:latin typeface="Tahoma" pitchFamily="34" charset="0"/>
            <a:cs typeface="Tahoma" pitchFamily="34" charset="0"/>
          </a:endParaRPr>
        </a:p>
        <a:p>
          <a:r>
            <a:rPr lang="en-US" sz="2400" b="1" dirty="0" err="1" smtClean="0"/>
            <a:t>Lampiran</a:t>
          </a:r>
          <a:r>
            <a:rPr lang="en-US" sz="2400" b="1" dirty="0" smtClean="0"/>
            <a:t> 1</a:t>
          </a:r>
          <a:r>
            <a:rPr lang="en-US" sz="2400" dirty="0" smtClean="0"/>
            <a:t>	</a:t>
          </a:r>
          <a:r>
            <a:rPr lang="en-US" sz="2400" dirty="0" err="1" smtClean="0"/>
            <a:t>Susunan</a:t>
          </a:r>
          <a:r>
            <a:rPr lang="en-US" sz="2400" dirty="0" smtClean="0"/>
            <a:t> Tim </a:t>
          </a:r>
          <a:r>
            <a:rPr lang="en-US" sz="2400" dirty="0" err="1" smtClean="0"/>
            <a:t>Pelaksana</a:t>
          </a:r>
          <a:r>
            <a:rPr lang="en-US" sz="2400" dirty="0" smtClean="0"/>
            <a:t> </a:t>
          </a:r>
          <a:r>
            <a:rPr lang="en-US" sz="2400" dirty="0" err="1" smtClean="0"/>
            <a:t>Kegiatan</a:t>
          </a:r>
          <a:r>
            <a:rPr lang="en-US" sz="2400" dirty="0" smtClean="0"/>
            <a:t> </a:t>
          </a:r>
          <a:r>
            <a:rPr lang="en-US" sz="2400" dirty="0" err="1" smtClean="0"/>
            <a:t>dan</a:t>
          </a:r>
          <a:r>
            <a:rPr lang="en-US" sz="2400" dirty="0" smtClean="0"/>
            <a:t> </a:t>
          </a:r>
          <a:r>
            <a:rPr lang="en-US" sz="2400" dirty="0" err="1" smtClean="0"/>
            <a:t>NaraSumber</a:t>
          </a:r>
          <a:r>
            <a:rPr lang="en-US" sz="2400" dirty="0" smtClean="0"/>
            <a:t>.</a:t>
          </a:r>
          <a:endParaRPr lang="id-ID" sz="2400" noProof="1">
            <a:latin typeface="Tahoma" pitchFamily="34" charset="0"/>
            <a:cs typeface="Tahoma" pitchFamily="34" charset="0"/>
          </a:endParaRPr>
        </a:p>
      </dgm:t>
    </dgm:pt>
    <dgm:pt modelId="{9A2A77CD-0E90-475E-9C33-ED959082DA1A}" type="parTrans" cxnId="{90090B1B-48B5-4160-8035-270B2B6E5D4D}">
      <dgm:prSet/>
      <dgm:spPr/>
      <dgm:t>
        <a:bodyPr/>
        <a:lstStyle/>
        <a:p>
          <a:endParaRPr lang="id-ID" noProof="1"/>
        </a:p>
      </dgm:t>
    </dgm:pt>
    <dgm:pt modelId="{64A83ED7-AA23-44FF-9C3F-F660E714F7BA}" type="sibTrans" cxnId="{90090B1B-48B5-4160-8035-270B2B6E5D4D}">
      <dgm:prSet/>
      <dgm:spPr/>
      <dgm:t>
        <a:bodyPr/>
        <a:lstStyle/>
        <a:p>
          <a:endParaRPr lang="id-ID" noProof="1"/>
        </a:p>
      </dgm:t>
    </dgm:pt>
    <dgm:pt modelId="{C56A125B-52A2-4D51-811E-8560C4DA781F}">
      <dgm:prSet custT="1"/>
      <dgm:spPr/>
      <dgm:t>
        <a:bodyPr/>
        <a:lstStyle/>
        <a:p>
          <a:r>
            <a:rPr lang="en-US" sz="2400" b="1" dirty="0" err="1" smtClean="0"/>
            <a:t>Lampiran</a:t>
          </a:r>
          <a:r>
            <a:rPr lang="en-US" sz="2400" b="1" dirty="0" smtClean="0"/>
            <a:t> 2	</a:t>
          </a:r>
          <a:r>
            <a:rPr lang="en-US" sz="2400" dirty="0" err="1" smtClean="0"/>
            <a:t>Biodata</a:t>
          </a:r>
          <a:r>
            <a:rPr lang="en-US" sz="2400" dirty="0" smtClean="0"/>
            <a:t> </a:t>
          </a:r>
          <a:r>
            <a:rPr lang="en-US" sz="2400" dirty="0" err="1" smtClean="0"/>
            <a:t>Ketua</a:t>
          </a:r>
          <a:r>
            <a:rPr lang="en-US" sz="2400" dirty="0" smtClean="0"/>
            <a:t> </a:t>
          </a:r>
          <a:r>
            <a:rPr lang="en-US" sz="2400" dirty="0" err="1" smtClean="0"/>
            <a:t>dan</a:t>
          </a:r>
          <a:r>
            <a:rPr lang="en-US" sz="2400" dirty="0" smtClean="0"/>
            <a:t> </a:t>
          </a:r>
          <a:r>
            <a:rPr lang="en-US" sz="2400" dirty="0" err="1" smtClean="0"/>
            <a:t>Anggota</a:t>
          </a:r>
          <a:r>
            <a:rPr lang="en-US" sz="2400" dirty="0" smtClean="0"/>
            <a:t> Tim </a:t>
          </a:r>
          <a:r>
            <a:rPr lang="en-US" sz="2400" dirty="0" err="1" smtClean="0"/>
            <a:t>Pengusul</a:t>
          </a:r>
          <a:r>
            <a:rPr lang="en-US" sz="2400" dirty="0" smtClean="0"/>
            <a:t> (</a:t>
          </a:r>
          <a:r>
            <a:rPr lang="en-US" sz="2400" b="1" dirty="0" err="1" smtClean="0"/>
            <a:t>harus</a:t>
          </a:r>
          <a:r>
            <a:rPr lang="en-US" sz="2400" b="1" dirty="0" smtClean="0"/>
            <a:t> </a:t>
          </a:r>
          <a:r>
            <a:rPr lang="en-US" sz="2400" b="1" dirty="0" err="1" smtClean="0"/>
            <a:t>dengan</a:t>
          </a:r>
          <a:r>
            <a:rPr lang="en-US" sz="2400" b="1" dirty="0" smtClean="0"/>
            <a:t> </a:t>
          </a:r>
          <a:r>
            <a:rPr lang="en-US" sz="2400" b="1" dirty="0" err="1" smtClean="0"/>
            <a:t>tanda</a:t>
          </a:r>
          <a:r>
            <a:rPr lang="en-US" sz="2400" b="1" dirty="0" smtClean="0"/>
            <a:t> </a:t>
          </a:r>
          <a:r>
            <a:rPr lang="en-US" sz="2400" b="1" dirty="0" err="1" smtClean="0"/>
            <a:t>tangan</a:t>
          </a:r>
          <a:r>
            <a:rPr lang="en-US" sz="2400" b="1" dirty="0" smtClean="0"/>
            <a:t> </a:t>
          </a:r>
          <a:r>
            <a:rPr lang="en-US" sz="2400" b="1" dirty="0" err="1" smtClean="0"/>
            <a:t>asli</a:t>
          </a:r>
          <a:r>
            <a:rPr lang="en-US" sz="2400" b="1" dirty="0" smtClean="0"/>
            <a:t>, </a:t>
          </a:r>
          <a:r>
            <a:rPr lang="en-US" sz="2400" b="1" dirty="0" err="1" smtClean="0"/>
            <a:t>bukan</a:t>
          </a:r>
          <a:r>
            <a:rPr lang="en-US" sz="2400" b="1" dirty="0" smtClean="0"/>
            <a:t> </a:t>
          </a:r>
          <a:r>
            <a:rPr lang="en-US" sz="2400" b="1" dirty="0" err="1" smtClean="0"/>
            <a:t>hasil</a:t>
          </a:r>
          <a:r>
            <a:rPr lang="en-US" sz="2400" b="1" dirty="0" smtClean="0"/>
            <a:t> </a:t>
          </a:r>
          <a:r>
            <a:rPr lang="en-US" sz="2400" b="1" dirty="0" err="1" smtClean="0"/>
            <a:t>pemindaian</a:t>
          </a:r>
          <a:r>
            <a:rPr lang="en-US" sz="2400" dirty="0" smtClean="0"/>
            <a:t>) </a:t>
          </a:r>
          <a:endParaRPr lang="en-US" sz="2400" dirty="0"/>
        </a:p>
      </dgm:t>
    </dgm:pt>
    <dgm:pt modelId="{56D4B7AD-334A-456A-9927-E6547AC599D5}" type="parTrans" cxnId="{B804DC74-CC20-4152-8FD2-B762C6145729}">
      <dgm:prSet/>
      <dgm:spPr/>
      <dgm:t>
        <a:bodyPr/>
        <a:lstStyle/>
        <a:p>
          <a:endParaRPr lang="en-US"/>
        </a:p>
      </dgm:t>
    </dgm:pt>
    <dgm:pt modelId="{D7BECB4C-C8C3-4A4F-8B7E-6DC131554EB6}" type="sibTrans" cxnId="{B804DC74-CC20-4152-8FD2-B762C6145729}">
      <dgm:prSet/>
      <dgm:spPr/>
      <dgm:t>
        <a:bodyPr/>
        <a:lstStyle/>
        <a:p>
          <a:endParaRPr lang="en-US"/>
        </a:p>
      </dgm:t>
    </dgm:pt>
    <dgm:pt modelId="{94784E57-6C53-4D14-99AE-1E0AD0488B1E}">
      <dgm:prSet custT="1"/>
      <dgm:spPr/>
      <dgm:t>
        <a:bodyPr/>
        <a:lstStyle/>
        <a:p>
          <a:r>
            <a:rPr lang="en-US" sz="2400" b="1" dirty="0" err="1" smtClean="0"/>
            <a:t>Lampiran</a:t>
          </a:r>
          <a:r>
            <a:rPr lang="en-US" sz="2400" b="1" dirty="0" smtClean="0"/>
            <a:t> 3</a:t>
          </a:r>
          <a:r>
            <a:rPr lang="en-US" sz="2400" dirty="0" smtClean="0"/>
            <a:t>	</a:t>
          </a:r>
          <a:r>
            <a:rPr lang="en-US" sz="2400" dirty="0" err="1" smtClean="0"/>
            <a:t>Surat</a:t>
          </a:r>
          <a:r>
            <a:rPr lang="en-US" sz="2400" dirty="0" smtClean="0"/>
            <a:t> </a:t>
          </a:r>
          <a:r>
            <a:rPr lang="en-US" sz="2400" dirty="0" err="1" smtClean="0"/>
            <a:t>Kesediaan</a:t>
          </a:r>
          <a:r>
            <a:rPr lang="en-US" sz="2400" dirty="0" smtClean="0"/>
            <a:t> </a:t>
          </a:r>
          <a:r>
            <a:rPr lang="en-US" sz="2400" dirty="0" err="1" smtClean="0"/>
            <a:t>Penyandang</a:t>
          </a:r>
          <a:r>
            <a:rPr lang="en-US" sz="2400" dirty="0" smtClean="0"/>
            <a:t> Dana </a:t>
          </a:r>
          <a:r>
            <a:rPr lang="en-US" sz="2400" dirty="0" err="1" smtClean="0"/>
            <a:t>dari</a:t>
          </a:r>
          <a:r>
            <a:rPr lang="en-US" sz="2400" dirty="0" smtClean="0"/>
            <a:t> </a:t>
          </a:r>
          <a:r>
            <a:rPr lang="en-US" sz="2400" dirty="0" err="1" smtClean="0"/>
            <a:t>Pembantu</a:t>
          </a:r>
          <a:r>
            <a:rPr lang="en-US" sz="2400" dirty="0" smtClean="0"/>
            <a:t>/</a:t>
          </a:r>
          <a:r>
            <a:rPr lang="en-US" sz="2400" dirty="0" err="1" smtClean="0"/>
            <a:t>Wakil</a:t>
          </a:r>
          <a:r>
            <a:rPr lang="en-US" sz="2400" dirty="0" smtClean="0"/>
            <a:t> </a:t>
          </a:r>
          <a:r>
            <a:rPr lang="en-US" sz="2400" dirty="0" err="1" smtClean="0"/>
            <a:t>Rektor</a:t>
          </a:r>
          <a:r>
            <a:rPr lang="en-US" sz="2400" dirty="0" smtClean="0"/>
            <a:t> </a:t>
          </a:r>
          <a:r>
            <a:rPr lang="en-US" sz="2400" dirty="0" err="1" smtClean="0"/>
            <a:t>Bidang</a:t>
          </a:r>
          <a:r>
            <a:rPr lang="en-US" sz="2400" dirty="0" smtClean="0"/>
            <a:t> </a:t>
          </a:r>
          <a:r>
            <a:rPr lang="en-US" sz="2400" dirty="0" err="1" smtClean="0"/>
            <a:t>Administrasi</a:t>
          </a:r>
          <a:r>
            <a:rPr lang="en-US" sz="2400" dirty="0" smtClean="0"/>
            <a:t> </a:t>
          </a:r>
          <a:r>
            <a:rPr lang="en-US" sz="2400" dirty="0" err="1" smtClean="0"/>
            <a:t>dan</a:t>
          </a:r>
          <a:r>
            <a:rPr lang="en-US" sz="2400" dirty="0" smtClean="0"/>
            <a:t> </a:t>
          </a:r>
          <a:r>
            <a:rPr lang="en-US" sz="2400" dirty="0" err="1" smtClean="0"/>
            <a:t>Keuangan</a:t>
          </a:r>
          <a:r>
            <a:rPr lang="en-US" sz="2400" dirty="0" smtClean="0"/>
            <a:t>/</a:t>
          </a:r>
          <a:r>
            <a:rPr lang="en-US" sz="2400" dirty="0" err="1" smtClean="0"/>
            <a:t>Direktur</a:t>
          </a:r>
          <a:r>
            <a:rPr lang="en-US" sz="2400" dirty="0" smtClean="0"/>
            <a:t> </a:t>
          </a:r>
          <a:r>
            <a:rPr lang="en-US" sz="2400" dirty="0" err="1" smtClean="0"/>
            <a:t>Politeknik</a:t>
          </a:r>
          <a:r>
            <a:rPr lang="en-US" sz="2400" dirty="0" smtClean="0"/>
            <a:t> </a:t>
          </a:r>
          <a:r>
            <a:rPr lang="en-US" sz="2400" dirty="0" err="1" smtClean="0"/>
            <a:t>bermeterai</a:t>
          </a:r>
          <a:r>
            <a:rPr lang="en-US" sz="2400" dirty="0" smtClean="0"/>
            <a:t> Rp6.000.</a:t>
          </a:r>
          <a:endParaRPr lang="en-US" sz="2400" dirty="0"/>
        </a:p>
      </dgm:t>
    </dgm:pt>
    <dgm:pt modelId="{5130B38D-0362-4927-8B6F-9D75503ED1D9}" type="parTrans" cxnId="{33034889-A7C6-47C1-87FC-41D71BB5C1B8}">
      <dgm:prSet/>
      <dgm:spPr/>
      <dgm:t>
        <a:bodyPr/>
        <a:lstStyle/>
        <a:p>
          <a:endParaRPr lang="en-US"/>
        </a:p>
      </dgm:t>
    </dgm:pt>
    <dgm:pt modelId="{7D449DEE-43BD-4741-9068-BF3F36A0FDD6}" type="sibTrans" cxnId="{33034889-A7C6-47C1-87FC-41D71BB5C1B8}">
      <dgm:prSet/>
      <dgm:spPr/>
      <dgm:t>
        <a:bodyPr/>
        <a:lstStyle/>
        <a:p>
          <a:endParaRPr lang="en-US"/>
        </a:p>
      </dgm:t>
    </dgm:pt>
    <dgm:pt modelId="{21E15037-8883-4471-9C17-648A6552B3D1}">
      <dgm:prSet custT="1"/>
      <dgm:spPr/>
      <dgm:t>
        <a:bodyPr/>
        <a:lstStyle/>
        <a:p>
          <a:r>
            <a:rPr lang="en-US" sz="2400" b="1" dirty="0" err="1" smtClean="0"/>
            <a:t>Lampiran</a:t>
          </a:r>
          <a:r>
            <a:rPr lang="en-US" sz="2400" b="1" dirty="0" smtClean="0"/>
            <a:t> 4</a:t>
          </a:r>
          <a:r>
            <a:rPr lang="en-US" sz="2400" dirty="0" smtClean="0"/>
            <a:t>	</a:t>
          </a:r>
          <a:r>
            <a:rPr lang="en-US" sz="2400" dirty="0" err="1" smtClean="0"/>
            <a:t>Surat</a:t>
          </a:r>
          <a:r>
            <a:rPr lang="en-US" sz="2400" dirty="0" smtClean="0"/>
            <a:t> </a:t>
          </a:r>
          <a:r>
            <a:rPr lang="en-US" sz="2400" dirty="0" err="1" smtClean="0"/>
            <a:t>Kesediaan</a:t>
          </a:r>
          <a:r>
            <a:rPr lang="en-US" sz="2400" dirty="0" smtClean="0"/>
            <a:t> </a:t>
          </a:r>
          <a:r>
            <a:rPr lang="en-US" sz="2400" dirty="0" err="1" smtClean="0"/>
            <a:t>Ketua</a:t>
          </a:r>
          <a:r>
            <a:rPr lang="en-US" sz="2400" dirty="0" smtClean="0"/>
            <a:t> Tim </a:t>
          </a:r>
          <a:r>
            <a:rPr lang="en-US" sz="2400" dirty="0" err="1" smtClean="0"/>
            <a:t>untuk</a:t>
          </a:r>
          <a:r>
            <a:rPr lang="en-US" sz="2400" dirty="0" smtClean="0"/>
            <a:t> </a:t>
          </a:r>
          <a:r>
            <a:rPr lang="en-US" sz="2400" dirty="0" err="1" smtClean="0"/>
            <a:t>melaksanakan</a:t>
          </a:r>
          <a:r>
            <a:rPr lang="en-US" sz="2400" dirty="0" smtClean="0"/>
            <a:t> </a:t>
          </a:r>
          <a:r>
            <a:rPr lang="en-US" sz="2400" dirty="0" err="1" smtClean="0"/>
            <a:t>tugas</a:t>
          </a:r>
          <a:r>
            <a:rPr lang="en-US" sz="2400" dirty="0" smtClean="0"/>
            <a:t> program PPK </a:t>
          </a:r>
          <a:r>
            <a:rPr lang="en-US" sz="2400" dirty="0" err="1" smtClean="0"/>
            <a:t>bermeterai</a:t>
          </a:r>
          <a:r>
            <a:rPr lang="en-US" sz="2400" dirty="0" smtClean="0"/>
            <a:t> Rp6.000.</a:t>
          </a:r>
        </a:p>
      </dgm:t>
    </dgm:pt>
    <dgm:pt modelId="{5E891B02-7280-4FB9-8DA9-33805EECBD98}" type="parTrans" cxnId="{F02AD8C9-E744-4437-B379-A8828FB2D866}">
      <dgm:prSet/>
      <dgm:spPr/>
      <dgm:t>
        <a:bodyPr/>
        <a:lstStyle/>
        <a:p>
          <a:endParaRPr lang="en-US"/>
        </a:p>
      </dgm:t>
    </dgm:pt>
    <dgm:pt modelId="{4A06F2E9-AF36-473B-809C-80293E9BE70E}" type="sibTrans" cxnId="{F02AD8C9-E744-4437-B379-A8828FB2D866}">
      <dgm:prSet/>
      <dgm:spPr/>
      <dgm:t>
        <a:bodyPr/>
        <a:lstStyle/>
        <a:p>
          <a:endParaRPr lang="en-US"/>
        </a:p>
      </dgm:t>
    </dgm:pt>
    <dgm:pt modelId="{4925904A-DE83-4027-AF98-DFD7E84D6FDB}">
      <dgm:prSet custT="1"/>
      <dgm:spPr/>
      <dgm:t>
        <a:bodyPr/>
        <a:lstStyle/>
        <a:p>
          <a:r>
            <a:rPr lang="en-US" sz="2400" b="1" dirty="0" err="1" smtClean="0"/>
            <a:t>Lampiran</a:t>
          </a:r>
          <a:r>
            <a:rPr lang="en-US" sz="2400" b="1" dirty="0" smtClean="0"/>
            <a:t> 5. </a:t>
          </a:r>
          <a:r>
            <a:rPr lang="en-US" sz="2400" b="1" dirty="0" err="1" smtClean="0"/>
            <a:t>Justifikasi</a:t>
          </a:r>
          <a:r>
            <a:rPr lang="en-US" sz="2400" b="1" dirty="0" smtClean="0"/>
            <a:t> </a:t>
          </a:r>
          <a:r>
            <a:rPr lang="en-US" sz="2400" b="1" dirty="0" err="1" smtClean="0"/>
            <a:t>Anggaran</a:t>
          </a:r>
          <a:endParaRPr lang="en-US" sz="2400" dirty="0"/>
        </a:p>
      </dgm:t>
    </dgm:pt>
    <dgm:pt modelId="{A409FC9C-B206-4259-991B-71069B143D3F}" type="parTrans" cxnId="{D2968D21-7F23-4E14-8BC7-80EEEDCCA9A0}">
      <dgm:prSet/>
      <dgm:spPr/>
      <dgm:t>
        <a:bodyPr/>
        <a:lstStyle/>
        <a:p>
          <a:endParaRPr lang="en-US"/>
        </a:p>
      </dgm:t>
    </dgm:pt>
    <dgm:pt modelId="{2E7CC1AA-927F-47C1-B899-90CE1795299B}" type="sibTrans" cxnId="{D2968D21-7F23-4E14-8BC7-80EEEDCCA9A0}">
      <dgm:prSet/>
      <dgm:spPr/>
      <dgm:t>
        <a:bodyPr/>
        <a:lstStyle/>
        <a:p>
          <a:endParaRPr lang="en-US"/>
        </a:p>
      </dgm:t>
    </dgm:pt>
    <dgm:pt modelId="{10D0D1B7-3F07-4366-A956-935E952A68AD}" type="pres">
      <dgm:prSet presAssocID="{AB1874A0-C4FC-409F-BBDA-B0B9B78F8AB5}" presName="Name0" presStyleCnt="0">
        <dgm:presLayoutVars>
          <dgm:dir/>
          <dgm:animLvl val="lvl"/>
          <dgm:resizeHandles val="exact"/>
        </dgm:presLayoutVars>
      </dgm:prSet>
      <dgm:spPr/>
      <dgm:t>
        <a:bodyPr/>
        <a:lstStyle/>
        <a:p>
          <a:endParaRPr lang="en-US"/>
        </a:p>
      </dgm:t>
    </dgm:pt>
    <dgm:pt modelId="{1F70CEA6-A776-4B6A-BE32-90484287371A}" type="pres">
      <dgm:prSet presAssocID="{04DA1C54-C0F9-4220-962A-844F9D4966CB}" presName="compositeNode" presStyleCnt="0">
        <dgm:presLayoutVars>
          <dgm:bulletEnabled val="1"/>
        </dgm:presLayoutVars>
      </dgm:prSet>
      <dgm:spPr/>
    </dgm:pt>
    <dgm:pt modelId="{2097AE16-FD8A-4A22-8197-ED98733F9289}" type="pres">
      <dgm:prSet presAssocID="{04DA1C54-C0F9-4220-962A-844F9D4966CB}" presName="bgRect" presStyleLbl="node1" presStyleIdx="0" presStyleCnt="1"/>
      <dgm:spPr/>
      <dgm:t>
        <a:bodyPr/>
        <a:lstStyle/>
        <a:p>
          <a:endParaRPr lang="en-US"/>
        </a:p>
      </dgm:t>
    </dgm:pt>
    <dgm:pt modelId="{735EF5BB-9AD9-447B-9C5A-783DCCA61239}" type="pres">
      <dgm:prSet presAssocID="{04DA1C54-C0F9-4220-962A-844F9D4966CB}" presName="parentNode" presStyleLbl="node1" presStyleIdx="0" presStyleCnt="1">
        <dgm:presLayoutVars>
          <dgm:chMax val="0"/>
          <dgm:bulletEnabled val="1"/>
        </dgm:presLayoutVars>
      </dgm:prSet>
      <dgm:spPr/>
      <dgm:t>
        <a:bodyPr/>
        <a:lstStyle/>
        <a:p>
          <a:endParaRPr lang="en-US"/>
        </a:p>
      </dgm:t>
    </dgm:pt>
    <dgm:pt modelId="{157285DB-FBA4-4E76-83B8-065833CB3521}" type="pres">
      <dgm:prSet presAssocID="{04DA1C54-C0F9-4220-962A-844F9D4966CB}" presName="childNode" presStyleLbl="node1" presStyleIdx="0" presStyleCnt="1">
        <dgm:presLayoutVars>
          <dgm:bulletEnabled val="1"/>
        </dgm:presLayoutVars>
      </dgm:prSet>
      <dgm:spPr/>
      <dgm:t>
        <a:bodyPr/>
        <a:lstStyle/>
        <a:p>
          <a:endParaRPr lang="en-US"/>
        </a:p>
      </dgm:t>
    </dgm:pt>
  </dgm:ptLst>
  <dgm:cxnLst>
    <dgm:cxn modelId="{2E9E295D-FFBD-4BE2-8CE5-7BB2ABC3536E}" type="presOf" srcId="{21E15037-8883-4471-9C17-648A6552B3D1}" destId="{157285DB-FBA4-4E76-83B8-065833CB3521}" srcOrd="0" destOrd="3" presId="urn:microsoft.com/office/officeart/2005/8/layout/hProcess7#25"/>
    <dgm:cxn modelId="{33034889-A7C6-47C1-87FC-41D71BB5C1B8}" srcId="{04DA1C54-C0F9-4220-962A-844F9D4966CB}" destId="{94784E57-6C53-4D14-99AE-1E0AD0488B1E}" srcOrd="2" destOrd="0" parTransId="{5130B38D-0362-4927-8B6F-9D75503ED1D9}" sibTransId="{7D449DEE-43BD-4741-9068-BF3F36A0FDD6}"/>
    <dgm:cxn modelId="{90090B1B-48B5-4160-8035-270B2B6E5D4D}" srcId="{04DA1C54-C0F9-4220-962A-844F9D4966CB}" destId="{50F8A405-E9F4-4F71-A76E-3FA26E7FF23B}" srcOrd="0" destOrd="0" parTransId="{9A2A77CD-0E90-475E-9C33-ED959082DA1A}" sibTransId="{64A83ED7-AA23-44FF-9C3F-F660E714F7BA}"/>
    <dgm:cxn modelId="{FE1C40E6-1F56-4B08-9285-07A45FE04558}" type="presOf" srcId="{4925904A-DE83-4027-AF98-DFD7E84D6FDB}" destId="{157285DB-FBA4-4E76-83B8-065833CB3521}" srcOrd="0" destOrd="4" presId="urn:microsoft.com/office/officeart/2005/8/layout/hProcess7#25"/>
    <dgm:cxn modelId="{F6E0F7EA-EF99-404F-A22E-E00633EE3FBC}" type="presOf" srcId="{AB1874A0-C4FC-409F-BBDA-B0B9B78F8AB5}" destId="{10D0D1B7-3F07-4366-A956-935E952A68AD}" srcOrd="0" destOrd="0" presId="urn:microsoft.com/office/officeart/2005/8/layout/hProcess7#25"/>
    <dgm:cxn modelId="{9828D176-BBA4-4D12-9D00-E9EFCEA51693}" srcId="{AB1874A0-C4FC-409F-BBDA-B0B9B78F8AB5}" destId="{04DA1C54-C0F9-4220-962A-844F9D4966CB}" srcOrd="0" destOrd="0" parTransId="{D5CB0924-90A5-4087-A0A4-8DD319C9B6CC}" sibTransId="{A07FBB82-9496-4144-94D2-E969B0EF9A9D}"/>
    <dgm:cxn modelId="{F02AD8C9-E744-4437-B379-A8828FB2D866}" srcId="{04DA1C54-C0F9-4220-962A-844F9D4966CB}" destId="{21E15037-8883-4471-9C17-648A6552B3D1}" srcOrd="3" destOrd="0" parTransId="{5E891B02-7280-4FB9-8DA9-33805EECBD98}" sibTransId="{4A06F2E9-AF36-473B-809C-80293E9BE70E}"/>
    <dgm:cxn modelId="{B804DC74-CC20-4152-8FD2-B762C6145729}" srcId="{04DA1C54-C0F9-4220-962A-844F9D4966CB}" destId="{C56A125B-52A2-4D51-811E-8560C4DA781F}" srcOrd="1" destOrd="0" parTransId="{56D4B7AD-334A-456A-9927-E6547AC599D5}" sibTransId="{D7BECB4C-C8C3-4A4F-8B7E-6DC131554EB6}"/>
    <dgm:cxn modelId="{366FB56D-68CE-4A07-8190-4BA30050958D}" type="presOf" srcId="{04DA1C54-C0F9-4220-962A-844F9D4966CB}" destId="{735EF5BB-9AD9-447B-9C5A-783DCCA61239}" srcOrd="1" destOrd="0" presId="urn:microsoft.com/office/officeart/2005/8/layout/hProcess7#25"/>
    <dgm:cxn modelId="{00017E9E-7800-45B7-B2FA-5C3AF04459AA}" type="presOf" srcId="{C56A125B-52A2-4D51-811E-8560C4DA781F}" destId="{157285DB-FBA4-4E76-83B8-065833CB3521}" srcOrd="0" destOrd="1" presId="urn:microsoft.com/office/officeart/2005/8/layout/hProcess7#25"/>
    <dgm:cxn modelId="{EDC0CABD-755C-426F-BC95-C25E31505233}" type="presOf" srcId="{50F8A405-E9F4-4F71-A76E-3FA26E7FF23B}" destId="{157285DB-FBA4-4E76-83B8-065833CB3521}" srcOrd="0" destOrd="0" presId="urn:microsoft.com/office/officeart/2005/8/layout/hProcess7#25"/>
    <dgm:cxn modelId="{669E8DA1-89DD-454C-8D84-CEEF39C11F13}" type="presOf" srcId="{04DA1C54-C0F9-4220-962A-844F9D4966CB}" destId="{2097AE16-FD8A-4A22-8197-ED98733F9289}" srcOrd="0" destOrd="0" presId="urn:microsoft.com/office/officeart/2005/8/layout/hProcess7#25"/>
    <dgm:cxn modelId="{73C27EAE-87A6-42AC-AC53-39FDC2D283C4}" type="presOf" srcId="{94784E57-6C53-4D14-99AE-1E0AD0488B1E}" destId="{157285DB-FBA4-4E76-83B8-065833CB3521}" srcOrd="0" destOrd="2" presId="urn:microsoft.com/office/officeart/2005/8/layout/hProcess7#25"/>
    <dgm:cxn modelId="{D2968D21-7F23-4E14-8BC7-80EEEDCCA9A0}" srcId="{04DA1C54-C0F9-4220-962A-844F9D4966CB}" destId="{4925904A-DE83-4027-AF98-DFD7E84D6FDB}" srcOrd="4" destOrd="0" parTransId="{A409FC9C-B206-4259-991B-71069B143D3F}" sibTransId="{2E7CC1AA-927F-47C1-B899-90CE1795299B}"/>
    <dgm:cxn modelId="{3748027C-A041-4C02-9038-DDA7E30C46C7}" type="presParOf" srcId="{10D0D1B7-3F07-4366-A956-935E952A68AD}" destId="{1F70CEA6-A776-4B6A-BE32-90484287371A}" srcOrd="0" destOrd="0" presId="urn:microsoft.com/office/officeart/2005/8/layout/hProcess7#25"/>
    <dgm:cxn modelId="{0E90EB98-2AD8-4169-A5B4-00EE111A050E}" type="presParOf" srcId="{1F70CEA6-A776-4B6A-BE32-90484287371A}" destId="{2097AE16-FD8A-4A22-8197-ED98733F9289}" srcOrd="0" destOrd="0" presId="urn:microsoft.com/office/officeart/2005/8/layout/hProcess7#25"/>
    <dgm:cxn modelId="{98F17D9D-7E47-4352-9251-69A203824A7F}" type="presParOf" srcId="{1F70CEA6-A776-4B6A-BE32-90484287371A}" destId="{735EF5BB-9AD9-447B-9C5A-783DCCA61239}" srcOrd="1" destOrd="0" presId="urn:microsoft.com/office/officeart/2005/8/layout/hProcess7#25"/>
    <dgm:cxn modelId="{8A02F83C-FD0D-401F-9D8A-7DC889343A06}" type="presParOf" srcId="{1F70CEA6-A776-4B6A-BE32-90484287371A}" destId="{157285DB-FBA4-4E76-83B8-065833CB3521}" srcOrd="2" destOrd="0" presId="urn:microsoft.com/office/officeart/2005/8/layout/hProcess7#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7FBAAA-8014-4AA2-829F-8964E377EDC7}" type="doc">
      <dgm:prSet loTypeId="urn:microsoft.com/office/officeart/2005/8/layout/hProcess7#3" loCatId="list" qsTypeId="urn:microsoft.com/office/officeart/2005/8/quickstyle/simple1" qsCatId="simple" csTypeId="urn:microsoft.com/office/officeart/2005/8/colors/accent0_3" csCatId="mainScheme" phldr="1"/>
      <dgm:spPr/>
      <dgm:t>
        <a:bodyPr/>
        <a:lstStyle/>
        <a:p>
          <a:endParaRPr lang="en-US"/>
        </a:p>
      </dgm:t>
    </dgm:pt>
    <dgm:pt modelId="{E4DA56B8-DAC0-43E6-BF11-00D1640CFFDB}">
      <dgm:prSet phldrT="[Text]"/>
      <dgm:spPr>
        <a:solidFill>
          <a:schemeClr val="tx2">
            <a:lumMod val="10000"/>
          </a:schemeClr>
        </a:solidFill>
      </dgm:spPr>
      <dgm:t>
        <a:bodyPr/>
        <a:lstStyle/>
        <a:p>
          <a:r>
            <a:rPr lang="en-US" dirty="0">
              <a:solidFill>
                <a:srgbClr val="FFFF00"/>
              </a:solidFill>
            </a:rPr>
            <a:t>JUDUL</a:t>
          </a:r>
        </a:p>
      </dgm:t>
    </dgm:pt>
    <dgm:pt modelId="{F7ABB4D0-1DC3-43CF-8730-348D1C06DCE9}" type="parTrans" cxnId="{27293926-C5A7-4024-A526-3110B049C179}">
      <dgm:prSet/>
      <dgm:spPr/>
      <dgm:t>
        <a:bodyPr/>
        <a:lstStyle/>
        <a:p>
          <a:endParaRPr lang="en-US"/>
        </a:p>
      </dgm:t>
    </dgm:pt>
    <dgm:pt modelId="{ED4EC7D7-B62D-4B0B-9EE5-AACE3138F66A}" type="sibTrans" cxnId="{27293926-C5A7-4024-A526-3110B049C179}">
      <dgm:prSet/>
      <dgm:spPr/>
      <dgm:t>
        <a:bodyPr/>
        <a:lstStyle/>
        <a:p>
          <a:endParaRPr lang="en-US"/>
        </a:p>
      </dgm:t>
    </dgm:pt>
    <dgm:pt modelId="{5828552E-0B6E-4586-9546-28B9D71360E7}">
      <dgm:prSet phldrT="[Text]" custT="1"/>
      <dgm:spPr/>
      <dgm:t>
        <a:bodyPr/>
        <a:lstStyle/>
        <a:p>
          <a:r>
            <a:rPr lang="id-ID" sz="2800" dirty="0">
              <a:solidFill>
                <a:srgbClr val="FFFF00"/>
              </a:solidFill>
            </a:rPr>
            <a:t>Cukup menuliskan</a:t>
          </a:r>
          <a:r>
            <a:rPr lang="en-US" sz="2800" dirty="0">
              <a:solidFill>
                <a:srgbClr val="FFFF00"/>
              </a:solidFill>
            </a:rPr>
            <a:t> </a:t>
          </a:r>
          <a:r>
            <a:rPr lang="en-US" sz="2800" dirty="0" err="1">
              <a:solidFill>
                <a:srgbClr val="FFFF00"/>
              </a:solidFill>
            </a:rPr>
            <a:t>mitra</a:t>
          </a:r>
          <a:r>
            <a:rPr lang="en-US" sz="2800" dirty="0">
              <a:solidFill>
                <a:srgbClr val="FFFF00"/>
              </a:solidFill>
            </a:rPr>
            <a:t> </a:t>
          </a:r>
          <a:r>
            <a:rPr lang="en-US" sz="2800" dirty="0" err="1">
              <a:solidFill>
                <a:srgbClr val="FFFF00"/>
              </a:solidFill>
            </a:rPr>
            <a:t>dan</a:t>
          </a:r>
          <a:r>
            <a:rPr lang="en-US" sz="2800" dirty="0">
              <a:solidFill>
                <a:srgbClr val="FFFF00"/>
              </a:solidFill>
            </a:rPr>
            <a:t> </a:t>
          </a:r>
          <a:r>
            <a:rPr lang="en-US" sz="2800" dirty="0" err="1">
              <a:solidFill>
                <a:srgbClr val="FFFF00"/>
              </a:solidFill>
            </a:rPr>
            <a:t>lokasi</a:t>
          </a:r>
          <a:r>
            <a:rPr lang="en-US" sz="2800" dirty="0">
              <a:solidFill>
                <a:srgbClr val="FFFF00"/>
              </a:solidFill>
            </a:rPr>
            <a:t> </a:t>
          </a:r>
          <a:r>
            <a:rPr lang="en-US" sz="2800" dirty="0" err="1">
              <a:solidFill>
                <a:srgbClr val="FFFF00"/>
              </a:solidFill>
            </a:rPr>
            <a:t>mitra</a:t>
          </a:r>
          <a:r>
            <a:rPr lang="en-US" sz="2800" dirty="0">
              <a:solidFill>
                <a:srgbClr val="FFFF00"/>
              </a:solidFill>
            </a:rPr>
            <a:t>, </a:t>
          </a:r>
          <a:r>
            <a:rPr lang="en-US" sz="2800" dirty="0" err="1">
              <a:solidFill>
                <a:srgbClr val="FFFF00"/>
              </a:solidFill>
            </a:rPr>
            <a:t>spt</a:t>
          </a:r>
          <a:r>
            <a:rPr lang="en-US" sz="2800" dirty="0">
              <a:solidFill>
                <a:srgbClr val="FFFF00"/>
              </a:solidFill>
            </a:rPr>
            <a:t> </a:t>
          </a:r>
          <a:r>
            <a:rPr lang="id-ID" sz="2800" dirty="0">
              <a:solidFill>
                <a:srgbClr val="FFFF00"/>
              </a:solidFill>
            </a:rPr>
            <a:t> </a:t>
          </a:r>
          <a:r>
            <a:rPr lang="id-ID" sz="2800" dirty="0" smtClean="0">
              <a:solidFill>
                <a:srgbClr val="FFFF00"/>
              </a:solidFill>
            </a:rPr>
            <a:t>:</a:t>
          </a:r>
          <a:endParaRPr lang="en-US" sz="2800" dirty="0"/>
        </a:p>
        <a:p>
          <a:r>
            <a:rPr lang="id-ID" sz="2800" dirty="0"/>
            <a:t>PKM Kelompok </a:t>
          </a:r>
          <a:r>
            <a:rPr lang="en-US" sz="2800" dirty="0" err="1"/>
            <a:t>Pengrajin</a:t>
          </a:r>
          <a:r>
            <a:rPr lang="en-US" sz="2800" dirty="0"/>
            <a:t> </a:t>
          </a:r>
          <a:r>
            <a:rPr lang="en-US" sz="2800" dirty="0" err="1"/>
            <a:t>bambu</a:t>
          </a:r>
          <a:r>
            <a:rPr lang="en-US" sz="2800" dirty="0"/>
            <a:t> di </a:t>
          </a:r>
          <a:r>
            <a:rPr lang="en-US" sz="2800" dirty="0" err="1"/>
            <a:t>desa</a:t>
          </a:r>
          <a:r>
            <a:rPr lang="is-IS" sz="2800" dirty="0"/>
            <a:t> Susut kecamatan Susut Bangli</a:t>
          </a:r>
          <a:endParaRPr lang="en-US" sz="2800" dirty="0"/>
        </a:p>
        <a:p>
          <a:r>
            <a:rPr lang="id-ID" sz="2800" dirty="0"/>
            <a:t>PKM Kelompok Tani Jeruk di desa....kec.....</a:t>
          </a:r>
          <a:r>
            <a:rPr lang="id-ID" sz="2800" dirty="0" smtClean="0"/>
            <a:t>Malang</a:t>
          </a:r>
          <a:endParaRPr lang="en-US" sz="2800" dirty="0" smtClean="0"/>
        </a:p>
        <a:p>
          <a:r>
            <a:rPr lang="en-US" sz="2800" dirty="0" smtClean="0"/>
            <a:t>PKM Usaha </a:t>
          </a:r>
          <a:r>
            <a:rPr lang="en-US" sz="2800" dirty="0" err="1" smtClean="0"/>
            <a:t>Pengolahan</a:t>
          </a:r>
          <a:r>
            <a:rPr lang="en-US" sz="2800" dirty="0" smtClean="0"/>
            <a:t> </a:t>
          </a:r>
          <a:r>
            <a:rPr lang="en-US" sz="2800" dirty="0" err="1" smtClean="0"/>
            <a:t>Ikan</a:t>
          </a:r>
          <a:r>
            <a:rPr lang="en-US" sz="2800" dirty="0" smtClean="0"/>
            <a:t> </a:t>
          </a:r>
          <a:r>
            <a:rPr lang="en-US" sz="2800" dirty="0" err="1" smtClean="0"/>
            <a:t>Patin</a:t>
          </a:r>
          <a:r>
            <a:rPr lang="en-US" sz="2800" dirty="0" smtClean="0"/>
            <a:t> di </a:t>
          </a:r>
          <a:r>
            <a:rPr lang="en-US" sz="2800" dirty="0" err="1" smtClean="0"/>
            <a:t>Desa</a:t>
          </a:r>
          <a:r>
            <a:rPr lang="en-US" sz="2800" dirty="0" smtClean="0"/>
            <a:t>… </a:t>
          </a:r>
          <a:r>
            <a:rPr lang="en-US" sz="2800" dirty="0" err="1" smtClean="0"/>
            <a:t>Kec</a:t>
          </a:r>
          <a:r>
            <a:rPr lang="en-US" sz="2800" dirty="0" smtClean="0"/>
            <a:t>…… </a:t>
          </a:r>
          <a:r>
            <a:rPr lang="en-US" sz="2800" dirty="0" err="1" smtClean="0"/>
            <a:t>Kab</a:t>
          </a:r>
          <a:r>
            <a:rPr lang="en-US" sz="2800" dirty="0" smtClean="0"/>
            <a:t>…  Riau</a:t>
          </a:r>
        </a:p>
        <a:p>
          <a:r>
            <a:rPr lang="en-US" sz="2800" dirty="0" smtClean="0"/>
            <a:t>PKM </a:t>
          </a:r>
          <a:r>
            <a:rPr lang="en-US" sz="2800" dirty="0" err="1" smtClean="0"/>
            <a:t>Posyandu</a:t>
          </a:r>
          <a:r>
            <a:rPr lang="en-US" sz="2800" dirty="0" smtClean="0"/>
            <a:t> ….. </a:t>
          </a:r>
          <a:r>
            <a:rPr lang="en-US" sz="2800" dirty="0" err="1" smtClean="0"/>
            <a:t>Kelurahan</a:t>
          </a:r>
          <a:r>
            <a:rPr lang="en-US" sz="2800" dirty="0" smtClean="0"/>
            <a:t>….. </a:t>
          </a:r>
          <a:r>
            <a:rPr lang="en-US" sz="2800" dirty="0" err="1" smtClean="0"/>
            <a:t>Kec</a:t>
          </a:r>
          <a:r>
            <a:rPr lang="en-US" sz="2800" dirty="0" smtClean="0"/>
            <a:t>…. </a:t>
          </a:r>
          <a:r>
            <a:rPr lang="en-US" sz="2800" dirty="0" err="1" smtClean="0"/>
            <a:t>Pekanbaru</a:t>
          </a:r>
          <a:endParaRPr lang="en-US" sz="2800" dirty="0" smtClean="0"/>
        </a:p>
        <a:p>
          <a:r>
            <a:rPr lang="en-US" sz="2800" dirty="0" smtClean="0"/>
            <a:t>PKM </a:t>
          </a:r>
          <a:r>
            <a:rPr lang="en-US" sz="2800" dirty="0" err="1" smtClean="0"/>
            <a:t>Kelompok</a:t>
          </a:r>
          <a:r>
            <a:rPr lang="en-US" sz="2800" dirty="0" smtClean="0"/>
            <a:t> PKK </a:t>
          </a:r>
          <a:r>
            <a:rPr lang="en-US" sz="2800" dirty="0" err="1" smtClean="0"/>
            <a:t>Kelurahan</a:t>
          </a:r>
          <a:r>
            <a:rPr lang="en-US" sz="2800" dirty="0" smtClean="0"/>
            <a:t>…. </a:t>
          </a:r>
          <a:r>
            <a:rPr lang="en-US" sz="2800" dirty="0" err="1" smtClean="0"/>
            <a:t>Kec</a:t>
          </a:r>
          <a:r>
            <a:rPr lang="en-US" sz="2800" dirty="0" smtClean="0"/>
            <a:t>…. </a:t>
          </a:r>
          <a:r>
            <a:rPr lang="en-US" sz="2800" dirty="0" err="1" smtClean="0"/>
            <a:t>Pekanbaru</a:t>
          </a:r>
          <a:endParaRPr lang="en-US" sz="2800" dirty="0"/>
        </a:p>
      </dgm:t>
    </dgm:pt>
    <dgm:pt modelId="{1BB6A5F8-3A02-406E-9EBB-389D6E2D7C23}" type="parTrans" cxnId="{AAF9A60F-D989-42F2-A5CE-D88793D5A749}">
      <dgm:prSet/>
      <dgm:spPr/>
      <dgm:t>
        <a:bodyPr/>
        <a:lstStyle/>
        <a:p>
          <a:endParaRPr lang="en-US"/>
        </a:p>
      </dgm:t>
    </dgm:pt>
    <dgm:pt modelId="{2FF0EA7C-DC80-44EF-AFF3-C3BAE5194BD5}" type="sibTrans" cxnId="{AAF9A60F-D989-42F2-A5CE-D88793D5A749}">
      <dgm:prSet/>
      <dgm:spPr/>
      <dgm:t>
        <a:bodyPr/>
        <a:lstStyle/>
        <a:p>
          <a:endParaRPr lang="en-US"/>
        </a:p>
      </dgm:t>
    </dgm:pt>
    <dgm:pt modelId="{5E2E3B03-FFEA-4F7C-AB8B-ED34943D175C}" type="pres">
      <dgm:prSet presAssocID="{3F7FBAAA-8014-4AA2-829F-8964E377EDC7}" presName="Name0" presStyleCnt="0">
        <dgm:presLayoutVars>
          <dgm:dir/>
          <dgm:animLvl val="lvl"/>
          <dgm:resizeHandles val="exact"/>
        </dgm:presLayoutVars>
      </dgm:prSet>
      <dgm:spPr/>
      <dgm:t>
        <a:bodyPr/>
        <a:lstStyle/>
        <a:p>
          <a:endParaRPr lang="en-US"/>
        </a:p>
      </dgm:t>
    </dgm:pt>
    <dgm:pt modelId="{3F55D412-823C-48B6-B976-60ADE21331AC}" type="pres">
      <dgm:prSet presAssocID="{E4DA56B8-DAC0-43E6-BF11-00D1640CFFDB}" presName="compositeNode" presStyleCnt="0">
        <dgm:presLayoutVars>
          <dgm:bulletEnabled val="1"/>
        </dgm:presLayoutVars>
      </dgm:prSet>
      <dgm:spPr/>
    </dgm:pt>
    <dgm:pt modelId="{47CE09DB-19CB-4412-863C-2EECEFE26560}" type="pres">
      <dgm:prSet presAssocID="{E4DA56B8-DAC0-43E6-BF11-00D1640CFFDB}" presName="bgRect" presStyleLbl="node1" presStyleIdx="0" presStyleCnt="1"/>
      <dgm:spPr/>
      <dgm:t>
        <a:bodyPr/>
        <a:lstStyle/>
        <a:p>
          <a:endParaRPr lang="en-US"/>
        </a:p>
      </dgm:t>
    </dgm:pt>
    <dgm:pt modelId="{928A0112-408F-4C87-9BFA-68F9E1123757}" type="pres">
      <dgm:prSet presAssocID="{E4DA56B8-DAC0-43E6-BF11-00D1640CFFDB}" presName="parentNode" presStyleLbl="node1" presStyleIdx="0" presStyleCnt="1">
        <dgm:presLayoutVars>
          <dgm:chMax val="0"/>
          <dgm:bulletEnabled val="1"/>
        </dgm:presLayoutVars>
      </dgm:prSet>
      <dgm:spPr/>
      <dgm:t>
        <a:bodyPr/>
        <a:lstStyle/>
        <a:p>
          <a:endParaRPr lang="en-US"/>
        </a:p>
      </dgm:t>
    </dgm:pt>
    <dgm:pt modelId="{D22279B0-89A8-4D79-A2AC-39F0D35C63C0}" type="pres">
      <dgm:prSet presAssocID="{E4DA56B8-DAC0-43E6-BF11-00D1640CFFDB}" presName="childNode" presStyleLbl="node1" presStyleIdx="0" presStyleCnt="1">
        <dgm:presLayoutVars>
          <dgm:bulletEnabled val="1"/>
        </dgm:presLayoutVars>
      </dgm:prSet>
      <dgm:spPr/>
      <dgm:t>
        <a:bodyPr/>
        <a:lstStyle/>
        <a:p>
          <a:endParaRPr lang="en-US"/>
        </a:p>
      </dgm:t>
    </dgm:pt>
  </dgm:ptLst>
  <dgm:cxnLst>
    <dgm:cxn modelId="{664E8149-388A-41F9-8C8A-4B073E9B2A67}" type="presOf" srcId="{3F7FBAAA-8014-4AA2-829F-8964E377EDC7}" destId="{5E2E3B03-FFEA-4F7C-AB8B-ED34943D175C}" srcOrd="0" destOrd="0" presId="urn:microsoft.com/office/officeart/2005/8/layout/hProcess7#3"/>
    <dgm:cxn modelId="{27293926-C5A7-4024-A526-3110B049C179}" srcId="{3F7FBAAA-8014-4AA2-829F-8964E377EDC7}" destId="{E4DA56B8-DAC0-43E6-BF11-00D1640CFFDB}" srcOrd="0" destOrd="0" parTransId="{F7ABB4D0-1DC3-43CF-8730-348D1C06DCE9}" sibTransId="{ED4EC7D7-B62D-4B0B-9EE5-AACE3138F66A}"/>
    <dgm:cxn modelId="{AAF9A60F-D989-42F2-A5CE-D88793D5A749}" srcId="{E4DA56B8-DAC0-43E6-BF11-00D1640CFFDB}" destId="{5828552E-0B6E-4586-9546-28B9D71360E7}" srcOrd="0" destOrd="0" parTransId="{1BB6A5F8-3A02-406E-9EBB-389D6E2D7C23}" sibTransId="{2FF0EA7C-DC80-44EF-AFF3-C3BAE5194BD5}"/>
    <dgm:cxn modelId="{4250D80C-1F52-4560-B5B7-554D330AEC33}" type="presOf" srcId="{5828552E-0B6E-4586-9546-28B9D71360E7}" destId="{D22279B0-89A8-4D79-A2AC-39F0D35C63C0}" srcOrd="0" destOrd="0" presId="urn:microsoft.com/office/officeart/2005/8/layout/hProcess7#3"/>
    <dgm:cxn modelId="{B3E53299-9C39-4BE2-BD2E-7526F6DB18E9}" type="presOf" srcId="{E4DA56B8-DAC0-43E6-BF11-00D1640CFFDB}" destId="{47CE09DB-19CB-4412-863C-2EECEFE26560}" srcOrd="0" destOrd="0" presId="urn:microsoft.com/office/officeart/2005/8/layout/hProcess7#3"/>
    <dgm:cxn modelId="{6A919283-442C-4B6B-9E06-A2D1F4F9ED86}" type="presOf" srcId="{E4DA56B8-DAC0-43E6-BF11-00D1640CFFDB}" destId="{928A0112-408F-4C87-9BFA-68F9E1123757}" srcOrd="1" destOrd="0" presId="urn:microsoft.com/office/officeart/2005/8/layout/hProcess7#3"/>
    <dgm:cxn modelId="{8BF6B797-0C30-4841-94BB-9F8431CC2C66}" type="presParOf" srcId="{5E2E3B03-FFEA-4F7C-AB8B-ED34943D175C}" destId="{3F55D412-823C-48B6-B976-60ADE21331AC}" srcOrd="0" destOrd="0" presId="urn:microsoft.com/office/officeart/2005/8/layout/hProcess7#3"/>
    <dgm:cxn modelId="{30E37439-0C2D-47F7-97CD-3162AF0135A1}" type="presParOf" srcId="{3F55D412-823C-48B6-B976-60ADE21331AC}" destId="{47CE09DB-19CB-4412-863C-2EECEFE26560}" srcOrd="0" destOrd="0" presId="urn:microsoft.com/office/officeart/2005/8/layout/hProcess7#3"/>
    <dgm:cxn modelId="{8115C206-37C6-4BCE-B54E-8C3EA293230F}" type="presParOf" srcId="{3F55D412-823C-48B6-B976-60ADE21331AC}" destId="{928A0112-408F-4C87-9BFA-68F9E1123757}" srcOrd="1" destOrd="0" presId="urn:microsoft.com/office/officeart/2005/8/layout/hProcess7#3"/>
    <dgm:cxn modelId="{021D6826-4FEB-4DC5-85F5-1A1FAFC667E9}" type="presParOf" srcId="{3F55D412-823C-48B6-B976-60ADE21331AC}" destId="{D22279B0-89A8-4D79-A2AC-39F0D35C63C0}" srcOrd="2" destOrd="0" presId="urn:microsoft.com/office/officeart/2005/8/layout/hProcess7#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123A2A-E487-4331-8DC3-F279D5715F58}" type="doc">
      <dgm:prSet loTypeId="urn:microsoft.com/office/officeart/2005/8/layout/hProcess7#4" loCatId="list" qsTypeId="urn:microsoft.com/office/officeart/2005/8/quickstyle/simple1" qsCatId="simple" csTypeId="urn:microsoft.com/office/officeart/2005/8/colors/accent0_3" csCatId="mainScheme" phldr="1"/>
      <dgm:spPr/>
      <dgm:t>
        <a:bodyPr/>
        <a:lstStyle/>
        <a:p>
          <a:endParaRPr lang="en-US"/>
        </a:p>
      </dgm:t>
    </dgm:pt>
    <dgm:pt modelId="{A481D32A-39E8-4B87-9BA9-38D34C056689}">
      <dgm:prSet phldrT="[Text]" custT="1"/>
      <dgm:spPr>
        <a:solidFill>
          <a:schemeClr val="tx2">
            <a:lumMod val="10000"/>
          </a:schemeClr>
        </a:solidFill>
      </dgm:spPr>
      <dgm:t>
        <a:bodyPr/>
        <a:lstStyle/>
        <a:p>
          <a:r>
            <a:rPr lang="en-US" sz="3600" b="1" cap="none" spc="0" dirty="0">
              <a:ln w="11430"/>
              <a:solidFill>
                <a:srgbClr val="FFC000"/>
              </a:solidFill>
              <a:latin typeface="Tahoma" pitchFamily="34" charset="0"/>
              <a:cs typeface="Tahoma" pitchFamily="34" charset="0"/>
            </a:rPr>
            <a:t>PENDAHULUAN (ANALISIS SITUASI)</a:t>
          </a:r>
          <a:endParaRPr lang="en-US" sz="3600" dirty="0">
            <a:solidFill>
              <a:srgbClr val="FFC000"/>
            </a:solidFill>
            <a:latin typeface="Tahoma" pitchFamily="34" charset="0"/>
            <a:cs typeface="Tahoma" pitchFamily="34" charset="0"/>
          </a:endParaRPr>
        </a:p>
      </dgm:t>
    </dgm:pt>
    <dgm:pt modelId="{DA596A3F-5351-4549-AD61-1D3DE35FEB29}" type="parTrans" cxnId="{7443B29E-CEE5-49B8-AB18-980535E2D6BA}">
      <dgm:prSet/>
      <dgm:spPr/>
      <dgm:t>
        <a:bodyPr/>
        <a:lstStyle/>
        <a:p>
          <a:endParaRPr lang="en-US" sz="4000">
            <a:latin typeface="Tahoma" pitchFamily="34" charset="0"/>
            <a:cs typeface="Tahoma" pitchFamily="34" charset="0"/>
          </a:endParaRPr>
        </a:p>
      </dgm:t>
    </dgm:pt>
    <dgm:pt modelId="{611010C7-05E8-497F-95A0-B5D5C9BC28B6}" type="sibTrans" cxnId="{7443B29E-CEE5-49B8-AB18-980535E2D6BA}">
      <dgm:prSet/>
      <dgm:spPr/>
      <dgm:t>
        <a:bodyPr/>
        <a:lstStyle/>
        <a:p>
          <a:endParaRPr lang="en-US" sz="4000">
            <a:latin typeface="Tahoma" pitchFamily="34" charset="0"/>
            <a:cs typeface="Tahoma" pitchFamily="34" charset="0"/>
          </a:endParaRPr>
        </a:p>
      </dgm:t>
    </dgm:pt>
    <dgm:pt modelId="{34BDBBE5-71E8-4584-8EAD-C2F3BF2E8231}">
      <dgm:prSet phldrT="[Text]" custT="1"/>
      <dgm:spPr/>
      <dgm:t>
        <a:bodyPr/>
        <a:lstStyle/>
        <a:p>
          <a:r>
            <a:rPr lang="en-US" sz="2000" noProof="1">
              <a:solidFill>
                <a:srgbClr val="FFC000"/>
              </a:solidFill>
              <a:latin typeface="Tahoma" pitchFamily="34" charset="0"/>
              <a:cs typeface="Tahoma" pitchFamily="34" charset="0"/>
            </a:rPr>
            <a:t>UNTUK  KLP MASYARAKAT EKONOMI PRODUKTIF/</a:t>
          </a:r>
          <a:endParaRPr lang="en-US" sz="1600" noProof="1">
            <a:latin typeface="Tahoma" pitchFamily="34" charset="0"/>
            <a:cs typeface="Tahoma" pitchFamily="34" charset="0"/>
          </a:endParaRPr>
        </a:p>
      </dgm:t>
    </dgm:pt>
    <dgm:pt modelId="{DD8864C6-D770-4131-A908-183E8E55530D}" type="parTrans" cxnId="{C2BD3034-3157-4F0B-BDD1-97E7D4341F84}">
      <dgm:prSet/>
      <dgm:spPr/>
      <dgm:t>
        <a:bodyPr/>
        <a:lstStyle/>
        <a:p>
          <a:endParaRPr lang="en-US" sz="4000">
            <a:latin typeface="Tahoma" pitchFamily="34" charset="0"/>
            <a:cs typeface="Tahoma" pitchFamily="34" charset="0"/>
          </a:endParaRPr>
        </a:p>
      </dgm:t>
    </dgm:pt>
    <dgm:pt modelId="{29CAD4E9-282D-4F62-ABB3-A3D6A7BC74CC}" type="sibTrans" cxnId="{C2BD3034-3157-4F0B-BDD1-97E7D4341F84}">
      <dgm:prSet/>
      <dgm:spPr/>
      <dgm:t>
        <a:bodyPr/>
        <a:lstStyle/>
        <a:p>
          <a:endParaRPr lang="en-US" sz="4000">
            <a:latin typeface="Tahoma" pitchFamily="34" charset="0"/>
            <a:cs typeface="Tahoma" pitchFamily="34" charset="0"/>
          </a:endParaRPr>
        </a:p>
      </dgm:t>
    </dgm:pt>
    <dgm:pt modelId="{35B2B8EA-43D6-4AA6-A920-928D0C48360B}">
      <dgm:prSet custT="1"/>
      <dgm:spPr/>
      <dgm:t>
        <a:bodyPr/>
        <a:lstStyle/>
        <a:p>
          <a:r>
            <a:rPr lang="en-US" sz="2000" noProof="1">
              <a:solidFill>
                <a:srgbClr val="FFC000"/>
              </a:solidFill>
              <a:latin typeface="Tahoma" pitchFamily="34" charset="0"/>
              <a:cs typeface="Tahoma" pitchFamily="34" charset="0"/>
            </a:rPr>
            <a:t>MENGARAH  PRODUKTIF EKONOMIS</a:t>
          </a:r>
        </a:p>
        <a:p>
          <a:pPr marL="292100" indent="0"/>
          <a:r>
            <a:rPr lang="en-US" sz="2000" dirty="0" err="1">
              <a:latin typeface="Arial" charset="0"/>
              <a:ea typeface="Arial" charset="0"/>
              <a:cs typeface="Arial" charset="0"/>
            </a:rPr>
            <a:t>Tampilkan</a:t>
          </a:r>
          <a:r>
            <a:rPr lang="en-US" sz="2000" dirty="0">
              <a:latin typeface="Arial" charset="0"/>
              <a:ea typeface="Arial" charset="0"/>
              <a:cs typeface="Arial" charset="0"/>
            </a:rPr>
            <a:t> </a:t>
          </a:r>
          <a:r>
            <a:rPr lang="en-US" sz="2000" dirty="0" err="1">
              <a:latin typeface="Arial" charset="0"/>
              <a:ea typeface="Arial" charset="0"/>
              <a:cs typeface="Arial" charset="0"/>
            </a:rPr>
            <a:t>profil</a:t>
          </a:r>
          <a:r>
            <a:rPr lang="en-US" sz="2000" dirty="0">
              <a:latin typeface="Arial" charset="0"/>
              <a:ea typeface="Arial" charset="0"/>
              <a:cs typeface="Arial" charset="0"/>
            </a:rPr>
            <a:t> </a:t>
          </a:r>
          <a:r>
            <a:rPr lang="en-US" sz="2000" dirty="0" err="1">
              <a:latin typeface="Arial" charset="0"/>
              <a:ea typeface="Arial" charset="0"/>
              <a:cs typeface="Arial" charset="0"/>
            </a:rPr>
            <a:t>mitra</a:t>
          </a:r>
          <a:r>
            <a:rPr lang="en-US" sz="2000" dirty="0">
              <a:latin typeface="Arial" charset="0"/>
              <a:ea typeface="Arial" charset="0"/>
              <a:cs typeface="Arial" charset="0"/>
            </a:rPr>
            <a:t> </a:t>
          </a:r>
          <a:r>
            <a:rPr lang="en-US" sz="2000" dirty="0" err="1">
              <a:latin typeface="Arial" charset="0"/>
              <a:ea typeface="Arial" charset="0"/>
              <a:cs typeface="Arial" charset="0"/>
            </a:rPr>
            <a:t>dan</a:t>
          </a:r>
          <a:r>
            <a:rPr lang="en-US" sz="2000" dirty="0">
              <a:latin typeface="Arial" charset="0"/>
              <a:ea typeface="Arial" charset="0"/>
              <a:cs typeface="Arial" charset="0"/>
            </a:rPr>
            <a:t> </a:t>
          </a:r>
          <a:r>
            <a:rPr lang="en-US" sz="2000" dirty="0" err="1">
              <a:latin typeface="Arial" charset="0"/>
              <a:ea typeface="Arial" charset="0"/>
              <a:cs typeface="Arial" charset="0"/>
            </a:rPr>
            <a:t>didukung</a:t>
          </a:r>
          <a:r>
            <a:rPr lang="en-US" sz="2000" dirty="0">
              <a:latin typeface="Arial" charset="0"/>
              <a:ea typeface="Arial" charset="0"/>
              <a:cs typeface="Arial" charset="0"/>
            </a:rPr>
            <a:t> data  </a:t>
          </a:r>
          <a:r>
            <a:rPr lang="en-US" sz="2000" dirty="0" err="1">
              <a:latin typeface="Arial" charset="0"/>
              <a:ea typeface="Arial" charset="0"/>
              <a:cs typeface="Arial" charset="0"/>
            </a:rPr>
            <a:t>dan</a:t>
          </a:r>
          <a:r>
            <a:rPr lang="en-US" sz="2000" dirty="0">
              <a:latin typeface="Arial" charset="0"/>
              <a:ea typeface="Arial" charset="0"/>
              <a:cs typeface="Arial" charset="0"/>
            </a:rPr>
            <a:t> </a:t>
          </a:r>
          <a:r>
            <a:rPr lang="en-US" sz="2000" dirty="0" err="1">
              <a:latin typeface="Arial" charset="0"/>
              <a:ea typeface="Arial" charset="0"/>
              <a:cs typeface="Arial" charset="0"/>
            </a:rPr>
            <a:t>gambar</a:t>
          </a:r>
          <a:endParaRPr lang="en-US" sz="2000" noProof="1">
            <a:latin typeface="Arial" charset="0"/>
            <a:ea typeface="Arial" charset="0"/>
            <a:cs typeface="Arial" charset="0"/>
          </a:endParaRPr>
        </a:p>
      </dgm:t>
    </dgm:pt>
    <dgm:pt modelId="{A9041130-35ED-401C-A9BF-FD6968FA692A}" type="parTrans" cxnId="{59116BFA-7F24-4001-8961-C2567485936A}">
      <dgm:prSet/>
      <dgm:spPr/>
      <dgm:t>
        <a:bodyPr/>
        <a:lstStyle/>
        <a:p>
          <a:endParaRPr lang="en-US"/>
        </a:p>
      </dgm:t>
    </dgm:pt>
    <dgm:pt modelId="{978BE85F-2D00-496B-8411-E962716DE52F}" type="sibTrans" cxnId="{59116BFA-7F24-4001-8961-C2567485936A}">
      <dgm:prSet/>
      <dgm:spPr/>
      <dgm:t>
        <a:bodyPr/>
        <a:lstStyle/>
        <a:p>
          <a:endParaRPr lang="en-US"/>
        </a:p>
      </dgm:t>
    </dgm:pt>
    <dgm:pt modelId="{C089773B-93D5-4EB0-BF9E-137D6B6ED40F}">
      <dgm:prSet custT="1"/>
      <dgm:spPr/>
      <dgm:t>
        <a:bodyPr/>
        <a:lstStyle/>
        <a:p>
          <a:r>
            <a:rPr lang="en-US" sz="2000" noProof="1">
              <a:solidFill>
                <a:srgbClr val="FFC000"/>
              </a:solidFill>
              <a:latin typeface="Tahoma" pitchFamily="34" charset="0"/>
              <a:ea typeface="Tahoma" panose="020B0604030504040204" pitchFamily="34" charset="0"/>
              <a:cs typeface="Tahoma" panose="020B0604030504040204" pitchFamily="34" charset="0"/>
            </a:rPr>
            <a:t>UNTUK KEGIATAN NON EKONOMI,MASYARAKAT UMUM</a:t>
          </a:r>
        </a:p>
        <a:p>
          <a:pPr marL="228600" indent="0"/>
          <a:r>
            <a:rPr lang="en-US" sz="1800" dirty="0" err="1">
              <a:latin typeface="Tahoma" panose="020B0604030504040204" pitchFamily="34" charset="0"/>
              <a:ea typeface="Tahoma" panose="020B0604030504040204" pitchFamily="34" charset="0"/>
              <a:cs typeface="Tahoma" panose="020B0604030504040204" pitchFamily="34" charset="0"/>
            </a:rPr>
            <a:t>Uraiakan</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lokasi</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mitra</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dan</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kasus</a:t>
          </a:r>
          <a:r>
            <a:rPr lang="en-US" sz="1800" dirty="0">
              <a:latin typeface="Tahoma" panose="020B0604030504040204" pitchFamily="34" charset="0"/>
              <a:ea typeface="Tahoma" panose="020B0604030504040204" pitchFamily="34" charset="0"/>
              <a:cs typeface="Tahoma" panose="020B0604030504040204" pitchFamily="34" charset="0"/>
            </a:rPr>
            <a:t> yang </a:t>
          </a:r>
          <a:r>
            <a:rPr lang="en-US" sz="1800" dirty="0" err="1">
              <a:latin typeface="Tahoma" panose="020B0604030504040204" pitchFamily="34" charset="0"/>
              <a:ea typeface="Tahoma" panose="020B0604030504040204" pitchFamily="34" charset="0"/>
              <a:cs typeface="Tahoma" panose="020B0604030504040204" pitchFamily="34" charset="0"/>
            </a:rPr>
            <a:t>terjadi</a:t>
          </a:r>
          <a:r>
            <a:rPr lang="en-US" sz="1800" dirty="0">
              <a:latin typeface="Tahoma" panose="020B0604030504040204" pitchFamily="34" charset="0"/>
              <a:ea typeface="Tahoma" panose="020B0604030504040204" pitchFamily="34" charset="0"/>
              <a:cs typeface="Tahoma" panose="020B0604030504040204" pitchFamily="34" charset="0"/>
            </a:rPr>
            <a:t>/</a:t>
          </a:r>
          <a:r>
            <a:rPr lang="en-US" sz="1800" dirty="0" err="1">
              <a:latin typeface="Tahoma" panose="020B0604030504040204" pitchFamily="34" charset="0"/>
              <a:ea typeface="Tahoma" panose="020B0604030504040204" pitchFamily="34" charset="0"/>
              <a:cs typeface="Tahoma" panose="020B0604030504040204" pitchFamily="34" charset="0"/>
            </a:rPr>
            <a:t>pernah</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terjadi</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dan</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didukung</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dengan</a:t>
          </a:r>
          <a:r>
            <a:rPr lang="en-US" sz="1800" dirty="0">
              <a:latin typeface="Tahoma" panose="020B0604030504040204" pitchFamily="34" charset="0"/>
              <a:ea typeface="Tahoma" panose="020B0604030504040204" pitchFamily="34" charset="0"/>
              <a:cs typeface="Tahoma" panose="020B0604030504040204" pitchFamily="34" charset="0"/>
            </a:rPr>
            <a:t> data  </a:t>
          </a:r>
          <a:r>
            <a:rPr lang="en-US" sz="1800" dirty="0" err="1">
              <a:latin typeface="Tahoma" panose="020B0604030504040204" pitchFamily="34" charset="0"/>
              <a:ea typeface="Tahoma" panose="020B0604030504040204" pitchFamily="34" charset="0"/>
              <a:cs typeface="Tahoma" panose="020B0604030504040204" pitchFamily="34" charset="0"/>
            </a:rPr>
            <a:t>dan</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gambar</a:t>
          </a:r>
          <a:endParaRPr lang="en-US" sz="1800" noProof="1">
            <a:latin typeface="Tahoma" pitchFamily="34" charset="0"/>
            <a:ea typeface="Tahoma" panose="020B0604030504040204" pitchFamily="34" charset="0"/>
            <a:cs typeface="Tahoma" panose="020B0604030504040204" pitchFamily="34" charset="0"/>
          </a:endParaRPr>
        </a:p>
        <a:p>
          <a:pPr marL="228600" indent="0"/>
          <a:r>
            <a:rPr lang="en-US" sz="1800" noProof="1">
              <a:latin typeface="Tahoma" pitchFamily="34" charset="0"/>
              <a:ea typeface="Tahoma" panose="020B0604030504040204" pitchFamily="34" charset="0"/>
              <a:cs typeface="Tahoma" panose="020B0604030504040204" pitchFamily="34" charset="0"/>
            </a:rPr>
            <a:t>Jelaskan aspek SOSIAL BUDAYA, RELIGI, KESEHATAN  MITRA dan MUTU LAYANAN  atau KEHIDUPAN BERMASYARAKAT </a:t>
          </a:r>
        </a:p>
        <a:p>
          <a:pPr marL="228600" indent="0"/>
          <a:r>
            <a:rPr lang="en-US" sz="1800" noProof="1">
              <a:latin typeface="Tahoma" pitchFamily="34" charset="0"/>
              <a:ea typeface="Tahoma" panose="020B0604030504040204" pitchFamily="34" charset="0"/>
              <a:cs typeface="Tahoma" panose="020B0604030504040204" pitchFamily="34" charset="0"/>
            </a:rPr>
            <a:t>Ungkapkan seluruh persoalan eksisting</a:t>
          </a:r>
        </a:p>
      </dgm:t>
    </dgm:pt>
    <dgm:pt modelId="{B7A55574-407B-4559-8896-135EDCD0051E}" type="parTrans" cxnId="{EEBD89B1-04D2-4289-AA53-221A2263E1D9}">
      <dgm:prSet/>
      <dgm:spPr/>
      <dgm:t>
        <a:bodyPr/>
        <a:lstStyle/>
        <a:p>
          <a:endParaRPr lang="en-US"/>
        </a:p>
      </dgm:t>
    </dgm:pt>
    <dgm:pt modelId="{B6169A68-F489-4483-8E6A-121EF5C5BF7F}" type="sibTrans" cxnId="{EEBD89B1-04D2-4289-AA53-221A2263E1D9}">
      <dgm:prSet/>
      <dgm:spPr/>
      <dgm:t>
        <a:bodyPr/>
        <a:lstStyle/>
        <a:p>
          <a:endParaRPr lang="en-US"/>
        </a:p>
      </dgm:t>
    </dgm:pt>
    <dgm:pt modelId="{D51DEADF-5C81-488F-9A46-9F1D3B9EFE3F}">
      <dgm:prSet custT="1"/>
      <dgm:spPr/>
      <dgm:t>
        <a:bodyPr/>
        <a:lstStyle/>
        <a:p>
          <a:pPr marL="292100" indent="0"/>
          <a:r>
            <a:rPr lang="en-US" sz="2000" noProof="1">
              <a:latin typeface="Arial" charset="0"/>
              <a:ea typeface="Arial" charset="0"/>
              <a:cs typeface="Arial" charset="0"/>
            </a:rPr>
            <a:t>Jelaskan potensi dan peluang usahanya </a:t>
          </a:r>
        </a:p>
        <a:p>
          <a:pPr marL="292100" indent="0"/>
          <a:r>
            <a:rPr lang="en-US" sz="2000" noProof="1">
              <a:latin typeface="Arial" charset="0"/>
              <a:ea typeface="Arial" charset="0"/>
              <a:cs typeface="Arial" charset="0"/>
            </a:rPr>
            <a:t>Ungkapkan seluruh persoalan eksisting  </a:t>
          </a:r>
        </a:p>
        <a:p>
          <a:pPr marL="292100" indent="0"/>
          <a:endParaRPr lang="en-US" sz="2000" dirty="0">
            <a:latin typeface="Arial" charset="0"/>
            <a:ea typeface="Arial" charset="0"/>
            <a:cs typeface="Arial" charset="0"/>
          </a:endParaRPr>
        </a:p>
      </dgm:t>
    </dgm:pt>
    <dgm:pt modelId="{0C23DB07-296A-48B7-B8B2-A616CDD7918E}" type="parTrans" cxnId="{A5E49085-BD7C-4F8C-B31B-824E0A7E5131}">
      <dgm:prSet/>
      <dgm:spPr/>
      <dgm:t>
        <a:bodyPr/>
        <a:lstStyle/>
        <a:p>
          <a:endParaRPr lang="en-US"/>
        </a:p>
      </dgm:t>
    </dgm:pt>
    <dgm:pt modelId="{9C324E28-3E9C-4836-A3D1-24E1EA83BF53}" type="sibTrans" cxnId="{A5E49085-BD7C-4F8C-B31B-824E0A7E5131}">
      <dgm:prSet/>
      <dgm:spPr/>
      <dgm:t>
        <a:bodyPr/>
        <a:lstStyle/>
        <a:p>
          <a:endParaRPr lang="en-US"/>
        </a:p>
      </dgm:t>
    </dgm:pt>
    <dgm:pt modelId="{042BBD80-8AB3-4F5C-8C03-37F96159C87D}" type="pres">
      <dgm:prSet presAssocID="{48123A2A-E487-4331-8DC3-F279D5715F58}" presName="Name0" presStyleCnt="0">
        <dgm:presLayoutVars>
          <dgm:dir/>
          <dgm:animLvl val="lvl"/>
          <dgm:resizeHandles val="exact"/>
        </dgm:presLayoutVars>
      </dgm:prSet>
      <dgm:spPr/>
      <dgm:t>
        <a:bodyPr/>
        <a:lstStyle/>
        <a:p>
          <a:endParaRPr lang="en-US"/>
        </a:p>
      </dgm:t>
    </dgm:pt>
    <dgm:pt modelId="{70AE15B4-AF89-4DE3-BCF5-537FCAD09F9C}" type="pres">
      <dgm:prSet presAssocID="{A481D32A-39E8-4B87-9BA9-38D34C056689}" presName="compositeNode" presStyleCnt="0">
        <dgm:presLayoutVars>
          <dgm:bulletEnabled val="1"/>
        </dgm:presLayoutVars>
      </dgm:prSet>
      <dgm:spPr/>
    </dgm:pt>
    <dgm:pt modelId="{5AEF0A20-D246-45C6-AFF7-EC5EF3E45337}" type="pres">
      <dgm:prSet presAssocID="{A481D32A-39E8-4B87-9BA9-38D34C056689}" presName="bgRect" presStyleLbl="node1" presStyleIdx="0" presStyleCnt="1" custLinFactNeighborX="-1040" custLinFactNeighborY="-246"/>
      <dgm:spPr/>
      <dgm:t>
        <a:bodyPr/>
        <a:lstStyle/>
        <a:p>
          <a:endParaRPr lang="en-US"/>
        </a:p>
      </dgm:t>
    </dgm:pt>
    <dgm:pt modelId="{12E488B9-0E3F-4454-8E9D-67BC20827D17}" type="pres">
      <dgm:prSet presAssocID="{A481D32A-39E8-4B87-9BA9-38D34C056689}" presName="parentNode" presStyleLbl="node1" presStyleIdx="0" presStyleCnt="1">
        <dgm:presLayoutVars>
          <dgm:chMax val="0"/>
          <dgm:bulletEnabled val="1"/>
        </dgm:presLayoutVars>
      </dgm:prSet>
      <dgm:spPr/>
      <dgm:t>
        <a:bodyPr/>
        <a:lstStyle/>
        <a:p>
          <a:endParaRPr lang="en-US"/>
        </a:p>
      </dgm:t>
    </dgm:pt>
    <dgm:pt modelId="{FAF2D6C8-2B2C-4ED6-AD67-2ED3D5CFB67A}" type="pres">
      <dgm:prSet presAssocID="{A481D32A-39E8-4B87-9BA9-38D34C056689}" presName="childNode" presStyleLbl="node1" presStyleIdx="0" presStyleCnt="1">
        <dgm:presLayoutVars>
          <dgm:bulletEnabled val="1"/>
        </dgm:presLayoutVars>
      </dgm:prSet>
      <dgm:spPr/>
      <dgm:t>
        <a:bodyPr/>
        <a:lstStyle/>
        <a:p>
          <a:endParaRPr lang="en-US"/>
        </a:p>
      </dgm:t>
    </dgm:pt>
  </dgm:ptLst>
  <dgm:cxnLst>
    <dgm:cxn modelId="{A5E49085-BD7C-4F8C-B31B-824E0A7E5131}" srcId="{A481D32A-39E8-4B87-9BA9-38D34C056689}" destId="{D51DEADF-5C81-488F-9A46-9F1D3B9EFE3F}" srcOrd="2" destOrd="0" parTransId="{0C23DB07-296A-48B7-B8B2-A616CDD7918E}" sibTransId="{9C324E28-3E9C-4836-A3D1-24E1EA83BF53}"/>
    <dgm:cxn modelId="{59116BFA-7F24-4001-8961-C2567485936A}" srcId="{A481D32A-39E8-4B87-9BA9-38D34C056689}" destId="{35B2B8EA-43D6-4AA6-A920-928D0C48360B}" srcOrd="1" destOrd="0" parTransId="{A9041130-35ED-401C-A9BF-FD6968FA692A}" sibTransId="{978BE85F-2D00-496B-8411-E962716DE52F}"/>
    <dgm:cxn modelId="{C2BD3034-3157-4F0B-BDD1-97E7D4341F84}" srcId="{A481D32A-39E8-4B87-9BA9-38D34C056689}" destId="{34BDBBE5-71E8-4584-8EAD-C2F3BF2E8231}" srcOrd="0" destOrd="0" parTransId="{DD8864C6-D770-4131-A908-183E8E55530D}" sibTransId="{29CAD4E9-282D-4F62-ABB3-A3D6A7BC74CC}"/>
    <dgm:cxn modelId="{DD5A1880-CB80-432C-87F7-4ABB1927CD8A}" type="presOf" srcId="{A481D32A-39E8-4B87-9BA9-38D34C056689}" destId="{12E488B9-0E3F-4454-8E9D-67BC20827D17}" srcOrd="1" destOrd="0" presId="urn:microsoft.com/office/officeart/2005/8/layout/hProcess7#4"/>
    <dgm:cxn modelId="{7443B29E-CEE5-49B8-AB18-980535E2D6BA}" srcId="{48123A2A-E487-4331-8DC3-F279D5715F58}" destId="{A481D32A-39E8-4B87-9BA9-38D34C056689}" srcOrd="0" destOrd="0" parTransId="{DA596A3F-5351-4549-AD61-1D3DE35FEB29}" sibTransId="{611010C7-05E8-497F-95A0-B5D5C9BC28B6}"/>
    <dgm:cxn modelId="{EEBD89B1-04D2-4289-AA53-221A2263E1D9}" srcId="{A481D32A-39E8-4B87-9BA9-38D34C056689}" destId="{C089773B-93D5-4EB0-BF9E-137D6B6ED40F}" srcOrd="3" destOrd="0" parTransId="{B7A55574-407B-4559-8896-135EDCD0051E}" sibTransId="{B6169A68-F489-4483-8E6A-121EF5C5BF7F}"/>
    <dgm:cxn modelId="{915F0463-004C-4FBD-96B9-A9AFFA6CAFA3}" type="presOf" srcId="{34BDBBE5-71E8-4584-8EAD-C2F3BF2E8231}" destId="{FAF2D6C8-2B2C-4ED6-AD67-2ED3D5CFB67A}" srcOrd="0" destOrd="0" presId="urn:microsoft.com/office/officeart/2005/8/layout/hProcess7#4"/>
    <dgm:cxn modelId="{DFA39D0D-661A-472B-AF70-DDFF90DD1E4A}" type="presOf" srcId="{A481D32A-39E8-4B87-9BA9-38D34C056689}" destId="{5AEF0A20-D246-45C6-AFF7-EC5EF3E45337}" srcOrd="0" destOrd="0" presId="urn:microsoft.com/office/officeart/2005/8/layout/hProcess7#4"/>
    <dgm:cxn modelId="{CD2EC530-3D45-45A3-B5B4-4062CF1C70E8}" type="presOf" srcId="{35B2B8EA-43D6-4AA6-A920-928D0C48360B}" destId="{FAF2D6C8-2B2C-4ED6-AD67-2ED3D5CFB67A}" srcOrd="0" destOrd="1" presId="urn:microsoft.com/office/officeart/2005/8/layout/hProcess7#4"/>
    <dgm:cxn modelId="{27AEF36E-C8CC-4597-96CC-F2D6A0072584}" type="presOf" srcId="{C089773B-93D5-4EB0-BF9E-137D6B6ED40F}" destId="{FAF2D6C8-2B2C-4ED6-AD67-2ED3D5CFB67A}" srcOrd="0" destOrd="3" presId="urn:microsoft.com/office/officeart/2005/8/layout/hProcess7#4"/>
    <dgm:cxn modelId="{97200557-8C4C-414A-8425-70ED969E01A6}" type="presOf" srcId="{D51DEADF-5C81-488F-9A46-9F1D3B9EFE3F}" destId="{FAF2D6C8-2B2C-4ED6-AD67-2ED3D5CFB67A}" srcOrd="0" destOrd="2" presId="urn:microsoft.com/office/officeart/2005/8/layout/hProcess7#4"/>
    <dgm:cxn modelId="{F9125D6D-4C7D-4C0C-AE53-7F423B633DAF}" type="presOf" srcId="{48123A2A-E487-4331-8DC3-F279D5715F58}" destId="{042BBD80-8AB3-4F5C-8C03-37F96159C87D}" srcOrd="0" destOrd="0" presId="urn:microsoft.com/office/officeart/2005/8/layout/hProcess7#4"/>
    <dgm:cxn modelId="{08AE6A19-075C-4168-8EFF-1C27053CA1E8}" type="presParOf" srcId="{042BBD80-8AB3-4F5C-8C03-37F96159C87D}" destId="{70AE15B4-AF89-4DE3-BCF5-537FCAD09F9C}" srcOrd="0" destOrd="0" presId="urn:microsoft.com/office/officeart/2005/8/layout/hProcess7#4"/>
    <dgm:cxn modelId="{6B53F3C0-A66C-4F27-AE29-236DB3CE5F6B}" type="presParOf" srcId="{70AE15B4-AF89-4DE3-BCF5-537FCAD09F9C}" destId="{5AEF0A20-D246-45C6-AFF7-EC5EF3E45337}" srcOrd="0" destOrd="0" presId="urn:microsoft.com/office/officeart/2005/8/layout/hProcess7#4"/>
    <dgm:cxn modelId="{F5C85F57-42D5-47A5-A2E2-3FD2B3EC4B0A}" type="presParOf" srcId="{70AE15B4-AF89-4DE3-BCF5-537FCAD09F9C}" destId="{12E488B9-0E3F-4454-8E9D-67BC20827D17}" srcOrd="1" destOrd="0" presId="urn:microsoft.com/office/officeart/2005/8/layout/hProcess7#4"/>
    <dgm:cxn modelId="{4ECB0449-53E2-45EE-86B5-0DE5BECDFCB8}" type="presParOf" srcId="{70AE15B4-AF89-4DE3-BCF5-537FCAD09F9C}" destId="{FAF2D6C8-2B2C-4ED6-AD67-2ED3D5CFB67A}" srcOrd="2" destOrd="0" presId="urn:microsoft.com/office/officeart/2005/8/layout/hProcess7#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894A430C-E575-478F-A938-3A9A7765CE71}" type="doc">
      <dgm:prSet loTypeId="urn:microsoft.com/office/officeart/2005/8/layout/hProcess7#5" loCatId="list" qsTypeId="urn:microsoft.com/office/officeart/2005/8/quickstyle/3d1" qsCatId="3D" csTypeId="urn:microsoft.com/office/officeart/2005/8/colors/accent1_2" csCatId="accent1" phldr="1"/>
      <dgm:spPr/>
      <dgm:t>
        <a:bodyPr/>
        <a:lstStyle/>
        <a:p>
          <a:endParaRPr lang="en-US"/>
        </a:p>
      </dgm:t>
    </dgm:pt>
    <dgm:pt modelId="{A9EB33E2-9AAB-477E-A5AB-98D566E730BD}">
      <dgm:prSet phldrT="[Text]" custT="1"/>
      <dgm:spPr>
        <a:solidFill>
          <a:schemeClr val="tx2">
            <a:lumMod val="10000"/>
          </a:schemeClr>
        </a:solidFill>
      </dgm:spPr>
      <dgm:t>
        <a:bodyPr/>
        <a:lstStyle/>
        <a:p>
          <a:r>
            <a:rPr lang="en-US" sz="4000" b="1" dirty="0">
              <a:solidFill>
                <a:srgbClr val="FFFF00"/>
              </a:solidFill>
              <a:latin typeface="Tahoma" pitchFamily="34" charset="0"/>
              <a:cs typeface="Tahoma" pitchFamily="34" charset="0"/>
            </a:rPr>
            <a:t>PERMASALAHAN MITRA</a:t>
          </a:r>
        </a:p>
      </dgm:t>
    </dgm:pt>
    <dgm:pt modelId="{411A47BA-1F71-40DE-9ACF-04A77E715B4A}" type="parTrans" cxnId="{4D4CF038-88A2-4372-A4F2-E2969877CF32}">
      <dgm:prSet/>
      <dgm:spPr/>
      <dgm:t>
        <a:bodyPr/>
        <a:lstStyle/>
        <a:p>
          <a:endParaRPr lang="en-US"/>
        </a:p>
      </dgm:t>
    </dgm:pt>
    <dgm:pt modelId="{C5C8CE20-EA2F-4ADF-ABF8-5AEF1975F780}" type="sibTrans" cxnId="{4D4CF038-88A2-4372-A4F2-E2969877CF32}">
      <dgm:prSet/>
      <dgm:spPr/>
      <dgm:t>
        <a:bodyPr/>
        <a:lstStyle/>
        <a:p>
          <a:endParaRPr lang="en-US"/>
        </a:p>
      </dgm:t>
    </dgm:pt>
    <dgm:pt modelId="{9048D3C0-0C7A-419F-9572-3C5D972BB570}">
      <dgm:prSet phldrT="[Text]" custT="1"/>
      <dgm:spPr/>
      <dgm:t>
        <a:bodyPr/>
        <a:lstStyle/>
        <a:p>
          <a:r>
            <a:rPr lang="id-ID" sz="2000" noProof="1">
              <a:latin typeface="Tahoma" pitchFamily="34" charset="0"/>
              <a:cs typeface="Tahoma" pitchFamily="34" charset="0"/>
            </a:rPr>
            <a:t>Mengacu kepada butir Analisis Situasi, lakukan: </a:t>
          </a:r>
        </a:p>
        <a:p>
          <a:endParaRPr lang="id-ID" sz="2000" noProof="1">
            <a:latin typeface="Tahoma" pitchFamily="34" charset="0"/>
            <a:cs typeface="Tahoma" pitchFamily="34" charset="0"/>
          </a:endParaRPr>
        </a:p>
        <a:p>
          <a:r>
            <a:rPr lang="id-ID" sz="2000" noProof="1">
              <a:solidFill>
                <a:schemeClr val="accent3"/>
              </a:solidFill>
              <a:latin typeface="Tahoma" pitchFamily="34" charset="0"/>
              <a:cs typeface="Tahoma" pitchFamily="34" charset="0"/>
            </a:rPr>
            <a:t>UNTUK MITRA USAHA/ UNTUK CALON KELOMPOK WIRAUSAHA</a:t>
          </a:r>
        </a:p>
        <a:p>
          <a:r>
            <a:rPr lang="id-ID" sz="2000" noProof="1">
              <a:latin typeface="Tahoma" pitchFamily="34" charset="0"/>
              <a:cs typeface="Tahoma" pitchFamily="34" charset="0"/>
            </a:rPr>
            <a:t>Penentuan permasalahan prioritas mitra baik PRODUKSI</a:t>
          </a:r>
          <a:r>
            <a:rPr lang="en-US" sz="2000" noProof="1">
              <a:latin typeface="Tahoma" pitchFamily="34" charset="0"/>
              <a:cs typeface="Tahoma" pitchFamily="34" charset="0"/>
            </a:rPr>
            <a:t>, PEMASARAN </a:t>
          </a:r>
          <a:r>
            <a:rPr lang="id-ID" sz="2000" noProof="1">
              <a:latin typeface="Tahoma" pitchFamily="34" charset="0"/>
              <a:cs typeface="Tahoma" pitchFamily="34" charset="0"/>
            </a:rPr>
            <a:t> maupun MANAJEMEN</a:t>
          </a:r>
        </a:p>
        <a:p>
          <a:endParaRPr lang="id-ID" sz="2000" noProof="1">
            <a:solidFill>
              <a:schemeClr val="accent3"/>
            </a:solidFill>
            <a:latin typeface="Tahoma" pitchFamily="34" charset="0"/>
            <a:cs typeface="Tahoma" pitchFamily="34" charset="0"/>
          </a:endParaRPr>
        </a:p>
        <a:p>
          <a:r>
            <a:rPr lang="id-ID" sz="2000" noProof="1">
              <a:solidFill>
                <a:schemeClr val="accent3"/>
              </a:solidFill>
              <a:latin typeface="Tahoma" pitchFamily="34" charset="0"/>
              <a:cs typeface="Tahoma" pitchFamily="34" charset="0"/>
            </a:rPr>
            <a:t>UNTUK KEGIATAN NON EKONOMI</a:t>
          </a:r>
          <a:r>
            <a:rPr lang="en-US" sz="2000" noProof="1">
              <a:solidFill>
                <a:schemeClr val="accent3"/>
              </a:solidFill>
              <a:latin typeface="Tahoma" pitchFamily="34" charset="0"/>
              <a:cs typeface="Tahoma" pitchFamily="34" charset="0"/>
            </a:rPr>
            <a:t>/SOSIAL</a:t>
          </a:r>
          <a:endParaRPr lang="id-ID" sz="2000" noProof="1">
            <a:solidFill>
              <a:schemeClr val="accent3"/>
            </a:solidFill>
            <a:latin typeface="Tahoma" pitchFamily="34" charset="0"/>
            <a:cs typeface="Tahoma" pitchFamily="34" charset="0"/>
          </a:endParaRPr>
        </a:p>
        <a:p>
          <a:r>
            <a:rPr lang="id-ID" sz="2000" noProof="1">
              <a:latin typeface="Tahoma" pitchFamily="34" charset="0"/>
              <a:cs typeface="Tahoma" pitchFamily="34" charset="0"/>
            </a:rPr>
            <a:t>Nyatakan persoalan prioritas mitra dalam aspek SOSIAL BUDAYA dan MUTU LAYANAN atau KEHIDUPAN BERMASYARAKAT</a:t>
          </a:r>
        </a:p>
        <a:p>
          <a:r>
            <a:rPr lang="id-ID" sz="2000" noProof="1">
              <a:latin typeface="Tahoma" pitchFamily="34" charset="0"/>
              <a:cs typeface="Tahoma" pitchFamily="34" charset="0"/>
            </a:rPr>
            <a:t> </a:t>
          </a:r>
        </a:p>
      </dgm:t>
    </dgm:pt>
    <dgm:pt modelId="{095F4EA4-1F5E-416D-883E-AFB272222213}" type="parTrans" cxnId="{530852C5-C493-45B3-A79F-71991A3D4EEC}">
      <dgm:prSet/>
      <dgm:spPr/>
      <dgm:t>
        <a:bodyPr/>
        <a:lstStyle/>
        <a:p>
          <a:endParaRPr lang="en-US"/>
        </a:p>
      </dgm:t>
    </dgm:pt>
    <dgm:pt modelId="{2BDBC149-37C2-4B8D-A77C-9B91F794D318}" type="sibTrans" cxnId="{530852C5-C493-45B3-A79F-71991A3D4EEC}">
      <dgm:prSet/>
      <dgm:spPr/>
      <dgm:t>
        <a:bodyPr/>
        <a:lstStyle/>
        <a:p>
          <a:endParaRPr lang="en-US"/>
        </a:p>
      </dgm:t>
    </dgm:pt>
    <dgm:pt modelId="{B6DA13A0-4D76-4436-862F-34606E8B8932}">
      <dgm:prSet custT="1"/>
      <dgm:spPr/>
      <dgm:t>
        <a:bodyPr/>
        <a:lstStyle/>
        <a:p>
          <a:r>
            <a:rPr lang="id-ID" sz="2000" noProof="1">
              <a:latin typeface="Tahoma" pitchFamily="34" charset="0"/>
              <a:cs typeface="Tahoma" pitchFamily="34" charset="0"/>
            </a:rPr>
            <a:t>Usahakan permasalahannya bersifat spesifik, konkret serta benar-benar merupakan permasalahan mitra.</a:t>
          </a:r>
        </a:p>
      </dgm:t>
    </dgm:pt>
    <dgm:pt modelId="{1F874428-DAE5-4C08-A05D-C909C8F9847B}" type="parTrans" cxnId="{43FA6E64-FF31-4537-90BA-F4FF252C8941}">
      <dgm:prSet/>
      <dgm:spPr/>
      <dgm:t>
        <a:bodyPr/>
        <a:lstStyle/>
        <a:p>
          <a:endParaRPr lang="en-US"/>
        </a:p>
      </dgm:t>
    </dgm:pt>
    <dgm:pt modelId="{72D18E31-A142-4E3B-874D-B6CCE266C27A}" type="sibTrans" cxnId="{43FA6E64-FF31-4537-90BA-F4FF252C8941}">
      <dgm:prSet/>
      <dgm:spPr/>
      <dgm:t>
        <a:bodyPr/>
        <a:lstStyle/>
        <a:p>
          <a:endParaRPr lang="en-US"/>
        </a:p>
      </dgm:t>
    </dgm:pt>
    <dgm:pt modelId="{E1126396-1859-491A-B822-54955B3BB62D}" type="pres">
      <dgm:prSet presAssocID="{894A430C-E575-478F-A938-3A9A7765CE71}" presName="Name0" presStyleCnt="0">
        <dgm:presLayoutVars>
          <dgm:dir/>
          <dgm:animLvl val="lvl"/>
          <dgm:resizeHandles val="exact"/>
        </dgm:presLayoutVars>
      </dgm:prSet>
      <dgm:spPr/>
      <dgm:t>
        <a:bodyPr/>
        <a:lstStyle/>
        <a:p>
          <a:endParaRPr lang="en-US"/>
        </a:p>
      </dgm:t>
    </dgm:pt>
    <dgm:pt modelId="{7973C1FF-9DEF-4DB4-8CF3-DC62DB13155A}" type="pres">
      <dgm:prSet presAssocID="{A9EB33E2-9AAB-477E-A5AB-98D566E730BD}" presName="compositeNode" presStyleCnt="0">
        <dgm:presLayoutVars>
          <dgm:bulletEnabled val="1"/>
        </dgm:presLayoutVars>
      </dgm:prSet>
      <dgm:spPr/>
    </dgm:pt>
    <dgm:pt modelId="{9A60771E-C1A4-4660-9631-16CD02CA8F64}" type="pres">
      <dgm:prSet presAssocID="{A9EB33E2-9AAB-477E-A5AB-98D566E730BD}" presName="bgRect" presStyleLbl="node1" presStyleIdx="0" presStyleCnt="1" custLinFactNeighborX="11056" custLinFactNeighborY="729"/>
      <dgm:spPr/>
      <dgm:t>
        <a:bodyPr/>
        <a:lstStyle/>
        <a:p>
          <a:endParaRPr lang="en-US"/>
        </a:p>
      </dgm:t>
    </dgm:pt>
    <dgm:pt modelId="{5C8A75BA-459E-437C-BB90-057F9E734118}" type="pres">
      <dgm:prSet presAssocID="{A9EB33E2-9AAB-477E-A5AB-98D566E730BD}" presName="parentNode" presStyleLbl="node1" presStyleIdx="0" presStyleCnt="1">
        <dgm:presLayoutVars>
          <dgm:chMax val="0"/>
          <dgm:bulletEnabled val="1"/>
        </dgm:presLayoutVars>
      </dgm:prSet>
      <dgm:spPr/>
      <dgm:t>
        <a:bodyPr/>
        <a:lstStyle/>
        <a:p>
          <a:endParaRPr lang="en-US"/>
        </a:p>
      </dgm:t>
    </dgm:pt>
    <dgm:pt modelId="{DFFA26F7-FD07-4BDC-AEC5-049920121553}" type="pres">
      <dgm:prSet presAssocID="{A9EB33E2-9AAB-477E-A5AB-98D566E730BD}" presName="childNode" presStyleLbl="node1" presStyleIdx="0" presStyleCnt="1">
        <dgm:presLayoutVars>
          <dgm:bulletEnabled val="1"/>
        </dgm:presLayoutVars>
      </dgm:prSet>
      <dgm:spPr/>
      <dgm:t>
        <a:bodyPr/>
        <a:lstStyle/>
        <a:p>
          <a:endParaRPr lang="en-US"/>
        </a:p>
      </dgm:t>
    </dgm:pt>
  </dgm:ptLst>
  <dgm:cxnLst>
    <dgm:cxn modelId="{4D4CF038-88A2-4372-A4F2-E2969877CF32}" srcId="{894A430C-E575-478F-A938-3A9A7765CE71}" destId="{A9EB33E2-9AAB-477E-A5AB-98D566E730BD}" srcOrd="0" destOrd="0" parTransId="{411A47BA-1F71-40DE-9ACF-04A77E715B4A}" sibTransId="{C5C8CE20-EA2F-4ADF-ABF8-5AEF1975F780}"/>
    <dgm:cxn modelId="{43FA6E64-FF31-4537-90BA-F4FF252C8941}" srcId="{A9EB33E2-9AAB-477E-A5AB-98D566E730BD}" destId="{B6DA13A0-4D76-4436-862F-34606E8B8932}" srcOrd="1" destOrd="0" parTransId="{1F874428-DAE5-4C08-A05D-C909C8F9847B}" sibTransId="{72D18E31-A142-4E3B-874D-B6CCE266C27A}"/>
    <dgm:cxn modelId="{F300EAE7-ACCA-47F5-B83D-E8A86280333A}" type="presOf" srcId="{A9EB33E2-9AAB-477E-A5AB-98D566E730BD}" destId="{9A60771E-C1A4-4660-9631-16CD02CA8F64}" srcOrd="0" destOrd="0" presId="urn:microsoft.com/office/officeart/2005/8/layout/hProcess7#5"/>
    <dgm:cxn modelId="{04F2ACDB-591E-44D8-B2B5-9472AD92F897}" type="presOf" srcId="{894A430C-E575-478F-A938-3A9A7765CE71}" destId="{E1126396-1859-491A-B822-54955B3BB62D}" srcOrd="0" destOrd="0" presId="urn:microsoft.com/office/officeart/2005/8/layout/hProcess7#5"/>
    <dgm:cxn modelId="{1C9C0219-DAD6-441E-BA1A-4838179DF6AF}" type="presOf" srcId="{A9EB33E2-9AAB-477E-A5AB-98D566E730BD}" destId="{5C8A75BA-459E-437C-BB90-057F9E734118}" srcOrd="1" destOrd="0" presId="urn:microsoft.com/office/officeart/2005/8/layout/hProcess7#5"/>
    <dgm:cxn modelId="{1CC17E2B-E0DA-401F-B6B0-EBD2F282DF97}" type="presOf" srcId="{B6DA13A0-4D76-4436-862F-34606E8B8932}" destId="{DFFA26F7-FD07-4BDC-AEC5-049920121553}" srcOrd="0" destOrd="1" presId="urn:microsoft.com/office/officeart/2005/8/layout/hProcess7#5"/>
    <dgm:cxn modelId="{530852C5-C493-45B3-A79F-71991A3D4EEC}" srcId="{A9EB33E2-9AAB-477E-A5AB-98D566E730BD}" destId="{9048D3C0-0C7A-419F-9572-3C5D972BB570}" srcOrd="0" destOrd="0" parTransId="{095F4EA4-1F5E-416D-883E-AFB272222213}" sibTransId="{2BDBC149-37C2-4B8D-A77C-9B91F794D318}"/>
    <dgm:cxn modelId="{E4ACF3B5-07D7-4305-8171-6F45D4555C39}" type="presOf" srcId="{9048D3C0-0C7A-419F-9572-3C5D972BB570}" destId="{DFFA26F7-FD07-4BDC-AEC5-049920121553}" srcOrd="0" destOrd="0" presId="urn:microsoft.com/office/officeart/2005/8/layout/hProcess7#5"/>
    <dgm:cxn modelId="{C1A72C3D-883A-45A4-8FB6-65A6770217B6}" type="presParOf" srcId="{E1126396-1859-491A-B822-54955B3BB62D}" destId="{7973C1FF-9DEF-4DB4-8CF3-DC62DB13155A}" srcOrd="0" destOrd="0" presId="urn:microsoft.com/office/officeart/2005/8/layout/hProcess7#5"/>
    <dgm:cxn modelId="{9BE66A65-BE54-4A2D-AFA2-DA29D29D7810}" type="presParOf" srcId="{7973C1FF-9DEF-4DB4-8CF3-DC62DB13155A}" destId="{9A60771E-C1A4-4660-9631-16CD02CA8F64}" srcOrd="0" destOrd="0" presId="urn:microsoft.com/office/officeart/2005/8/layout/hProcess7#5"/>
    <dgm:cxn modelId="{39915973-1C19-4B56-9AF3-F2BBBA61DFE0}" type="presParOf" srcId="{7973C1FF-9DEF-4DB4-8CF3-DC62DB13155A}" destId="{5C8A75BA-459E-437C-BB90-057F9E734118}" srcOrd="1" destOrd="0" presId="urn:microsoft.com/office/officeart/2005/8/layout/hProcess7#5"/>
    <dgm:cxn modelId="{D8BD0937-4640-45A7-AC8D-96898E7A24B1}" type="presParOf" srcId="{7973C1FF-9DEF-4DB4-8CF3-DC62DB13155A}" destId="{DFFA26F7-FD07-4BDC-AEC5-049920121553}" srcOrd="2" destOrd="0" presId="urn:microsoft.com/office/officeart/2005/8/layout/hProcess7#5"/>
  </dgm:cxnLst>
  <dgm:bg>
    <a:solidFill>
      <a:schemeClr val="accent1">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2C4A6C-C7AC-44E7-B7E4-BE36EB4A00DB}" type="doc">
      <dgm:prSet loTypeId="urn:microsoft.com/office/officeart/2005/8/layout/hProcess7#6" loCatId="list" qsTypeId="urn:microsoft.com/office/officeart/2005/8/quickstyle/3d1" qsCatId="3D" csTypeId="urn:microsoft.com/office/officeart/2005/8/colors/accent1_2" csCatId="accent1" phldr="1"/>
      <dgm:spPr/>
      <dgm:t>
        <a:bodyPr/>
        <a:lstStyle/>
        <a:p>
          <a:endParaRPr lang="en-US"/>
        </a:p>
      </dgm:t>
    </dgm:pt>
    <dgm:pt modelId="{7FA41B22-783F-4805-B899-808111580653}">
      <dgm:prSet phldrT="[Text]" custT="1"/>
      <dgm:spPr>
        <a:solidFill>
          <a:schemeClr val="tx2">
            <a:lumMod val="10000"/>
          </a:schemeClr>
        </a:solidFill>
      </dgm:spPr>
      <dgm:t>
        <a:bodyPr/>
        <a:lstStyle/>
        <a:p>
          <a:r>
            <a:rPr lang="en-US" sz="2800" b="1" dirty="0">
              <a:solidFill>
                <a:srgbClr val="FFFF00"/>
              </a:solidFill>
              <a:latin typeface="Tahoma" pitchFamily="34" charset="0"/>
              <a:cs typeface="Tahoma" pitchFamily="34" charset="0"/>
            </a:rPr>
            <a:t>SOLUSI  </a:t>
          </a:r>
          <a:r>
            <a:rPr lang="en-US" sz="2800" b="1" dirty="0" err="1">
              <a:solidFill>
                <a:srgbClr val="FFFF00"/>
              </a:solidFill>
              <a:latin typeface="Tahoma" pitchFamily="34" charset="0"/>
              <a:cs typeface="Tahoma" pitchFamily="34" charset="0"/>
            </a:rPr>
            <a:t>dan</a:t>
          </a:r>
          <a:r>
            <a:rPr lang="en-US" sz="2800" b="1" dirty="0">
              <a:solidFill>
                <a:srgbClr val="FFFF00"/>
              </a:solidFill>
              <a:latin typeface="Tahoma" pitchFamily="34" charset="0"/>
              <a:cs typeface="Tahoma" pitchFamily="34" charset="0"/>
            </a:rPr>
            <a:t> TARGET LUARAN</a:t>
          </a:r>
        </a:p>
      </dgm:t>
    </dgm:pt>
    <dgm:pt modelId="{5FA46230-ED01-4EFC-99E4-3377D8A638E4}" type="parTrans" cxnId="{806F875E-989F-4FED-B67F-89E511B3FFFE}">
      <dgm:prSet/>
      <dgm:spPr/>
      <dgm:t>
        <a:bodyPr/>
        <a:lstStyle/>
        <a:p>
          <a:endParaRPr lang="en-US"/>
        </a:p>
      </dgm:t>
    </dgm:pt>
    <dgm:pt modelId="{DF51D66E-AED6-4DAF-A7DF-DCD378565C38}" type="sibTrans" cxnId="{806F875E-989F-4FED-B67F-89E511B3FFFE}">
      <dgm:prSet/>
      <dgm:spPr/>
      <dgm:t>
        <a:bodyPr/>
        <a:lstStyle/>
        <a:p>
          <a:endParaRPr lang="en-US"/>
        </a:p>
      </dgm:t>
    </dgm:pt>
    <dgm:pt modelId="{376A0C95-DED7-4B60-9083-1EC08A14AB47}">
      <dgm:prSet phldrT="[Text]" custT="1"/>
      <dgm:spPr>
        <a:solidFill>
          <a:schemeClr val="tx2">
            <a:lumMod val="10000"/>
          </a:schemeClr>
        </a:solidFill>
      </dgm:spPr>
      <dgm:t>
        <a:bodyPr/>
        <a:lstStyle/>
        <a:p>
          <a:pPr>
            <a:lnSpc>
              <a:spcPct val="90000"/>
            </a:lnSpc>
            <a:spcAft>
              <a:spcPct val="35000"/>
            </a:spcAft>
            <a:buFont typeface="Arial" panose="020B0604020202020204" pitchFamily="34" charset="0"/>
            <a:buChar char="•"/>
          </a:pPr>
          <a:r>
            <a:rPr lang="id-ID" sz="2400" noProof="1">
              <a:latin typeface="Arial" charset="0"/>
              <a:ea typeface="Arial" charset="0"/>
              <a:cs typeface="Arial" charset="0"/>
            </a:rPr>
            <a:t>Solusi terkait betul dg permasalahan</a:t>
          </a:r>
        </a:p>
        <a:p>
          <a:pPr>
            <a:lnSpc>
              <a:spcPct val="90000"/>
            </a:lnSpc>
            <a:spcAft>
              <a:spcPct val="35000"/>
            </a:spcAft>
            <a:buFont typeface="Arial" panose="020B0604020202020204" pitchFamily="34" charset="0"/>
            <a:buChar char="•"/>
          </a:pPr>
          <a:r>
            <a:rPr lang="id-ID" sz="2400" noProof="1">
              <a:latin typeface="Arial" charset="0"/>
              <a:ea typeface="Arial" charset="0"/>
              <a:cs typeface="Arial" charset="0"/>
            </a:rPr>
            <a:t>Uraikan pendekatan yang ditawarkan untuk menyelesaikan persoalan mitra </a:t>
          </a:r>
        </a:p>
        <a:p>
          <a:pPr>
            <a:lnSpc>
              <a:spcPct val="90000"/>
            </a:lnSpc>
            <a:spcAft>
              <a:spcPct val="35000"/>
            </a:spcAft>
            <a:buFont typeface="Arial" panose="020B0604020202020204" pitchFamily="34" charset="0"/>
            <a:buChar char="•"/>
          </a:pPr>
          <a:r>
            <a:rPr lang="id-ID" sz="2400" noProof="1">
              <a:latin typeface="Arial" charset="0"/>
              <a:ea typeface="Arial" charset="0"/>
              <a:cs typeface="Arial" charset="0"/>
            </a:rPr>
            <a:t>Uraikan hasil riset tim terkait dg solusi</a:t>
          </a:r>
        </a:p>
        <a:p>
          <a:pPr>
            <a:lnSpc>
              <a:spcPct val="90000"/>
            </a:lnSpc>
            <a:spcAft>
              <a:spcPct val="35000"/>
            </a:spcAft>
            <a:buFont typeface="Arial" panose="020B0604020202020204" pitchFamily="34" charset="0"/>
            <a:buChar char="•"/>
          </a:pPr>
          <a:r>
            <a:rPr lang="en-US" sz="2400" noProof="1">
              <a:latin typeface="Arial" charset="0"/>
              <a:ea typeface="Arial" charset="0"/>
              <a:cs typeface="Arial" charset="0"/>
              <a:sym typeface="Wingdings" pitchFamily="2" charset="2"/>
            </a:rPr>
            <a:t>Setiap solusi mesti ada target luarannya</a:t>
          </a:r>
          <a:endParaRPr lang="en-US" sz="2400" noProof="1">
            <a:latin typeface="Arial" charset="0"/>
            <a:ea typeface="Arial" charset="0"/>
            <a:cs typeface="Arial" charset="0"/>
          </a:endParaRPr>
        </a:p>
      </dgm:t>
    </dgm:pt>
    <dgm:pt modelId="{5A9234DD-BD01-4750-9D41-9DF67775732A}" type="parTrans" cxnId="{5A12782F-380D-4AAB-B4D3-9BEF887042B8}">
      <dgm:prSet/>
      <dgm:spPr/>
      <dgm:t>
        <a:bodyPr/>
        <a:lstStyle/>
        <a:p>
          <a:endParaRPr lang="en-US"/>
        </a:p>
      </dgm:t>
    </dgm:pt>
    <dgm:pt modelId="{163CB1BD-C4C1-44CF-9E4D-38D04C9FA032}" type="sibTrans" cxnId="{5A12782F-380D-4AAB-B4D3-9BEF887042B8}">
      <dgm:prSet/>
      <dgm:spPr/>
      <dgm:t>
        <a:bodyPr/>
        <a:lstStyle/>
        <a:p>
          <a:endParaRPr lang="en-US"/>
        </a:p>
      </dgm:t>
    </dgm:pt>
    <dgm:pt modelId="{E63B3C92-CB35-964B-B41A-AB86C4C3EA0B}">
      <dgm:prSet phldrT="[Text]" custT="1"/>
      <dgm:spPr>
        <a:solidFill>
          <a:schemeClr val="tx2">
            <a:lumMod val="10000"/>
          </a:schemeClr>
        </a:solidFill>
      </dgm:spPr>
      <dgm:t>
        <a:bodyPr/>
        <a:lstStyle/>
        <a:p>
          <a:pPr>
            <a:lnSpc>
              <a:spcPct val="90000"/>
            </a:lnSpc>
            <a:spcAft>
              <a:spcPct val="35000"/>
            </a:spcAft>
            <a:buFont typeface="Arial" panose="020B0604020202020204" pitchFamily="34" charset="0"/>
            <a:buChar char="•"/>
          </a:pPr>
          <a:r>
            <a:rPr lang="en-US" sz="2400" noProof="1">
              <a:latin typeface="Arial" charset="0"/>
              <a:ea typeface="Arial" charset="0"/>
              <a:cs typeface="Arial" charset="0"/>
            </a:rPr>
            <a:t>Target </a:t>
          </a:r>
          <a:r>
            <a:rPr lang="id-ID" sz="2400" noProof="1" smtClean="0">
              <a:latin typeface="Arial" charset="0"/>
              <a:ea typeface="Arial" charset="0"/>
              <a:cs typeface="Arial" charset="0"/>
            </a:rPr>
            <a:t>l</a:t>
          </a:r>
          <a:r>
            <a:rPr lang="en-US" sz="2400" noProof="1" smtClean="0">
              <a:latin typeface="Arial" charset="0"/>
              <a:ea typeface="Arial" charset="0"/>
              <a:cs typeface="Arial" charset="0"/>
            </a:rPr>
            <a:t>uaran </a:t>
          </a:r>
          <a:r>
            <a:rPr lang="en-US" sz="2400" noProof="1">
              <a:latin typeface="Arial" charset="0"/>
              <a:ea typeface="Arial" charset="0"/>
              <a:cs typeface="Arial" charset="0"/>
            </a:rPr>
            <a:t>bersifat  kuantitatif/terukur</a:t>
          </a:r>
        </a:p>
        <a:p>
          <a:pPr>
            <a:lnSpc>
              <a:spcPct val="100000"/>
            </a:lnSpc>
            <a:spcAft>
              <a:spcPts val="0"/>
            </a:spcAft>
            <a:buFont typeface="Arial" panose="020B0604020202020204" pitchFamily="34" charset="0"/>
            <a:buChar char="•"/>
          </a:pPr>
          <a:r>
            <a:rPr lang="id-ID" sz="2400" noProof="1">
              <a:latin typeface="Arial" charset="0"/>
              <a:ea typeface="Arial" charset="0"/>
              <a:cs typeface="Arial" charset="0"/>
            </a:rPr>
            <a:t>Jika luaran berupa barang atau sertifikat dan sejenisnya, nyatakan juga spesifikasinya</a:t>
          </a:r>
          <a:r>
            <a:rPr lang="id-ID" sz="3600" noProof="1">
              <a:latin typeface="Arial" panose="020B0604020202020204" pitchFamily="34" charset="0"/>
              <a:cs typeface="Arial" panose="020B0604020202020204" pitchFamily="34" charset="0"/>
            </a:rPr>
            <a:t>. </a:t>
          </a:r>
        </a:p>
        <a:p>
          <a:pPr>
            <a:lnSpc>
              <a:spcPct val="90000"/>
            </a:lnSpc>
            <a:spcAft>
              <a:spcPct val="35000"/>
            </a:spcAft>
            <a:buNone/>
          </a:pPr>
          <a:endParaRPr lang="id-ID" sz="3600" noProof="1">
            <a:latin typeface="Arial" panose="020B0604020202020204" pitchFamily="34" charset="0"/>
            <a:ea typeface="Arial" charset="0"/>
            <a:cs typeface="Arial" panose="020B0604020202020204" pitchFamily="34" charset="0"/>
          </a:endParaRPr>
        </a:p>
        <a:p>
          <a:pPr>
            <a:lnSpc>
              <a:spcPct val="90000"/>
            </a:lnSpc>
            <a:spcAft>
              <a:spcPct val="35000"/>
            </a:spcAft>
            <a:buNone/>
          </a:pPr>
          <a:r>
            <a:rPr lang="en-US" sz="3600" noProof="1">
              <a:latin typeface="Arial" panose="020B0604020202020204" pitchFamily="34" charset="0"/>
              <a:ea typeface="Arial" charset="0"/>
              <a:cs typeface="Arial" panose="020B0604020202020204" pitchFamily="34" charset="0"/>
            </a:rPr>
            <a:t>I</a:t>
          </a:r>
          <a:r>
            <a:rPr lang="id-ID" sz="3600" noProof="1">
              <a:latin typeface="Arial" panose="020B0604020202020204" pitchFamily="34" charset="0"/>
              <a:ea typeface="Arial" charset="0"/>
              <a:cs typeface="Arial" panose="020B0604020202020204" pitchFamily="34" charset="0"/>
            </a:rPr>
            <a:t>si tabel target capaian </a:t>
          </a:r>
          <a:endParaRPr lang="en-US" sz="2400" noProof="1">
            <a:latin typeface="Arial" charset="0"/>
            <a:ea typeface="Arial" charset="0"/>
            <a:cs typeface="Arial" charset="0"/>
          </a:endParaRPr>
        </a:p>
      </dgm:t>
    </dgm:pt>
    <dgm:pt modelId="{8C6D6FCF-E0DD-8F42-AA67-E6492CF8960C}" type="parTrans" cxnId="{E3A8F708-01E5-764E-A73C-8A092AB8EA77}">
      <dgm:prSet/>
      <dgm:spPr/>
      <dgm:t>
        <a:bodyPr/>
        <a:lstStyle/>
        <a:p>
          <a:endParaRPr lang="en-US"/>
        </a:p>
      </dgm:t>
    </dgm:pt>
    <dgm:pt modelId="{3E821FA1-F27E-A340-9957-741EB15FAE9C}" type="sibTrans" cxnId="{E3A8F708-01E5-764E-A73C-8A092AB8EA77}">
      <dgm:prSet/>
      <dgm:spPr/>
      <dgm:t>
        <a:bodyPr/>
        <a:lstStyle/>
        <a:p>
          <a:endParaRPr lang="en-US"/>
        </a:p>
      </dgm:t>
    </dgm:pt>
    <dgm:pt modelId="{95A90CCE-C06C-E947-ABD3-E9CD56A35F10}">
      <dgm:prSet phldrT="[Text]" custT="1"/>
      <dgm:spPr>
        <a:solidFill>
          <a:schemeClr val="tx2">
            <a:lumMod val="10000"/>
          </a:schemeClr>
        </a:solidFill>
      </dgm:spPr>
      <dgm:t>
        <a:bodyPr/>
        <a:lstStyle/>
        <a:p>
          <a:pPr>
            <a:lnSpc>
              <a:spcPct val="90000"/>
            </a:lnSpc>
            <a:spcAft>
              <a:spcPct val="35000"/>
            </a:spcAft>
            <a:buNone/>
          </a:pPr>
          <a:endParaRPr lang="id-ID" sz="2400" noProof="1">
            <a:latin typeface="Tahoma" pitchFamily="34" charset="0"/>
            <a:cs typeface="Tahoma" pitchFamily="34" charset="0"/>
          </a:endParaRPr>
        </a:p>
        <a:p>
          <a:pPr>
            <a:lnSpc>
              <a:spcPct val="90000"/>
            </a:lnSpc>
            <a:spcAft>
              <a:spcPct val="35000"/>
            </a:spcAft>
            <a:buNone/>
          </a:pPr>
          <a:r>
            <a:rPr lang="id-ID" sz="2400" noProof="1">
              <a:latin typeface="Tahoma" pitchFamily="34" charset="0"/>
              <a:cs typeface="Tahoma" pitchFamily="34" charset="0"/>
            </a:rPr>
            <a:t> </a:t>
          </a:r>
        </a:p>
      </dgm:t>
    </dgm:pt>
    <dgm:pt modelId="{B9F62EA7-4CA0-AE43-ACBC-A695AF0EEBD2}" type="parTrans" cxnId="{9F3B8221-E0DD-134F-AD2A-8103EF8EB6C8}">
      <dgm:prSet/>
      <dgm:spPr/>
      <dgm:t>
        <a:bodyPr/>
        <a:lstStyle/>
        <a:p>
          <a:endParaRPr lang="en-US"/>
        </a:p>
      </dgm:t>
    </dgm:pt>
    <dgm:pt modelId="{81D79B20-7F45-6C43-9275-BA85C0229A5D}" type="sibTrans" cxnId="{9F3B8221-E0DD-134F-AD2A-8103EF8EB6C8}">
      <dgm:prSet/>
      <dgm:spPr/>
      <dgm:t>
        <a:bodyPr/>
        <a:lstStyle/>
        <a:p>
          <a:endParaRPr lang="en-US"/>
        </a:p>
      </dgm:t>
    </dgm:pt>
    <dgm:pt modelId="{CCCF04D8-0D85-4558-8AED-067F2EB6767B}" type="pres">
      <dgm:prSet presAssocID="{832C4A6C-C7AC-44E7-B7E4-BE36EB4A00DB}" presName="Name0" presStyleCnt="0">
        <dgm:presLayoutVars>
          <dgm:dir/>
          <dgm:animLvl val="lvl"/>
          <dgm:resizeHandles val="exact"/>
        </dgm:presLayoutVars>
      </dgm:prSet>
      <dgm:spPr/>
      <dgm:t>
        <a:bodyPr/>
        <a:lstStyle/>
        <a:p>
          <a:endParaRPr lang="en-US"/>
        </a:p>
      </dgm:t>
    </dgm:pt>
    <dgm:pt modelId="{FF953E3C-E89C-4F39-9F04-AC4F9E7A80BF}" type="pres">
      <dgm:prSet presAssocID="{7FA41B22-783F-4805-B899-808111580653}" presName="compositeNode" presStyleCnt="0">
        <dgm:presLayoutVars>
          <dgm:bulletEnabled val="1"/>
        </dgm:presLayoutVars>
      </dgm:prSet>
      <dgm:spPr/>
    </dgm:pt>
    <dgm:pt modelId="{3F36DA62-D6F0-4294-9125-DC7BFB5B2934}" type="pres">
      <dgm:prSet presAssocID="{7FA41B22-783F-4805-B899-808111580653}" presName="bgRect" presStyleLbl="node1" presStyleIdx="0" presStyleCnt="1" custLinFactNeighborX="-1075" custLinFactNeighborY="-1290"/>
      <dgm:spPr/>
      <dgm:t>
        <a:bodyPr/>
        <a:lstStyle/>
        <a:p>
          <a:endParaRPr lang="en-US"/>
        </a:p>
      </dgm:t>
    </dgm:pt>
    <dgm:pt modelId="{DF26353E-3368-4C1B-AAD8-26B7F2ACA903}" type="pres">
      <dgm:prSet presAssocID="{7FA41B22-783F-4805-B899-808111580653}" presName="parentNode" presStyleLbl="node1" presStyleIdx="0" presStyleCnt="1">
        <dgm:presLayoutVars>
          <dgm:chMax val="0"/>
          <dgm:bulletEnabled val="1"/>
        </dgm:presLayoutVars>
      </dgm:prSet>
      <dgm:spPr/>
      <dgm:t>
        <a:bodyPr/>
        <a:lstStyle/>
        <a:p>
          <a:endParaRPr lang="en-US"/>
        </a:p>
      </dgm:t>
    </dgm:pt>
    <dgm:pt modelId="{570AC81D-126F-48B1-8234-E77069669FB9}" type="pres">
      <dgm:prSet presAssocID="{7FA41B22-783F-4805-B899-808111580653}" presName="childNode" presStyleLbl="node1" presStyleIdx="0" presStyleCnt="1">
        <dgm:presLayoutVars>
          <dgm:bulletEnabled val="1"/>
        </dgm:presLayoutVars>
      </dgm:prSet>
      <dgm:spPr/>
      <dgm:t>
        <a:bodyPr/>
        <a:lstStyle/>
        <a:p>
          <a:endParaRPr lang="en-US"/>
        </a:p>
      </dgm:t>
    </dgm:pt>
  </dgm:ptLst>
  <dgm:cxnLst>
    <dgm:cxn modelId="{E3A8F708-01E5-764E-A73C-8A092AB8EA77}" srcId="{7FA41B22-783F-4805-B899-808111580653}" destId="{E63B3C92-CB35-964B-B41A-AB86C4C3EA0B}" srcOrd="1" destOrd="0" parTransId="{8C6D6FCF-E0DD-8F42-AA67-E6492CF8960C}" sibTransId="{3E821FA1-F27E-A340-9957-741EB15FAE9C}"/>
    <dgm:cxn modelId="{A11D23EC-50B4-47CA-AD64-35B1BEFE642E}" type="presOf" srcId="{376A0C95-DED7-4B60-9083-1EC08A14AB47}" destId="{570AC81D-126F-48B1-8234-E77069669FB9}" srcOrd="0" destOrd="0" presId="urn:microsoft.com/office/officeart/2005/8/layout/hProcess7#6"/>
    <dgm:cxn modelId="{9F3B8221-E0DD-134F-AD2A-8103EF8EB6C8}" srcId="{7FA41B22-783F-4805-B899-808111580653}" destId="{95A90CCE-C06C-E947-ABD3-E9CD56A35F10}" srcOrd="2" destOrd="0" parTransId="{B9F62EA7-4CA0-AE43-ACBC-A695AF0EEBD2}" sibTransId="{81D79B20-7F45-6C43-9275-BA85C0229A5D}"/>
    <dgm:cxn modelId="{A79FD829-377A-4DE2-B7A6-11CEE7E3A2FE}" type="presOf" srcId="{E63B3C92-CB35-964B-B41A-AB86C4C3EA0B}" destId="{570AC81D-126F-48B1-8234-E77069669FB9}" srcOrd="0" destOrd="1" presId="urn:microsoft.com/office/officeart/2005/8/layout/hProcess7#6"/>
    <dgm:cxn modelId="{5A12782F-380D-4AAB-B4D3-9BEF887042B8}" srcId="{7FA41B22-783F-4805-B899-808111580653}" destId="{376A0C95-DED7-4B60-9083-1EC08A14AB47}" srcOrd="0" destOrd="0" parTransId="{5A9234DD-BD01-4750-9D41-9DF67775732A}" sibTransId="{163CB1BD-C4C1-44CF-9E4D-38D04C9FA032}"/>
    <dgm:cxn modelId="{D9D8AC7D-5EF5-42A7-AEBF-EA337C49DF9C}" type="presOf" srcId="{95A90CCE-C06C-E947-ABD3-E9CD56A35F10}" destId="{570AC81D-126F-48B1-8234-E77069669FB9}" srcOrd="0" destOrd="2" presId="urn:microsoft.com/office/officeart/2005/8/layout/hProcess7#6"/>
    <dgm:cxn modelId="{C6CB2C14-B5AD-40EB-9933-BF6E881111FC}" type="presOf" srcId="{7FA41B22-783F-4805-B899-808111580653}" destId="{DF26353E-3368-4C1B-AAD8-26B7F2ACA903}" srcOrd="1" destOrd="0" presId="urn:microsoft.com/office/officeart/2005/8/layout/hProcess7#6"/>
    <dgm:cxn modelId="{2EF0BF01-4EB7-4C7A-BA52-7EC26B07163F}" type="presOf" srcId="{7FA41B22-783F-4805-B899-808111580653}" destId="{3F36DA62-D6F0-4294-9125-DC7BFB5B2934}" srcOrd="0" destOrd="0" presId="urn:microsoft.com/office/officeart/2005/8/layout/hProcess7#6"/>
    <dgm:cxn modelId="{806F875E-989F-4FED-B67F-89E511B3FFFE}" srcId="{832C4A6C-C7AC-44E7-B7E4-BE36EB4A00DB}" destId="{7FA41B22-783F-4805-B899-808111580653}" srcOrd="0" destOrd="0" parTransId="{5FA46230-ED01-4EFC-99E4-3377D8A638E4}" sibTransId="{DF51D66E-AED6-4DAF-A7DF-DCD378565C38}"/>
    <dgm:cxn modelId="{19BE7006-4302-4ADB-A407-6DEB7B9B39B6}" type="presOf" srcId="{832C4A6C-C7AC-44E7-B7E4-BE36EB4A00DB}" destId="{CCCF04D8-0D85-4558-8AED-067F2EB6767B}" srcOrd="0" destOrd="0" presId="urn:microsoft.com/office/officeart/2005/8/layout/hProcess7#6"/>
    <dgm:cxn modelId="{92BF602A-95C1-4B85-9E0B-A9D7923DAD10}" type="presParOf" srcId="{CCCF04D8-0D85-4558-8AED-067F2EB6767B}" destId="{FF953E3C-E89C-4F39-9F04-AC4F9E7A80BF}" srcOrd="0" destOrd="0" presId="urn:microsoft.com/office/officeart/2005/8/layout/hProcess7#6"/>
    <dgm:cxn modelId="{9628E427-5336-4A68-B007-0A40363A996B}" type="presParOf" srcId="{FF953E3C-E89C-4F39-9F04-AC4F9E7A80BF}" destId="{3F36DA62-D6F0-4294-9125-DC7BFB5B2934}" srcOrd="0" destOrd="0" presId="urn:microsoft.com/office/officeart/2005/8/layout/hProcess7#6"/>
    <dgm:cxn modelId="{E9A04656-8FC3-4A8B-8EE5-08C18A095C97}" type="presParOf" srcId="{FF953E3C-E89C-4F39-9F04-AC4F9E7A80BF}" destId="{DF26353E-3368-4C1B-AAD8-26B7F2ACA903}" srcOrd="1" destOrd="0" presId="urn:microsoft.com/office/officeart/2005/8/layout/hProcess7#6"/>
    <dgm:cxn modelId="{9227BB68-DCE7-4721-86A3-6AFAF6719A36}" type="presParOf" srcId="{FF953E3C-E89C-4F39-9F04-AC4F9E7A80BF}" destId="{570AC81D-126F-48B1-8234-E77069669FB9}" srcOrd="2" destOrd="0" presId="urn:microsoft.com/office/officeart/2005/8/layout/hProcess7#6"/>
  </dgm:cxnLst>
  <dgm:bg>
    <a:solidFill>
      <a:schemeClr val="accent2">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1DDB04-4ADB-4363-AC3A-1A5560333373}" type="doc">
      <dgm:prSet loTypeId="urn:microsoft.com/office/officeart/2005/8/layout/hProcess7#7" loCatId="list" qsTypeId="urn:microsoft.com/office/officeart/2005/8/quickstyle/3d1" qsCatId="3D" csTypeId="urn:microsoft.com/office/officeart/2005/8/colors/accent1_2" csCatId="accent1" phldr="1"/>
      <dgm:spPr/>
      <dgm:t>
        <a:bodyPr/>
        <a:lstStyle/>
        <a:p>
          <a:endParaRPr lang="en-US"/>
        </a:p>
      </dgm:t>
    </dgm:pt>
    <dgm:pt modelId="{5AB266C8-D9B2-4ABC-B13B-DF0970175D91}">
      <dgm:prSet phldrT="[Text]" custT="1"/>
      <dgm:spPr>
        <a:solidFill>
          <a:schemeClr val="tx2">
            <a:lumMod val="10000"/>
          </a:schemeClr>
        </a:solidFill>
      </dgm:spPr>
      <dgm:t>
        <a:bodyPr/>
        <a:lstStyle/>
        <a:p>
          <a:r>
            <a:rPr lang="en-US" sz="2800" b="1" dirty="0">
              <a:solidFill>
                <a:srgbClr val="FFFF00"/>
              </a:solidFill>
              <a:latin typeface="Tahoma" pitchFamily="34" charset="0"/>
              <a:cs typeface="Tahoma" pitchFamily="34" charset="0"/>
            </a:rPr>
            <a:t>METODE PELAKSANAAN  </a:t>
          </a:r>
        </a:p>
      </dgm:t>
    </dgm:pt>
    <dgm:pt modelId="{FAF6A515-AEB3-4BE9-8FCE-CFFE099E4A17}" type="parTrans" cxnId="{CCCB1813-C64B-46CA-8FF6-A72E309CFAA9}">
      <dgm:prSet/>
      <dgm:spPr/>
      <dgm:t>
        <a:bodyPr/>
        <a:lstStyle/>
        <a:p>
          <a:endParaRPr lang="en-US"/>
        </a:p>
      </dgm:t>
    </dgm:pt>
    <dgm:pt modelId="{89BA90AA-5445-418D-8DB2-24B3A6DC3888}" type="sibTrans" cxnId="{CCCB1813-C64B-46CA-8FF6-A72E309CFAA9}">
      <dgm:prSet/>
      <dgm:spPr/>
      <dgm:t>
        <a:bodyPr/>
        <a:lstStyle/>
        <a:p>
          <a:endParaRPr lang="en-US"/>
        </a:p>
      </dgm:t>
    </dgm:pt>
    <dgm:pt modelId="{047CA2F7-55D3-45B3-B67E-FA213FEA4F9E}">
      <dgm:prSet phldrT="[Text]" custT="1"/>
      <dgm:spPr/>
      <dgm:t>
        <a:bodyPr/>
        <a:lstStyle/>
        <a:p>
          <a:pPr marL="457200" indent="-457200" defTabSz="1066800">
            <a:lnSpc>
              <a:spcPct val="100000"/>
            </a:lnSpc>
            <a:spcBef>
              <a:spcPct val="0"/>
            </a:spcBef>
            <a:spcAft>
              <a:spcPct val="35000"/>
            </a:spcAft>
          </a:pPr>
          <a:r>
            <a:rPr lang="en-US" sz="2400" b="1" dirty="0" err="1"/>
            <a:t>Merupakan</a:t>
          </a:r>
          <a:r>
            <a:rPr lang="en-US" sz="2400" b="1" dirty="0"/>
            <a:t> </a:t>
          </a:r>
          <a:r>
            <a:rPr lang="en-US" sz="2400" b="1" dirty="0" err="1"/>
            <a:t>langkah-langkah</a:t>
          </a:r>
          <a:r>
            <a:rPr lang="en-US" sz="2400" b="1" dirty="0"/>
            <a:t> </a:t>
          </a:r>
          <a:r>
            <a:rPr lang="en-US" sz="2400" b="1" dirty="0" err="1"/>
            <a:t>dalam</a:t>
          </a:r>
          <a:r>
            <a:rPr lang="en-US" sz="2400" b="1" dirty="0"/>
            <a:t> </a:t>
          </a:r>
          <a:r>
            <a:rPr lang="en-US" sz="2400" b="1" dirty="0" err="1"/>
            <a:t>melaksanakan</a:t>
          </a:r>
          <a:r>
            <a:rPr lang="en-US" sz="2400" b="1" dirty="0"/>
            <a:t> SOLUSI , </a:t>
          </a:r>
          <a:r>
            <a:rPr lang="en-US" sz="2400" b="1" dirty="0" err="1"/>
            <a:t>seperti</a:t>
          </a:r>
          <a:r>
            <a:rPr lang="en-US" sz="2400" b="1" dirty="0"/>
            <a:t> </a:t>
          </a:r>
          <a:endParaRPr lang="id-ID" sz="2400" b="1" noProof="1">
            <a:latin typeface="Arial" panose="020B0604020202020204" pitchFamily="34" charset="0"/>
            <a:cs typeface="Arial" panose="020B0604020202020204" pitchFamily="34" charset="0"/>
          </a:endParaRPr>
        </a:p>
      </dgm:t>
    </dgm:pt>
    <dgm:pt modelId="{32B7EA2F-1763-4A14-816E-2FA2FD0D01E0}" type="parTrans" cxnId="{66D3C649-8367-4884-8F0C-AE45F9B981A2}">
      <dgm:prSet/>
      <dgm:spPr/>
      <dgm:t>
        <a:bodyPr/>
        <a:lstStyle/>
        <a:p>
          <a:endParaRPr lang="en-US"/>
        </a:p>
      </dgm:t>
    </dgm:pt>
    <dgm:pt modelId="{8E680517-55C9-4AC1-A5A9-5949846EC09A}" type="sibTrans" cxnId="{66D3C649-8367-4884-8F0C-AE45F9B981A2}">
      <dgm:prSet/>
      <dgm:spPr/>
      <dgm:t>
        <a:bodyPr/>
        <a:lstStyle/>
        <a:p>
          <a:endParaRPr lang="en-US"/>
        </a:p>
      </dgm:t>
    </dgm:pt>
    <dgm:pt modelId="{8D0910E2-1719-4E6B-85E2-8D4E3ACD070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dirty="0" err="1">
              <a:latin typeface="Arial" pitchFamily="34" charset="0"/>
              <a:cs typeface="Arial" pitchFamily="34" charset="0"/>
            </a:rPr>
            <a:t>Penyuluhan</a:t>
          </a:r>
          <a:r>
            <a:rPr lang="en-US" sz="1800" dirty="0">
              <a:latin typeface="Arial" pitchFamily="34" charset="0"/>
              <a:cs typeface="Arial" pitchFamily="34" charset="0"/>
            </a:rPr>
            <a:t>/</a:t>
          </a:r>
          <a:r>
            <a:rPr lang="en-US" sz="1800" dirty="0" err="1">
              <a:latin typeface="Arial" pitchFamily="34" charset="0"/>
              <a:cs typeface="Arial" pitchFamily="34" charset="0"/>
            </a:rPr>
            <a:t>Penyadaran</a:t>
          </a:r>
          <a:r>
            <a:rPr lang="en-US" sz="1800" dirty="0">
              <a:latin typeface="Arial" pitchFamily="34" charset="0"/>
              <a:cs typeface="Arial" pitchFamily="34" charset="0"/>
            </a:rPr>
            <a:t> /</a:t>
          </a:r>
          <a:r>
            <a:rPr lang="en-US" sz="1800" dirty="0" err="1">
              <a:latin typeface="Arial" pitchFamily="34" charset="0"/>
              <a:cs typeface="Arial" pitchFamily="34" charset="0"/>
            </a:rPr>
            <a:t>Pendidikan</a:t>
          </a:r>
          <a:r>
            <a:rPr lang="en-US" sz="1800" dirty="0">
              <a:latin typeface="Arial" pitchFamily="34" charset="0"/>
              <a:cs typeface="Arial" pitchFamily="34" charset="0"/>
            </a:rPr>
            <a:t> </a:t>
          </a:r>
        </a:p>
        <a:p>
          <a:pPr defTabSz="711200">
            <a:lnSpc>
              <a:spcPct val="100000"/>
            </a:lnSpc>
            <a:spcBef>
              <a:spcPct val="0"/>
            </a:spcBef>
            <a:spcAft>
              <a:spcPct val="35000"/>
            </a:spcAft>
          </a:pPr>
          <a:r>
            <a:rPr lang="en-US" sz="1800" dirty="0" err="1">
              <a:latin typeface="Arial" pitchFamily="34" charset="0"/>
              <a:cs typeface="Arial" pitchFamily="34" charset="0"/>
            </a:rPr>
            <a:t>Pelatihan</a:t>
          </a:r>
          <a:r>
            <a:rPr lang="en-US" sz="1800" dirty="0">
              <a:latin typeface="Arial" pitchFamily="34" charset="0"/>
              <a:cs typeface="Arial" pitchFamily="34" charset="0"/>
            </a:rPr>
            <a:t> </a:t>
          </a:r>
        </a:p>
      </dgm:t>
    </dgm:pt>
    <dgm:pt modelId="{49FDC350-FFD4-46DF-AE8F-CEC808A169E5}" type="parTrans" cxnId="{CF50B179-9324-41E2-A485-B5D616DD9FF4}">
      <dgm:prSet/>
      <dgm:spPr/>
      <dgm:t>
        <a:bodyPr/>
        <a:lstStyle/>
        <a:p>
          <a:endParaRPr lang="en-US"/>
        </a:p>
      </dgm:t>
    </dgm:pt>
    <dgm:pt modelId="{4171AC3C-238A-46E4-9E50-974568D4CD41}" type="sibTrans" cxnId="{CF50B179-9324-41E2-A485-B5D616DD9FF4}">
      <dgm:prSet/>
      <dgm:spPr/>
      <dgm:t>
        <a:bodyPr/>
        <a:lstStyle/>
        <a:p>
          <a:endParaRPr lang="en-US"/>
        </a:p>
      </dgm:t>
    </dgm:pt>
    <dgm:pt modelId="{00837C9F-9D8A-44F3-AB9C-54586EBB4022}">
      <dgm:prSet custT="1"/>
      <dgm:spPr/>
      <dgm:t>
        <a:bodyPr/>
        <a:lstStyle/>
        <a:p>
          <a:pPr marL="0" indent="344488" defTabSz="711200">
            <a:lnSpc>
              <a:spcPct val="100000"/>
            </a:lnSpc>
            <a:spcBef>
              <a:spcPct val="0"/>
            </a:spcBef>
            <a:spcAft>
              <a:spcPct val="35000"/>
            </a:spcAft>
          </a:pPr>
          <a:r>
            <a:rPr lang="en-US" sz="1800" dirty="0" err="1">
              <a:solidFill>
                <a:schemeClr val="accent3">
                  <a:lumMod val="60000"/>
                  <a:lumOff val="40000"/>
                </a:schemeClr>
              </a:solidFill>
              <a:latin typeface="Arial" pitchFamily="34" charset="0"/>
              <a:cs typeface="Arial" pitchFamily="34" charset="0"/>
            </a:rPr>
            <a:t>Pelatihan</a:t>
          </a:r>
          <a:r>
            <a:rPr lang="en-US" sz="1800" dirty="0">
              <a:solidFill>
                <a:schemeClr val="accent3">
                  <a:lumMod val="60000"/>
                  <a:lumOff val="40000"/>
                </a:schemeClr>
              </a:solidFill>
              <a:latin typeface="Arial" pitchFamily="34" charset="0"/>
              <a:cs typeface="Arial" pitchFamily="34" charset="0"/>
            </a:rPr>
            <a:t> </a:t>
          </a:r>
          <a:r>
            <a:rPr lang="en-US" sz="1800" dirty="0" err="1">
              <a:solidFill>
                <a:schemeClr val="accent3">
                  <a:lumMod val="60000"/>
                  <a:lumOff val="40000"/>
                </a:schemeClr>
              </a:solidFill>
              <a:latin typeface="Arial" pitchFamily="34" charset="0"/>
              <a:cs typeface="Arial" pitchFamily="34" charset="0"/>
            </a:rPr>
            <a:t>Manajemen</a:t>
          </a:r>
          <a:r>
            <a:rPr lang="en-US" sz="1800" dirty="0">
              <a:solidFill>
                <a:schemeClr val="accent3">
                  <a:lumMod val="60000"/>
                  <a:lumOff val="40000"/>
                </a:schemeClr>
              </a:solidFill>
              <a:latin typeface="Arial" pitchFamily="34" charset="0"/>
              <a:cs typeface="Arial" pitchFamily="34" charset="0"/>
            </a:rPr>
            <a:t> Usaha</a:t>
          </a:r>
        </a:p>
      </dgm:t>
    </dgm:pt>
    <dgm:pt modelId="{8820E5DB-40D0-4331-8554-9B6157CB0AF4}" type="parTrans" cxnId="{E8A91138-D2BC-4ECA-B978-0EF8708685AC}">
      <dgm:prSet/>
      <dgm:spPr/>
      <dgm:t>
        <a:bodyPr/>
        <a:lstStyle/>
        <a:p>
          <a:endParaRPr lang="en-US"/>
        </a:p>
      </dgm:t>
    </dgm:pt>
    <dgm:pt modelId="{463C93C6-1B79-44B1-85DA-9F04FE3D7431}" type="sibTrans" cxnId="{E8A91138-D2BC-4ECA-B978-0EF8708685AC}">
      <dgm:prSet/>
      <dgm:spPr/>
      <dgm:t>
        <a:bodyPr/>
        <a:lstStyle/>
        <a:p>
          <a:endParaRPr lang="en-US"/>
        </a:p>
      </dgm:t>
    </dgm:pt>
    <dgm:pt modelId="{19A24E76-323A-4154-B17E-5FA1B20B81AD}">
      <dgm:prSet custT="1"/>
      <dgm:spPr/>
      <dgm:t>
        <a:bodyPr/>
        <a:lstStyle/>
        <a:p>
          <a:pPr marL="0" indent="344488" defTabSz="711200">
            <a:lnSpc>
              <a:spcPct val="100000"/>
            </a:lnSpc>
            <a:spcBef>
              <a:spcPct val="0"/>
            </a:spcBef>
            <a:spcAft>
              <a:spcPct val="35000"/>
            </a:spcAft>
          </a:pPr>
          <a:r>
            <a:rPr lang="en-US" sz="1800" dirty="0" err="1">
              <a:solidFill>
                <a:schemeClr val="accent3">
                  <a:lumMod val="60000"/>
                  <a:lumOff val="40000"/>
                </a:schemeClr>
              </a:solidFill>
              <a:latin typeface="Arial" pitchFamily="34" charset="0"/>
              <a:cs typeface="Arial" pitchFamily="34" charset="0"/>
            </a:rPr>
            <a:t>Pelatihan</a:t>
          </a:r>
          <a:r>
            <a:rPr lang="en-US" sz="1800" dirty="0">
              <a:solidFill>
                <a:schemeClr val="accent3">
                  <a:lumMod val="60000"/>
                  <a:lumOff val="40000"/>
                </a:schemeClr>
              </a:solidFill>
              <a:latin typeface="Arial" pitchFamily="34" charset="0"/>
              <a:cs typeface="Arial" pitchFamily="34" charset="0"/>
            </a:rPr>
            <a:t> </a:t>
          </a:r>
          <a:r>
            <a:rPr lang="en-US" sz="1800" dirty="0" err="1">
              <a:solidFill>
                <a:schemeClr val="accent3">
                  <a:lumMod val="60000"/>
                  <a:lumOff val="40000"/>
                </a:schemeClr>
              </a:solidFill>
              <a:latin typeface="Arial" pitchFamily="34" charset="0"/>
              <a:cs typeface="Arial" pitchFamily="34" charset="0"/>
            </a:rPr>
            <a:t>Produksi</a:t>
          </a:r>
          <a:endParaRPr lang="en-US" sz="1800" dirty="0">
            <a:solidFill>
              <a:schemeClr val="accent3">
                <a:lumMod val="60000"/>
                <a:lumOff val="40000"/>
              </a:schemeClr>
            </a:solidFill>
            <a:latin typeface="Arial" pitchFamily="34" charset="0"/>
            <a:cs typeface="Arial" pitchFamily="34" charset="0"/>
          </a:endParaRPr>
        </a:p>
      </dgm:t>
    </dgm:pt>
    <dgm:pt modelId="{ACB78013-E4B5-479E-9BD8-AE61E0210174}" type="parTrans" cxnId="{7E1F56EF-E618-4222-93C0-9BF0009D4111}">
      <dgm:prSet/>
      <dgm:spPr/>
      <dgm:t>
        <a:bodyPr/>
        <a:lstStyle/>
        <a:p>
          <a:endParaRPr lang="en-US"/>
        </a:p>
      </dgm:t>
    </dgm:pt>
    <dgm:pt modelId="{25E7C2CA-C129-40E6-9649-760EA7E7660A}" type="sibTrans" cxnId="{7E1F56EF-E618-4222-93C0-9BF0009D4111}">
      <dgm:prSet/>
      <dgm:spPr/>
      <dgm:t>
        <a:bodyPr/>
        <a:lstStyle/>
        <a:p>
          <a:endParaRPr lang="en-US"/>
        </a:p>
      </dgm:t>
    </dgm:pt>
    <dgm:pt modelId="{DDFFEA59-E55F-4711-8F83-89A8A8D5DA97}">
      <dgm:prSet custT="1"/>
      <dgm:spPr/>
      <dgm:t>
        <a:bodyPr/>
        <a:lstStyle/>
        <a:p>
          <a:pPr marL="0" indent="344488" defTabSz="711200">
            <a:lnSpc>
              <a:spcPct val="100000"/>
            </a:lnSpc>
            <a:spcBef>
              <a:spcPct val="0"/>
            </a:spcBef>
            <a:spcAft>
              <a:spcPct val="35000"/>
            </a:spcAft>
          </a:pPr>
          <a:r>
            <a:rPr lang="en-US" sz="1800" dirty="0" err="1">
              <a:solidFill>
                <a:schemeClr val="accent3">
                  <a:lumMod val="60000"/>
                  <a:lumOff val="40000"/>
                </a:schemeClr>
              </a:solidFill>
              <a:latin typeface="Arial" pitchFamily="34" charset="0"/>
              <a:cs typeface="Arial" pitchFamily="34" charset="0"/>
            </a:rPr>
            <a:t>Pelatihan</a:t>
          </a:r>
          <a:r>
            <a:rPr lang="en-US" sz="1800" dirty="0">
              <a:solidFill>
                <a:schemeClr val="accent3">
                  <a:lumMod val="60000"/>
                  <a:lumOff val="40000"/>
                </a:schemeClr>
              </a:solidFill>
              <a:latin typeface="Arial" pitchFamily="34" charset="0"/>
              <a:cs typeface="Arial" pitchFamily="34" charset="0"/>
            </a:rPr>
            <a:t> </a:t>
          </a:r>
          <a:r>
            <a:rPr lang="en-US" sz="1800" dirty="0" err="1">
              <a:solidFill>
                <a:schemeClr val="accent3">
                  <a:lumMod val="60000"/>
                  <a:lumOff val="40000"/>
                </a:schemeClr>
              </a:solidFill>
              <a:latin typeface="Arial" pitchFamily="34" charset="0"/>
              <a:cs typeface="Arial" pitchFamily="34" charset="0"/>
            </a:rPr>
            <a:t>Administrasi</a:t>
          </a:r>
          <a:endParaRPr lang="en-US" sz="1800" dirty="0">
            <a:solidFill>
              <a:schemeClr val="accent3">
                <a:lumMod val="60000"/>
                <a:lumOff val="40000"/>
              </a:schemeClr>
            </a:solidFill>
            <a:latin typeface="Arial" pitchFamily="34" charset="0"/>
            <a:cs typeface="Arial" pitchFamily="34" charset="0"/>
          </a:endParaRPr>
        </a:p>
      </dgm:t>
    </dgm:pt>
    <dgm:pt modelId="{224A6CB6-314C-4750-95F5-5B1C1D079A07}" type="parTrans" cxnId="{6298700F-812A-4D14-8683-A03FC00B73BF}">
      <dgm:prSet/>
      <dgm:spPr/>
      <dgm:t>
        <a:bodyPr/>
        <a:lstStyle/>
        <a:p>
          <a:endParaRPr lang="en-US"/>
        </a:p>
      </dgm:t>
    </dgm:pt>
    <dgm:pt modelId="{CBC1D4BC-FCC9-4CE6-8202-C2EE3F0C86E1}" type="sibTrans" cxnId="{6298700F-812A-4D14-8683-A03FC00B73BF}">
      <dgm:prSet/>
      <dgm:spPr/>
      <dgm:t>
        <a:bodyPr/>
        <a:lstStyle/>
        <a:p>
          <a:endParaRPr lang="en-US"/>
        </a:p>
      </dgm:t>
    </dgm:pt>
    <dgm:pt modelId="{E8C83ABD-FB48-47AD-A824-F3BEBC456F9B}">
      <dgm:prSet custT="1"/>
      <dgm:spPr/>
      <dgm:t>
        <a:bodyPr/>
        <a:lstStyle/>
        <a:p>
          <a:pPr defTabSz="711200">
            <a:lnSpc>
              <a:spcPct val="90000"/>
            </a:lnSpc>
            <a:spcBef>
              <a:spcPct val="0"/>
            </a:spcBef>
            <a:spcAft>
              <a:spcPct val="35000"/>
            </a:spcAft>
          </a:pPr>
          <a:r>
            <a:rPr lang="en-US" sz="1800" dirty="0" err="1">
              <a:latin typeface="Arial" pitchFamily="34" charset="0"/>
              <a:cs typeface="Arial" pitchFamily="34" charset="0"/>
            </a:rPr>
            <a:t>Pengobatan</a:t>
          </a:r>
          <a:endParaRPr lang="en-US" sz="1800" dirty="0">
            <a:latin typeface="Arial" pitchFamily="34" charset="0"/>
            <a:cs typeface="Arial" pitchFamily="34" charset="0"/>
          </a:endParaRPr>
        </a:p>
        <a:p>
          <a:pPr defTabSz="711200">
            <a:lnSpc>
              <a:spcPct val="90000"/>
            </a:lnSpc>
            <a:spcBef>
              <a:spcPct val="0"/>
            </a:spcBef>
            <a:spcAft>
              <a:spcPct val="35000"/>
            </a:spcAft>
          </a:pPr>
          <a:r>
            <a:rPr lang="en-US" sz="1800" dirty="0" err="1">
              <a:latin typeface="Arial" pitchFamily="34" charset="0"/>
              <a:cs typeface="Arial" pitchFamily="34" charset="0"/>
            </a:rPr>
            <a:t>Pendampingan</a:t>
          </a:r>
          <a:r>
            <a:rPr lang="en-US" sz="1800" dirty="0">
              <a:latin typeface="Arial" pitchFamily="34" charset="0"/>
              <a:cs typeface="Arial" pitchFamily="34" charset="0"/>
            </a:rPr>
            <a:t> </a:t>
          </a:r>
        </a:p>
      </dgm:t>
    </dgm:pt>
    <dgm:pt modelId="{3CAB119B-B1DC-4DF2-A370-F9D11D696275}" type="parTrans" cxnId="{926FB1B1-F4A3-47B3-8D2D-C44663BFBFCB}">
      <dgm:prSet/>
      <dgm:spPr/>
      <dgm:t>
        <a:bodyPr/>
        <a:lstStyle/>
        <a:p>
          <a:endParaRPr lang="en-US"/>
        </a:p>
      </dgm:t>
    </dgm:pt>
    <dgm:pt modelId="{D493B2D1-70D1-4E54-875D-8E1503A33EF4}" type="sibTrans" cxnId="{926FB1B1-F4A3-47B3-8D2D-C44663BFBFCB}">
      <dgm:prSet/>
      <dgm:spPr/>
      <dgm:t>
        <a:bodyPr/>
        <a:lstStyle/>
        <a:p>
          <a:endParaRPr lang="en-US"/>
        </a:p>
      </dgm:t>
    </dgm:pt>
    <dgm:pt modelId="{81698839-8964-4725-95C3-82E0FE1257A8}">
      <dgm:prSet custT="1"/>
      <dgm:spPr/>
      <dgm:t>
        <a:bodyPr/>
        <a:lstStyle/>
        <a:p>
          <a:pPr defTabSz="711200">
            <a:lnSpc>
              <a:spcPct val="90000"/>
            </a:lnSpc>
            <a:spcBef>
              <a:spcPct val="0"/>
            </a:spcBef>
            <a:spcAft>
              <a:spcPct val="35000"/>
            </a:spcAft>
          </a:pPr>
          <a:r>
            <a:rPr lang="en-US" sz="2000" b="1" dirty="0"/>
            <a:t>URAIKAN PARTISIPASI MITRA DALAM PELAKSANAAN PROGRAM</a:t>
          </a:r>
          <a:endParaRPr lang="en-US" sz="2000" b="1" dirty="0">
            <a:latin typeface="Arial" pitchFamily="34" charset="0"/>
            <a:cs typeface="Arial" pitchFamily="34" charset="0"/>
          </a:endParaRPr>
        </a:p>
      </dgm:t>
    </dgm:pt>
    <dgm:pt modelId="{BE46727C-1684-4EA0-8F11-CEFA8B779606}" type="parTrans" cxnId="{68FFD163-BE53-4F97-AD88-625ABA2585EE}">
      <dgm:prSet/>
      <dgm:spPr/>
      <dgm:t>
        <a:bodyPr/>
        <a:lstStyle/>
        <a:p>
          <a:endParaRPr lang="en-US"/>
        </a:p>
      </dgm:t>
    </dgm:pt>
    <dgm:pt modelId="{8EB9E2EA-55A4-4E56-A076-51259DB7A72B}" type="sibTrans" cxnId="{68FFD163-BE53-4F97-AD88-625ABA2585EE}">
      <dgm:prSet/>
      <dgm:spPr/>
      <dgm:t>
        <a:bodyPr/>
        <a:lstStyle/>
        <a:p>
          <a:endParaRPr lang="en-US"/>
        </a:p>
      </dgm:t>
    </dgm:pt>
    <dgm:pt modelId="{BBAB84CA-DDC3-456F-A8A0-9D51081E3D10}">
      <dgm:prSet custT="1"/>
      <dgm:spPr/>
      <dgm:t>
        <a:bodyPr/>
        <a:lstStyle/>
        <a:p>
          <a:r>
            <a:rPr lang="en-US" sz="1800" dirty="0" err="1">
              <a:latin typeface="Arial" pitchFamily="34" charset="0"/>
              <a:cs typeface="Arial" pitchFamily="34" charset="0"/>
            </a:rPr>
            <a:t>Demplot</a:t>
          </a:r>
          <a:r>
            <a:rPr lang="en-US" sz="1800" dirty="0">
              <a:latin typeface="Arial" pitchFamily="34" charset="0"/>
              <a:cs typeface="Arial" pitchFamily="34" charset="0"/>
            </a:rPr>
            <a:t> </a:t>
          </a:r>
          <a:endParaRPr lang="en-US" sz="1800" dirty="0" smtClean="0">
            <a:latin typeface="Arial" pitchFamily="34" charset="0"/>
            <a:cs typeface="Arial" pitchFamily="34" charset="0"/>
          </a:endParaRPr>
        </a:p>
        <a:p>
          <a:r>
            <a:rPr lang="en-US" sz="1800" dirty="0" err="1" smtClean="0">
              <a:latin typeface="Arial" pitchFamily="34" charset="0"/>
              <a:cs typeface="Arial" pitchFamily="34" charset="0"/>
            </a:rPr>
            <a:t>Evaluasi</a:t>
          </a:r>
          <a:endParaRPr lang="en-US" sz="1800" dirty="0">
            <a:latin typeface="Arial" pitchFamily="34" charset="0"/>
            <a:cs typeface="Arial" pitchFamily="34" charset="0"/>
          </a:endParaRPr>
        </a:p>
      </dgm:t>
    </dgm:pt>
    <dgm:pt modelId="{D65691AC-55E4-4BA0-AB58-21F83099B9EB}" type="parTrans" cxnId="{24F8BD81-F6B3-49E8-A508-B0E373D61706}">
      <dgm:prSet/>
      <dgm:spPr/>
      <dgm:t>
        <a:bodyPr/>
        <a:lstStyle/>
        <a:p>
          <a:endParaRPr lang="en-US"/>
        </a:p>
      </dgm:t>
    </dgm:pt>
    <dgm:pt modelId="{C696F2F7-DB65-4502-AD30-BE4AB307486F}" type="sibTrans" cxnId="{24F8BD81-F6B3-49E8-A508-B0E373D61706}">
      <dgm:prSet/>
      <dgm:spPr/>
      <dgm:t>
        <a:bodyPr/>
        <a:lstStyle/>
        <a:p>
          <a:endParaRPr lang="en-US"/>
        </a:p>
      </dgm:t>
    </dgm:pt>
    <dgm:pt modelId="{505D881A-3233-4294-92EE-27E0490007CD}" type="pres">
      <dgm:prSet presAssocID="{BC1DDB04-4ADB-4363-AC3A-1A5560333373}" presName="Name0" presStyleCnt="0">
        <dgm:presLayoutVars>
          <dgm:dir/>
          <dgm:animLvl val="lvl"/>
          <dgm:resizeHandles val="exact"/>
        </dgm:presLayoutVars>
      </dgm:prSet>
      <dgm:spPr/>
      <dgm:t>
        <a:bodyPr/>
        <a:lstStyle/>
        <a:p>
          <a:endParaRPr lang="en-US"/>
        </a:p>
      </dgm:t>
    </dgm:pt>
    <dgm:pt modelId="{59D902E6-9500-449F-BD74-D68433605E00}" type="pres">
      <dgm:prSet presAssocID="{5AB266C8-D9B2-4ABC-B13B-DF0970175D91}" presName="compositeNode" presStyleCnt="0">
        <dgm:presLayoutVars>
          <dgm:bulletEnabled val="1"/>
        </dgm:presLayoutVars>
      </dgm:prSet>
      <dgm:spPr/>
    </dgm:pt>
    <dgm:pt modelId="{8724D919-2F59-406B-B599-285E54D3DCBA}" type="pres">
      <dgm:prSet presAssocID="{5AB266C8-D9B2-4ABC-B13B-DF0970175D91}" presName="bgRect" presStyleLbl="node1" presStyleIdx="0" presStyleCnt="1" custLinFactNeighborX="960" custLinFactNeighborY="318"/>
      <dgm:spPr/>
      <dgm:t>
        <a:bodyPr/>
        <a:lstStyle/>
        <a:p>
          <a:endParaRPr lang="en-US"/>
        </a:p>
      </dgm:t>
    </dgm:pt>
    <dgm:pt modelId="{36E88583-2999-4DA3-9E60-6E6C25AE940A}" type="pres">
      <dgm:prSet presAssocID="{5AB266C8-D9B2-4ABC-B13B-DF0970175D91}" presName="parentNode" presStyleLbl="node1" presStyleIdx="0" presStyleCnt="1">
        <dgm:presLayoutVars>
          <dgm:chMax val="0"/>
          <dgm:bulletEnabled val="1"/>
        </dgm:presLayoutVars>
      </dgm:prSet>
      <dgm:spPr/>
      <dgm:t>
        <a:bodyPr/>
        <a:lstStyle/>
        <a:p>
          <a:endParaRPr lang="en-US"/>
        </a:p>
      </dgm:t>
    </dgm:pt>
    <dgm:pt modelId="{2A651DAE-7863-413C-8BC0-A6609120B51A}" type="pres">
      <dgm:prSet presAssocID="{5AB266C8-D9B2-4ABC-B13B-DF0970175D91}" presName="childNode" presStyleLbl="node1" presStyleIdx="0" presStyleCnt="1">
        <dgm:presLayoutVars>
          <dgm:bulletEnabled val="1"/>
        </dgm:presLayoutVars>
      </dgm:prSet>
      <dgm:spPr/>
      <dgm:t>
        <a:bodyPr/>
        <a:lstStyle/>
        <a:p>
          <a:endParaRPr lang="en-US"/>
        </a:p>
      </dgm:t>
    </dgm:pt>
  </dgm:ptLst>
  <dgm:cxnLst>
    <dgm:cxn modelId="{7E1F56EF-E618-4222-93C0-9BF0009D4111}" srcId="{5AB266C8-D9B2-4ABC-B13B-DF0970175D91}" destId="{19A24E76-323A-4154-B17E-5FA1B20B81AD}" srcOrd="3" destOrd="0" parTransId="{ACB78013-E4B5-479E-9BD8-AE61E0210174}" sibTransId="{25E7C2CA-C129-40E6-9649-760EA7E7660A}"/>
    <dgm:cxn modelId="{97BCDBCE-81DD-4A06-8C40-0CD2AFD44020}" type="presOf" srcId="{DDFFEA59-E55F-4711-8F83-89A8A8D5DA97}" destId="{2A651DAE-7863-413C-8BC0-A6609120B51A}" srcOrd="0" destOrd="4" presId="urn:microsoft.com/office/officeart/2005/8/layout/hProcess7#7"/>
    <dgm:cxn modelId="{FE257C9C-F692-47A0-B642-C5EB1C69FA2E}" type="presOf" srcId="{BC1DDB04-4ADB-4363-AC3A-1A5560333373}" destId="{505D881A-3233-4294-92EE-27E0490007CD}" srcOrd="0" destOrd="0" presId="urn:microsoft.com/office/officeart/2005/8/layout/hProcess7#7"/>
    <dgm:cxn modelId="{926FB1B1-F4A3-47B3-8D2D-C44663BFBFCB}" srcId="{5AB266C8-D9B2-4ABC-B13B-DF0970175D91}" destId="{E8C83ABD-FB48-47AD-A824-F3BEBC456F9B}" srcOrd="5" destOrd="0" parTransId="{3CAB119B-B1DC-4DF2-A370-F9D11D696275}" sibTransId="{D493B2D1-70D1-4E54-875D-8E1503A33EF4}"/>
    <dgm:cxn modelId="{6298700F-812A-4D14-8683-A03FC00B73BF}" srcId="{5AB266C8-D9B2-4ABC-B13B-DF0970175D91}" destId="{DDFFEA59-E55F-4711-8F83-89A8A8D5DA97}" srcOrd="4" destOrd="0" parTransId="{224A6CB6-314C-4750-95F5-5B1C1D079A07}" sibTransId="{CBC1D4BC-FCC9-4CE6-8202-C2EE3F0C86E1}"/>
    <dgm:cxn modelId="{05497F2F-6C1A-4807-A2ED-E207E3761063}" type="presOf" srcId="{00837C9F-9D8A-44F3-AB9C-54586EBB4022}" destId="{2A651DAE-7863-413C-8BC0-A6609120B51A}" srcOrd="0" destOrd="2" presId="urn:microsoft.com/office/officeart/2005/8/layout/hProcess7#7"/>
    <dgm:cxn modelId="{E8A91138-D2BC-4ECA-B978-0EF8708685AC}" srcId="{5AB266C8-D9B2-4ABC-B13B-DF0970175D91}" destId="{00837C9F-9D8A-44F3-AB9C-54586EBB4022}" srcOrd="2" destOrd="0" parTransId="{8820E5DB-40D0-4331-8554-9B6157CB0AF4}" sibTransId="{463C93C6-1B79-44B1-85DA-9F04FE3D7431}"/>
    <dgm:cxn modelId="{0405AC66-558A-49FE-BB6E-33710F5A468A}" type="presOf" srcId="{047CA2F7-55D3-45B3-B67E-FA213FEA4F9E}" destId="{2A651DAE-7863-413C-8BC0-A6609120B51A}" srcOrd="0" destOrd="0" presId="urn:microsoft.com/office/officeart/2005/8/layout/hProcess7#7"/>
    <dgm:cxn modelId="{E94FDC10-4F2A-4290-B9B1-9FD7C06C0BF6}" type="presOf" srcId="{8D0910E2-1719-4E6B-85E2-8D4E3ACD070D}" destId="{2A651DAE-7863-413C-8BC0-A6609120B51A}" srcOrd="0" destOrd="1" presId="urn:microsoft.com/office/officeart/2005/8/layout/hProcess7#7"/>
    <dgm:cxn modelId="{66D3C649-8367-4884-8F0C-AE45F9B981A2}" srcId="{5AB266C8-D9B2-4ABC-B13B-DF0970175D91}" destId="{047CA2F7-55D3-45B3-B67E-FA213FEA4F9E}" srcOrd="0" destOrd="0" parTransId="{32B7EA2F-1763-4A14-816E-2FA2FD0D01E0}" sibTransId="{8E680517-55C9-4AC1-A5A9-5949846EC09A}"/>
    <dgm:cxn modelId="{43203484-CC48-4F85-B38C-F48F42E45994}" type="presOf" srcId="{5AB266C8-D9B2-4ABC-B13B-DF0970175D91}" destId="{8724D919-2F59-406B-B599-285E54D3DCBA}" srcOrd="0" destOrd="0" presId="urn:microsoft.com/office/officeart/2005/8/layout/hProcess7#7"/>
    <dgm:cxn modelId="{839458A9-0CEC-4AE4-AC67-244BFD840170}" type="presOf" srcId="{E8C83ABD-FB48-47AD-A824-F3BEBC456F9B}" destId="{2A651DAE-7863-413C-8BC0-A6609120B51A}" srcOrd="0" destOrd="5" presId="urn:microsoft.com/office/officeart/2005/8/layout/hProcess7#7"/>
    <dgm:cxn modelId="{CCCB1813-C64B-46CA-8FF6-A72E309CFAA9}" srcId="{BC1DDB04-4ADB-4363-AC3A-1A5560333373}" destId="{5AB266C8-D9B2-4ABC-B13B-DF0970175D91}" srcOrd="0" destOrd="0" parTransId="{FAF6A515-AEB3-4BE9-8FCE-CFFE099E4A17}" sibTransId="{89BA90AA-5445-418D-8DB2-24B3A6DC3888}"/>
    <dgm:cxn modelId="{4DC6B065-2F92-4EFB-BBE0-D418EE8A22D4}" type="presOf" srcId="{BBAB84CA-DDC3-456F-A8A0-9D51081E3D10}" destId="{2A651DAE-7863-413C-8BC0-A6609120B51A}" srcOrd="0" destOrd="6" presId="urn:microsoft.com/office/officeart/2005/8/layout/hProcess7#7"/>
    <dgm:cxn modelId="{1F00076A-D412-4F3D-8EB8-83B18BFF7283}" type="presOf" srcId="{5AB266C8-D9B2-4ABC-B13B-DF0970175D91}" destId="{36E88583-2999-4DA3-9E60-6E6C25AE940A}" srcOrd="1" destOrd="0" presId="urn:microsoft.com/office/officeart/2005/8/layout/hProcess7#7"/>
    <dgm:cxn modelId="{7722C2EB-ED01-4573-862A-A1B47E6CC31D}" type="presOf" srcId="{81698839-8964-4725-95C3-82E0FE1257A8}" destId="{2A651DAE-7863-413C-8BC0-A6609120B51A}" srcOrd="0" destOrd="7" presId="urn:microsoft.com/office/officeart/2005/8/layout/hProcess7#7"/>
    <dgm:cxn modelId="{CF50B179-9324-41E2-A485-B5D616DD9FF4}" srcId="{5AB266C8-D9B2-4ABC-B13B-DF0970175D91}" destId="{8D0910E2-1719-4E6B-85E2-8D4E3ACD070D}" srcOrd="1" destOrd="0" parTransId="{49FDC350-FFD4-46DF-AE8F-CEC808A169E5}" sibTransId="{4171AC3C-238A-46E4-9E50-974568D4CD41}"/>
    <dgm:cxn modelId="{8356F791-6900-4860-8D6E-EB655EBEA4C2}" type="presOf" srcId="{19A24E76-323A-4154-B17E-5FA1B20B81AD}" destId="{2A651DAE-7863-413C-8BC0-A6609120B51A}" srcOrd="0" destOrd="3" presId="urn:microsoft.com/office/officeart/2005/8/layout/hProcess7#7"/>
    <dgm:cxn modelId="{24F8BD81-F6B3-49E8-A508-B0E373D61706}" srcId="{5AB266C8-D9B2-4ABC-B13B-DF0970175D91}" destId="{BBAB84CA-DDC3-456F-A8A0-9D51081E3D10}" srcOrd="6" destOrd="0" parTransId="{D65691AC-55E4-4BA0-AB58-21F83099B9EB}" sibTransId="{C696F2F7-DB65-4502-AD30-BE4AB307486F}"/>
    <dgm:cxn modelId="{68FFD163-BE53-4F97-AD88-625ABA2585EE}" srcId="{5AB266C8-D9B2-4ABC-B13B-DF0970175D91}" destId="{81698839-8964-4725-95C3-82E0FE1257A8}" srcOrd="7" destOrd="0" parTransId="{BE46727C-1684-4EA0-8F11-CEFA8B779606}" sibTransId="{8EB9E2EA-55A4-4E56-A076-51259DB7A72B}"/>
    <dgm:cxn modelId="{2345D0E2-0B71-402D-9045-DCE289848471}" type="presParOf" srcId="{505D881A-3233-4294-92EE-27E0490007CD}" destId="{59D902E6-9500-449F-BD74-D68433605E00}" srcOrd="0" destOrd="0" presId="urn:microsoft.com/office/officeart/2005/8/layout/hProcess7#7"/>
    <dgm:cxn modelId="{93663191-38FB-4DA8-B1C4-29BFD5537694}" type="presParOf" srcId="{59D902E6-9500-449F-BD74-D68433605E00}" destId="{8724D919-2F59-406B-B599-285E54D3DCBA}" srcOrd="0" destOrd="0" presId="urn:microsoft.com/office/officeart/2005/8/layout/hProcess7#7"/>
    <dgm:cxn modelId="{BA0F99F2-6147-47F4-8A96-79F7B86EDFBF}" type="presParOf" srcId="{59D902E6-9500-449F-BD74-D68433605E00}" destId="{36E88583-2999-4DA3-9E60-6E6C25AE940A}" srcOrd="1" destOrd="0" presId="urn:microsoft.com/office/officeart/2005/8/layout/hProcess7#7"/>
    <dgm:cxn modelId="{31D47179-E35F-4EB7-82AB-37FB43DEAB7D}" type="presParOf" srcId="{59D902E6-9500-449F-BD74-D68433605E00}" destId="{2A651DAE-7863-413C-8BC0-A6609120B51A}" srcOrd="2" destOrd="0" presId="urn:microsoft.com/office/officeart/2005/8/layout/hProcess7#7"/>
  </dgm:cxnLst>
  <dgm:bg>
    <a:solidFill>
      <a:schemeClr val="tx2">
        <a:lumMod val="1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4D9318-BAAE-4AA1-AA11-EDA78514D1B4}" type="doc">
      <dgm:prSet loTypeId="urn:microsoft.com/office/officeart/2005/8/layout/hProcess7#9" loCatId="list" qsTypeId="urn:microsoft.com/office/officeart/2005/8/quickstyle/3d1" qsCatId="3D" csTypeId="urn:microsoft.com/office/officeart/2005/8/colors/accent1_2" csCatId="accent1" phldr="1"/>
      <dgm:spPr/>
      <dgm:t>
        <a:bodyPr/>
        <a:lstStyle/>
        <a:p>
          <a:endParaRPr lang="en-US"/>
        </a:p>
      </dgm:t>
    </dgm:pt>
    <dgm:pt modelId="{EEA936D4-E0CE-4401-85B3-337D0E938765}">
      <dgm:prSet phldrT="[Text]" custT="1"/>
      <dgm:spPr>
        <a:solidFill>
          <a:schemeClr val="tx2">
            <a:lumMod val="10000"/>
          </a:schemeClr>
        </a:solidFill>
      </dgm:spPr>
      <dgm:t>
        <a:bodyPr/>
        <a:lstStyle/>
        <a:p>
          <a:r>
            <a:rPr lang="en-US" sz="2800" b="1" dirty="0">
              <a:solidFill>
                <a:srgbClr val="FFFF00"/>
              </a:solidFill>
              <a:latin typeface="Tahoma" pitchFamily="34" charset="0"/>
              <a:cs typeface="Tahoma" pitchFamily="34" charset="0"/>
            </a:rPr>
            <a:t>BIAYA </a:t>
          </a:r>
          <a:r>
            <a:rPr lang="en-US" sz="2800" b="1" dirty="0" err="1">
              <a:solidFill>
                <a:srgbClr val="FFFF00"/>
              </a:solidFill>
              <a:latin typeface="Tahoma" pitchFamily="34" charset="0"/>
              <a:cs typeface="Tahoma" pitchFamily="34" charset="0"/>
            </a:rPr>
            <a:t>dan</a:t>
          </a:r>
          <a:r>
            <a:rPr lang="en-US" sz="2800" b="1" dirty="0">
              <a:solidFill>
                <a:srgbClr val="FFFF00"/>
              </a:solidFill>
              <a:latin typeface="Tahoma" pitchFamily="34" charset="0"/>
              <a:cs typeface="Tahoma" pitchFamily="34" charset="0"/>
            </a:rPr>
            <a:t> JADWAL KEGIATAN</a:t>
          </a:r>
        </a:p>
      </dgm:t>
    </dgm:pt>
    <dgm:pt modelId="{20CB2F28-B0DC-41D5-AD75-E1C4C0E80FE4}" type="parTrans" cxnId="{4BE9656F-5A63-4CD0-A838-4E8215945C71}">
      <dgm:prSet/>
      <dgm:spPr/>
      <dgm:t>
        <a:bodyPr/>
        <a:lstStyle/>
        <a:p>
          <a:endParaRPr lang="en-US"/>
        </a:p>
      </dgm:t>
    </dgm:pt>
    <dgm:pt modelId="{441E2E48-E075-49E5-9C4D-F45BEA77BCCF}" type="sibTrans" cxnId="{4BE9656F-5A63-4CD0-A838-4E8215945C71}">
      <dgm:prSet/>
      <dgm:spPr/>
      <dgm:t>
        <a:bodyPr/>
        <a:lstStyle/>
        <a:p>
          <a:endParaRPr lang="en-US"/>
        </a:p>
      </dgm:t>
    </dgm:pt>
    <dgm:pt modelId="{5A994E8C-00DC-4614-836A-300E618FFE80}">
      <dgm:prSet phldrT="[Text]" custT="1"/>
      <dgm:spPr/>
      <dgm:t>
        <a:bodyPr/>
        <a:lstStyle/>
        <a:p>
          <a:pPr>
            <a:spcAft>
              <a:spcPct val="35000"/>
            </a:spcAft>
          </a:pPr>
          <a:r>
            <a:rPr lang="id-ID" sz="2400" noProof="1">
              <a:latin typeface="Tahoma" pitchFamily="34" charset="0"/>
              <a:cs typeface="Tahoma" pitchFamily="34" charset="0"/>
            </a:rPr>
            <a:t>Buat Tabel yang menunjukkan hubungan antara kegiatan dan biaya</a:t>
          </a:r>
          <a:r>
            <a:rPr lang="en-US" sz="2400" noProof="1">
              <a:latin typeface="Tahoma" pitchFamily="34" charset="0"/>
              <a:cs typeface="Tahoma" pitchFamily="34" charset="0"/>
            </a:rPr>
            <a:t>. </a:t>
          </a:r>
          <a:endParaRPr lang="id-ID" sz="2400" noProof="1">
            <a:latin typeface="Tahoma" pitchFamily="34" charset="0"/>
            <a:cs typeface="Tahoma" pitchFamily="34" charset="0"/>
          </a:endParaRPr>
        </a:p>
      </dgm:t>
    </dgm:pt>
    <dgm:pt modelId="{6198EE05-1294-4AE7-A277-CB00AD0A8795}" type="parTrans" cxnId="{FC0F0CCF-7A3E-42C6-9A2D-34D3DB7442B6}">
      <dgm:prSet/>
      <dgm:spPr/>
      <dgm:t>
        <a:bodyPr/>
        <a:lstStyle/>
        <a:p>
          <a:endParaRPr lang="en-US"/>
        </a:p>
      </dgm:t>
    </dgm:pt>
    <dgm:pt modelId="{CA6EA091-192D-441C-9F9A-545B15AE1DFA}" type="sibTrans" cxnId="{FC0F0CCF-7A3E-42C6-9A2D-34D3DB7442B6}">
      <dgm:prSet/>
      <dgm:spPr/>
      <dgm:t>
        <a:bodyPr/>
        <a:lstStyle/>
        <a:p>
          <a:endParaRPr lang="en-US"/>
        </a:p>
      </dgm:t>
    </dgm:pt>
    <dgm:pt modelId="{3ED30F52-06C8-4B6E-A4D0-B1F5ADDB61E3}">
      <dgm:prSet custT="1"/>
      <dgm:spPr/>
      <dgm:t>
        <a:bodyPr/>
        <a:lstStyle/>
        <a:p>
          <a:pPr>
            <a:spcAft>
              <a:spcPct val="35000"/>
            </a:spcAft>
          </a:pPr>
          <a:r>
            <a:rPr lang="id-ID" sz="2400" noProof="1">
              <a:latin typeface="Tahoma" pitchFamily="34" charset="0"/>
              <a:cs typeface="Tahoma" pitchFamily="34" charset="0"/>
            </a:rPr>
            <a:t>Kelayakan Usulan Biaya yang dirinci ke dalam klasifikasi:  </a:t>
          </a:r>
        </a:p>
        <a:p>
          <a:pPr marL="0" indent="749300">
            <a:spcAft>
              <a:spcPts val="0"/>
            </a:spcAft>
          </a:pPr>
          <a:r>
            <a:rPr lang="id-ID" sz="1800" noProof="1">
              <a:solidFill>
                <a:srgbClr val="FFFF00"/>
              </a:solidFill>
              <a:latin typeface="Tahoma" pitchFamily="34" charset="0"/>
              <a:cs typeface="Tahoma" pitchFamily="34" charset="0"/>
            </a:rPr>
            <a:t>Honor (bukan utk pengusul)</a:t>
          </a:r>
        </a:p>
        <a:p>
          <a:pPr marL="0" indent="749300">
            <a:spcAft>
              <a:spcPts val="0"/>
            </a:spcAft>
          </a:pPr>
          <a:r>
            <a:rPr lang="id-ID" sz="1800" noProof="1">
              <a:solidFill>
                <a:srgbClr val="FFFF00"/>
              </a:solidFill>
              <a:latin typeface="Tahoma" pitchFamily="34" charset="0"/>
              <a:cs typeface="Tahoma" pitchFamily="34" charset="0"/>
            </a:rPr>
            <a:t>Bahan habis </a:t>
          </a:r>
        </a:p>
        <a:p>
          <a:pPr marL="0" indent="749300">
            <a:spcAft>
              <a:spcPts val="0"/>
            </a:spcAft>
          </a:pPr>
          <a:r>
            <a:rPr lang="id-ID" sz="1800" noProof="1">
              <a:solidFill>
                <a:srgbClr val="FFFF00"/>
              </a:solidFill>
              <a:latin typeface="Tahoma" pitchFamily="34" charset="0"/>
              <a:cs typeface="Tahoma" pitchFamily="34" charset="0"/>
            </a:rPr>
            <a:t>Peralatan/suku cadang </a:t>
          </a:r>
        </a:p>
        <a:p>
          <a:pPr marL="0" indent="749300">
            <a:spcAft>
              <a:spcPts val="0"/>
            </a:spcAft>
          </a:pPr>
          <a:r>
            <a:rPr lang="id-ID" sz="1800" noProof="1">
              <a:solidFill>
                <a:srgbClr val="FFFF00"/>
              </a:solidFill>
              <a:latin typeface="Tahoma" pitchFamily="34" charset="0"/>
              <a:cs typeface="Tahoma" pitchFamily="34" charset="0"/>
            </a:rPr>
            <a:t>Perjalanan </a:t>
          </a:r>
        </a:p>
        <a:p>
          <a:pPr marL="0" indent="749300">
            <a:spcAft>
              <a:spcPts val="0"/>
            </a:spcAft>
          </a:pPr>
          <a:r>
            <a:rPr lang="id-ID" sz="1800" noProof="1">
              <a:solidFill>
                <a:srgbClr val="FFFF00"/>
              </a:solidFill>
              <a:latin typeface="Tahoma" pitchFamily="34" charset="0"/>
              <a:cs typeface="Tahoma" pitchFamily="34" charset="0"/>
            </a:rPr>
            <a:t>Lain-lain pengeluaran,</a:t>
          </a:r>
        </a:p>
      </dgm:t>
    </dgm:pt>
    <dgm:pt modelId="{D36A14E4-DE26-4C94-A757-ABDE3710EB89}" type="parTrans" cxnId="{5070243B-3471-4925-948F-A8BA60807A22}">
      <dgm:prSet/>
      <dgm:spPr/>
      <dgm:t>
        <a:bodyPr/>
        <a:lstStyle/>
        <a:p>
          <a:endParaRPr lang="en-US"/>
        </a:p>
      </dgm:t>
    </dgm:pt>
    <dgm:pt modelId="{3248F0CB-C9B4-4908-976E-E1035DEF19F3}" type="sibTrans" cxnId="{5070243B-3471-4925-948F-A8BA60807A22}">
      <dgm:prSet/>
      <dgm:spPr/>
      <dgm:t>
        <a:bodyPr/>
        <a:lstStyle/>
        <a:p>
          <a:endParaRPr lang="en-US"/>
        </a:p>
      </dgm:t>
    </dgm:pt>
    <dgm:pt modelId="{10F3CC52-C156-436C-8B65-60E52C6BC733}">
      <dgm:prSet custT="1"/>
      <dgm:spPr/>
      <dgm:t>
        <a:bodyPr/>
        <a:lstStyle/>
        <a:p>
          <a:pPr>
            <a:spcAft>
              <a:spcPct val="35000"/>
            </a:spcAft>
          </a:pPr>
          <a:r>
            <a:rPr lang="en-US" sz="1800" noProof="1">
              <a:latin typeface="Tahoma" pitchFamily="34" charset="0"/>
              <a:cs typeface="Tahoma" pitchFamily="34" charset="0"/>
            </a:rPr>
            <a:t>** </a:t>
          </a:r>
          <a:r>
            <a:rPr lang="id-ID" sz="1800" noProof="1">
              <a:latin typeface="Tahoma" pitchFamily="34" charset="0"/>
              <a:cs typeface="Tahoma" pitchFamily="34" charset="0"/>
            </a:rPr>
            <a:t>Biaya program sudah termasuk PPn (10%), PPh pasal 21</a:t>
          </a:r>
          <a:endParaRPr lang="en-US" sz="1800" noProof="1">
            <a:latin typeface="Tahoma" pitchFamily="34" charset="0"/>
            <a:cs typeface="Tahoma" pitchFamily="34" charset="0"/>
          </a:endParaRPr>
        </a:p>
        <a:p>
          <a:pPr>
            <a:spcAft>
              <a:spcPct val="35000"/>
            </a:spcAft>
          </a:pPr>
          <a:r>
            <a:rPr lang="id-ID" sz="2400" noProof="1">
              <a:latin typeface="Tahoma" pitchFamily="34" charset="0"/>
              <a:cs typeface="Tahoma" pitchFamily="34" charset="0"/>
            </a:rPr>
            <a:t>Buatkan tabel yang memuat Jadwal Kegiatan secara lengkap dan rinci</a:t>
          </a:r>
          <a:r>
            <a:rPr lang="en-US" sz="2400" noProof="1">
              <a:latin typeface="Tahoma" pitchFamily="34" charset="0"/>
              <a:cs typeface="Tahoma" pitchFamily="34" charset="0"/>
            </a:rPr>
            <a:t> dalam bentuk barchart</a:t>
          </a:r>
          <a:endParaRPr lang="id-ID" sz="2400" noProof="1">
            <a:latin typeface="Tahoma" pitchFamily="34" charset="0"/>
            <a:cs typeface="Tahoma" pitchFamily="34" charset="0"/>
          </a:endParaRPr>
        </a:p>
      </dgm:t>
    </dgm:pt>
    <dgm:pt modelId="{937864A3-BA97-4217-AA52-02ADF9491311}" type="parTrans" cxnId="{4A3DB444-88E0-4FC5-AC42-F35D81ED11C2}">
      <dgm:prSet/>
      <dgm:spPr/>
      <dgm:t>
        <a:bodyPr/>
        <a:lstStyle/>
        <a:p>
          <a:endParaRPr lang="en-US"/>
        </a:p>
      </dgm:t>
    </dgm:pt>
    <dgm:pt modelId="{88D88FE3-3B15-4DED-B431-11646812B3F8}" type="sibTrans" cxnId="{4A3DB444-88E0-4FC5-AC42-F35D81ED11C2}">
      <dgm:prSet/>
      <dgm:spPr/>
      <dgm:t>
        <a:bodyPr/>
        <a:lstStyle/>
        <a:p>
          <a:endParaRPr lang="en-US"/>
        </a:p>
      </dgm:t>
    </dgm:pt>
    <dgm:pt modelId="{E49A01CA-61D3-4632-8EA4-D71E1B0EEACE}" type="pres">
      <dgm:prSet presAssocID="{2B4D9318-BAAE-4AA1-AA11-EDA78514D1B4}" presName="Name0" presStyleCnt="0">
        <dgm:presLayoutVars>
          <dgm:dir/>
          <dgm:animLvl val="lvl"/>
          <dgm:resizeHandles val="exact"/>
        </dgm:presLayoutVars>
      </dgm:prSet>
      <dgm:spPr/>
      <dgm:t>
        <a:bodyPr/>
        <a:lstStyle/>
        <a:p>
          <a:endParaRPr lang="en-US"/>
        </a:p>
      </dgm:t>
    </dgm:pt>
    <dgm:pt modelId="{EBAA569D-CDDC-4462-91B2-0B45BBC0E015}" type="pres">
      <dgm:prSet presAssocID="{EEA936D4-E0CE-4401-85B3-337D0E938765}" presName="compositeNode" presStyleCnt="0">
        <dgm:presLayoutVars>
          <dgm:bulletEnabled val="1"/>
        </dgm:presLayoutVars>
      </dgm:prSet>
      <dgm:spPr/>
    </dgm:pt>
    <dgm:pt modelId="{4A05367C-3183-42B9-AD0D-E99629D00CBD}" type="pres">
      <dgm:prSet presAssocID="{EEA936D4-E0CE-4401-85B3-337D0E938765}" presName="bgRect" presStyleLbl="node1" presStyleIdx="0" presStyleCnt="1" custLinFactNeighborX="5229" custLinFactNeighborY="5637"/>
      <dgm:spPr/>
      <dgm:t>
        <a:bodyPr/>
        <a:lstStyle/>
        <a:p>
          <a:endParaRPr lang="en-US"/>
        </a:p>
      </dgm:t>
    </dgm:pt>
    <dgm:pt modelId="{C2CB6F29-21CB-4BDA-A705-6F58CBF7845E}" type="pres">
      <dgm:prSet presAssocID="{EEA936D4-E0CE-4401-85B3-337D0E938765}" presName="parentNode" presStyleLbl="node1" presStyleIdx="0" presStyleCnt="1">
        <dgm:presLayoutVars>
          <dgm:chMax val="0"/>
          <dgm:bulletEnabled val="1"/>
        </dgm:presLayoutVars>
      </dgm:prSet>
      <dgm:spPr/>
      <dgm:t>
        <a:bodyPr/>
        <a:lstStyle/>
        <a:p>
          <a:endParaRPr lang="en-US"/>
        </a:p>
      </dgm:t>
    </dgm:pt>
    <dgm:pt modelId="{BABAEBF4-62D0-4B12-812D-129F5DD4581F}" type="pres">
      <dgm:prSet presAssocID="{EEA936D4-E0CE-4401-85B3-337D0E938765}" presName="childNode" presStyleLbl="node1" presStyleIdx="0" presStyleCnt="1">
        <dgm:presLayoutVars>
          <dgm:bulletEnabled val="1"/>
        </dgm:presLayoutVars>
      </dgm:prSet>
      <dgm:spPr/>
      <dgm:t>
        <a:bodyPr/>
        <a:lstStyle/>
        <a:p>
          <a:endParaRPr lang="en-US"/>
        </a:p>
      </dgm:t>
    </dgm:pt>
  </dgm:ptLst>
  <dgm:cxnLst>
    <dgm:cxn modelId="{875536F6-293E-429A-AB70-80C62CD16934}" type="presOf" srcId="{EEA936D4-E0CE-4401-85B3-337D0E938765}" destId="{C2CB6F29-21CB-4BDA-A705-6F58CBF7845E}" srcOrd="1" destOrd="0" presId="urn:microsoft.com/office/officeart/2005/8/layout/hProcess7#9"/>
    <dgm:cxn modelId="{06D34A55-15D8-401A-BE81-F28266E585F7}" type="presOf" srcId="{2B4D9318-BAAE-4AA1-AA11-EDA78514D1B4}" destId="{E49A01CA-61D3-4632-8EA4-D71E1B0EEACE}" srcOrd="0" destOrd="0" presId="urn:microsoft.com/office/officeart/2005/8/layout/hProcess7#9"/>
    <dgm:cxn modelId="{4A3DB444-88E0-4FC5-AC42-F35D81ED11C2}" srcId="{EEA936D4-E0CE-4401-85B3-337D0E938765}" destId="{10F3CC52-C156-436C-8B65-60E52C6BC733}" srcOrd="2" destOrd="0" parTransId="{937864A3-BA97-4217-AA52-02ADF9491311}" sibTransId="{88D88FE3-3B15-4DED-B431-11646812B3F8}"/>
    <dgm:cxn modelId="{5070243B-3471-4925-948F-A8BA60807A22}" srcId="{EEA936D4-E0CE-4401-85B3-337D0E938765}" destId="{3ED30F52-06C8-4B6E-A4D0-B1F5ADDB61E3}" srcOrd="1" destOrd="0" parTransId="{D36A14E4-DE26-4C94-A757-ABDE3710EB89}" sibTransId="{3248F0CB-C9B4-4908-976E-E1035DEF19F3}"/>
    <dgm:cxn modelId="{312DBC8B-B9BC-4553-A09F-6D4B3714013B}" type="presOf" srcId="{3ED30F52-06C8-4B6E-A4D0-B1F5ADDB61E3}" destId="{BABAEBF4-62D0-4B12-812D-129F5DD4581F}" srcOrd="0" destOrd="1" presId="urn:microsoft.com/office/officeart/2005/8/layout/hProcess7#9"/>
    <dgm:cxn modelId="{60B0AF09-11FC-4175-9DA6-0FEC3CD0A35A}" type="presOf" srcId="{10F3CC52-C156-436C-8B65-60E52C6BC733}" destId="{BABAEBF4-62D0-4B12-812D-129F5DD4581F}" srcOrd="0" destOrd="2" presId="urn:microsoft.com/office/officeart/2005/8/layout/hProcess7#9"/>
    <dgm:cxn modelId="{0A5AC93D-6F4D-42FA-8608-71B529416513}" type="presOf" srcId="{EEA936D4-E0CE-4401-85B3-337D0E938765}" destId="{4A05367C-3183-42B9-AD0D-E99629D00CBD}" srcOrd="0" destOrd="0" presId="urn:microsoft.com/office/officeart/2005/8/layout/hProcess7#9"/>
    <dgm:cxn modelId="{4BE9656F-5A63-4CD0-A838-4E8215945C71}" srcId="{2B4D9318-BAAE-4AA1-AA11-EDA78514D1B4}" destId="{EEA936D4-E0CE-4401-85B3-337D0E938765}" srcOrd="0" destOrd="0" parTransId="{20CB2F28-B0DC-41D5-AD75-E1C4C0E80FE4}" sibTransId="{441E2E48-E075-49E5-9C4D-F45BEA77BCCF}"/>
    <dgm:cxn modelId="{9F40163D-1803-47FE-B1DD-A57FEE1B4172}" type="presOf" srcId="{5A994E8C-00DC-4614-836A-300E618FFE80}" destId="{BABAEBF4-62D0-4B12-812D-129F5DD4581F}" srcOrd="0" destOrd="0" presId="urn:microsoft.com/office/officeart/2005/8/layout/hProcess7#9"/>
    <dgm:cxn modelId="{FC0F0CCF-7A3E-42C6-9A2D-34D3DB7442B6}" srcId="{EEA936D4-E0CE-4401-85B3-337D0E938765}" destId="{5A994E8C-00DC-4614-836A-300E618FFE80}" srcOrd="0" destOrd="0" parTransId="{6198EE05-1294-4AE7-A277-CB00AD0A8795}" sibTransId="{CA6EA091-192D-441C-9F9A-545B15AE1DFA}"/>
    <dgm:cxn modelId="{E049CFBE-62F3-4A18-9816-5A5B6D24D8FC}" type="presParOf" srcId="{E49A01CA-61D3-4632-8EA4-D71E1B0EEACE}" destId="{EBAA569D-CDDC-4462-91B2-0B45BBC0E015}" srcOrd="0" destOrd="0" presId="urn:microsoft.com/office/officeart/2005/8/layout/hProcess7#9"/>
    <dgm:cxn modelId="{3EC903F6-D756-4D4D-ACBA-3723F47A5BCD}" type="presParOf" srcId="{EBAA569D-CDDC-4462-91B2-0B45BBC0E015}" destId="{4A05367C-3183-42B9-AD0D-E99629D00CBD}" srcOrd="0" destOrd="0" presId="urn:microsoft.com/office/officeart/2005/8/layout/hProcess7#9"/>
    <dgm:cxn modelId="{666677E3-A0F8-4A21-B860-C71C9FA25775}" type="presParOf" srcId="{EBAA569D-CDDC-4462-91B2-0B45BBC0E015}" destId="{C2CB6F29-21CB-4BDA-A705-6F58CBF7845E}" srcOrd="1" destOrd="0" presId="urn:microsoft.com/office/officeart/2005/8/layout/hProcess7#9"/>
    <dgm:cxn modelId="{13ECD3E1-FBDE-47CA-A54C-2BCD96755320}" type="presParOf" srcId="{EBAA569D-CDDC-4462-91B2-0B45BBC0E015}" destId="{BABAEBF4-62D0-4B12-812D-129F5DD4581F}" srcOrd="2" destOrd="0" presId="urn:microsoft.com/office/officeart/2005/8/layout/hProcess7#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3B19D2-9F61-43B3-9484-59FD82C04D1C}" type="doc">
      <dgm:prSet loTypeId="urn:microsoft.com/office/officeart/2005/8/layout/hProcess7#10" loCatId="list" qsTypeId="urn:microsoft.com/office/officeart/2005/8/quickstyle/simple1" qsCatId="simple" csTypeId="urn:microsoft.com/office/officeart/2005/8/colors/accent0_3" csCatId="mainScheme" phldr="1"/>
      <dgm:spPr/>
      <dgm:t>
        <a:bodyPr/>
        <a:lstStyle/>
        <a:p>
          <a:endParaRPr lang="en-US"/>
        </a:p>
      </dgm:t>
    </dgm:pt>
    <dgm:pt modelId="{D1DE436A-A379-4C6E-BF9D-36A30EBD3548}">
      <dgm:prSet phldrT="[Text]"/>
      <dgm:spPr>
        <a:solidFill>
          <a:schemeClr val="tx2">
            <a:lumMod val="10000"/>
          </a:schemeClr>
        </a:solidFill>
      </dgm:spPr>
      <dgm:t>
        <a:bodyPr/>
        <a:lstStyle/>
        <a:p>
          <a:r>
            <a:rPr lang="en-US" dirty="0">
              <a:solidFill>
                <a:srgbClr val="FFFF00"/>
              </a:solidFill>
            </a:rPr>
            <a:t>LAMPIRAN</a:t>
          </a:r>
        </a:p>
      </dgm:t>
    </dgm:pt>
    <dgm:pt modelId="{A1A3E7AF-76EB-4C44-A09A-84CC08F4C95E}" type="parTrans" cxnId="{749F6BA1-4A19-4851-821B-E22B2AEEFAA9}">
      <dgm:prSet/>
      <dgm:spPr/>
      <dgm:t>
        <a:bodyPr/>
        <a:lstStyle/>
        <a:p>
          <a:endParaRPr lang="en-US"/>
        </a:p>
      </dgm:t>
    </dgm:pt>
    <dgm:pt modelId="{9B3276DC-A681-441B-A5CC-928959899C40}" type="sibTrans" cxnId="{749F6BA1-4A19-4851-821B-E22B2AEEFAA9}">
      <dgm:prSet/>
      <dgm:spPr/>
      <dgm:t>
        <a:bodyPr/>
        <a:lstStyle/>
        <a:p>
          <a:endParaRPr lang="en-US"/>
        </a:p>
      </dgm:t>
    </dgm:pt>
    <dgm:pt modelId="{57707EE2-D4F9-4C81-A3BE-03B306077FE0}">
      <dgm:prSet phldrT="[Text]" custT="1"/>
      <dgm:spPr/>
      <dgm:t>
        <a:bodyPr/>
        <a:lstStyle/>
        <a:p>
          <a:r>
            <a:rPr lang="id-ID" sz="2400" dirty="0">
              <a:solidFill>
                <a:srgbClr val="FFFF00"/>
              </a:solidFill>
              <a:latin typeface="Tahoma" pitchFamily="34" charset="0"/>
              <a:cs typeface="Tahoma" pitchFamily="34" charset="0"/>
            </a:rPr>
            <a:t>Lampiran 1, </a:t>
          </a:r>
          <a:r>
            <a:rPr lang="id-ID" sz="2400" dirty="0">
              <a:latin typeface="Tahoma" pitchFamily="34" charset="0"/>
              <a:cs typeface="Tahoma" pitchFamily="34" charset="0"/>
            </a:rPr>
            <a:t>Biodata Ketua dan Anggota Tim Pengusul</a:t>
          </a:r>
          <a:r>
            <a:rPr lang="en-US" sz="2400" dirty="0">
              <a:latin typeface="Tahoma" pitchFamily="34" charset="0"/>
              <a:cs typeface="Tahoma" pitchFamily="34" charset="0"/>
            </a:rPr>
            <a:t> yang </a:t>
          </a:r>
          <a:r>
            <a:rPr lang="en-US" sz="2400" dirty="0" err="1">
              <a:latin typeface="Tahoma" pitchFamily="34" charset="0"/>
              <a:cs typeface="Tahoma" pitchFamily="34" charset="0"/>
            </a:rPr>
            <a:t>telah</a:t>
          </a:r>
          <a:r>
            <a:rPr lang="en-US" sz="2400" dirty="0">
              <a:latin typeface="Tahoma" pitchFamily="34" charset="0"/>
              <a:cs typeface="Tahoma" pitchFamily="34" charset="0"/>
            </a:rPr>
            <a:t> </a:t>
          </a:r>
          <a:r>
            <a:rPr lang="en-US" sz="2400" dirty="0" err="1">
              <a:latin typeface="Tahoma" pitchFamily="34" charset="0"/>
              <a:cs typeface="Tahoma" pitchFamily="34" charset="0"/>
            </a:rPr>
            <a:t>ditandatangani</a:t>
          </a:r>
          <a:endParaRPr lang="en-US" sz="2400" dirty="0">
            <a:latin typeface="Tahoma" pitchFamily="34" charset="0"/>
            <a:cs typeface="Tahoma" pitchFamily="34" charset="0"/>
          </a:endParaRPr>
        </a:p>
      </dgm:t>
    </dgm:pt>
    <dgm:pt modelId="{1FCA8FEF-80BD-41BA-A335-BD7A2550436B}" type="parTrans" cxnId="{D9265677-3474-458B-8040-42992853D645}">
      <dgm:prSet/>
      <dgm:spPr/>
      <dgm:t>
        <a:bodyPr/>
        <a:lstStyle/>
        <a:p>
          <a:endParaRPr lang="en-US"/>
        </a:p>
      </dgm:t>
    </dgm:pt>
    <dgm:pt modelId="{461F3302-C5C8-45EB-98BE-017F9B7675DF}" type="sibTrans" cxnId="{D9265677-3474-458B-8040-42992853D645}">
      <dgm:prSet/>
      <dgm:spPr/>
      <dgm:t>
        <a:bodyPr/>
        <a:lstStyle/>
        <a:p>
          <a:endParaRPr lang="en-US"/>
        </a:p>
      </dgm:t>
    </dgm:pt>
    <dgm:pt modelId="{558F6D17-48DA-4BD6-9D46-B22CA8AA2ADA}">
      <dgm:prSet custT="1"/>
      <dgm:spPr/>
      <dgm:t>
        <a:bodyPr/>
        <a:lstStyle/>
        <a:p>
          <a:r>
            <a:rPr lang="id-ID" sz="2400" dirty="0">
              <a:solidFill>
                <a:srgbClr val="FFFF00"/>
              </a:solidFill>
              <a:latin typeface="Tahoma" pitchFamily="34" charset="0"/>
              <a:cs typeface="Tahoma" pitchFamily="34" charset="0"/>
            </a:rPr>
            <a:t>Lampiran 2, </a:t>
          </a:r>
          <a:r>
            <a:rPr lang="id-ID" sz="2400" dirty="0">
              <a:latin typeface="Tahoma" pitchFamily="34" charset="0"/>
              <a:cs typeface="Tahoma" pitchFamily="34" charset="0"/>
            </a:rPr>
            <a:t>Gambaran Ipteks yang akan ditransfer kepada </a:t>
          </a:r>
          <a:r>
            <a:rPr lang="id-ID" sz="2400" dirty="0" smtClean="0">
              <a:latin typeface="Tahoma" pitchFamily="34" charset="0"/>
              <a:cs typeface="Tahoma" pitchFamily="34" charset="0"/>
            </a:rPr>
            <a:t>mitra</a:t>
          </a:r>
          <a:endParaRPr lang="en-US" sz="2400" dirty="0">
            <a:latin typeface="Tahoma" pitchFamily="34" charset="0"/>
            <a:cs typeface="Tahoma" pitchFamily="34" charset="0"/>
          </a:endParaRPr>
        </a:p>
      </dgm:t>
    </dgm:pt>
    <dgm:pt modelId="{B377B722-E668-4FC5-ACC9-B20B183DE643}" type="parTrans" cxnId="{DD63F708-FAFF-4CD7-9BB1-D46140FB59FA}">
      <dgm:prSet/>
      <dgm:spPr/>
      <dgm:t>
        <a:bodyPr/>
        <a:lstStyle/>
        <a:p>
          <a:endParaRPr lang="en-US"/>
        </a:p>
      </dgm:t>
    </dgm:pt>
    <dgm:pt modelId="{6D7AB316-B29B-4603-8CC0-A3D184B7F025}" type="sibTrans" cxnId="{DD63F708-FAFF-4CD7-9BB1-D46140FB59FA}">
      <dgm:prSet/>
      <dgm:spPr/>
      <dgm:t>
        <a:bodyPr/>
        <a:lstStyle/>
        <a:p>
          <a:endParaRPr lang="en-US"/>
        </a:p>
      </dgm:t>
    </dgm:pt>
    <dgm:pt modelId="{8501B8B7-8B55-4012-89A5-8A22FB0876E7}">
      <dgm:prSet custT="1"/>
      <dgm:spPr/>
      <dgm:t>
        <a:bodyPr/>
        <a:lstStyle/>
        <a:p>
          <a:r>
            <a:rPr lang="id-ID" sz="2400" dirty="0">
              <a:solidFill>
                <a:srgbClr val="FFFF00"/>
              </a:solidFill>
              <a:latin typeface="Tahoma" pitchFamily="34" charset="0"/>
              <a:cs typeface="Tahoma" pitchFamily="34" charset="0"/>
            </a:rPr>
            <a:t>Lampiran 3, </a:t>
          </a:r>
          <a:r>
            <a:rPr lang="id-ID" sz="2400" dirty="0">
              <a:latin typeface="Tahoma" pitchFamily="34" charset="0"/>
              <a:cs typeface="Tahoma" pitchFamily="34" charset="0"/>
            </a:rPr>
            <a:t>Peta Lokasi Wilayah </a:t>
          </a:r>
          <a:r>
            <a:rPr lang="id-ID" sz="2400" dirty="0" smtClean="0">
              <a:latin typeface="Tahoma" pitchFamily="34" charset="0"/>
              <a:cs typeface="Tahoma" pitchFamily="34" charset="0"/>
            </a:rPr>
            <a:t>Mitra</a:t>
          </a:r>
          <a:r>
            <a:rPr lang="en-US" sz="2400" dirty="0" smtClean="0">
              <a:latin typeface="Tahoma" pitchFamily="34" charset="0"/>
              <a:cs typeface="Tahoma" pitchFamily="34" charset="0"/>
            </a:rPr>
            <a:t> </a:t>
          </a:r>
          <a:r>
            <a:rPr lang="en-US" sz="2400" dirty="0">
              <a:latin typeface="Tahoma" pitchFamily="34" charset="0"/>
              <a:cs typeface="Tahoma" pitchFamily="34" charset="0"/>
            </a:rPr>
            <a:t>(</a:t>
          </a:r>
          <a:r>
            <a:rPr lang="en-US" sz="2400" dirty="0" err="1">
              <a:latin typeface="Tahoma" pitchFamily="34" charset="0"/>
              <a:cs typeface="Tahoma" pitchFamily="34" charset="0"/>
            </a:rPr>
            <a:t>yg</a:t>
          </a:r>
          <a:r>
            <a:rPr lang="en-US" sz="2400" dirty="0">
              <a:latin typeface="Tahoma" pitchFamily="34" charset="0"/>
              <a:cs typeface="Tahoma" pitchFamily="34" charset="0"/>
            </a:rPr>
            <a:t> </a:t>
          </a:r>
          <a:r>
            <a:rPr lang="en-US" sz="2400" dirty="0" err="1">
              <a:latin typeface="Tahoma" pitchFamily="34" charset="0"/>
              <a:cs typeface="Tahoma" pitchFamily="34" charset="0"/>
            </a:rPr>
            <a:t>menunjukkan</a:t>
          </a:r>
          <a:r>
            <a:rPr lang="en-US" sz="2400" dirty="0">
              <a:latin typeface="Tahoma" pitchFamily="34" charset="0"/>
              <a:cs typeface="Tahoma" pitchFamily="34" charset="0"/>
            </a:rPr>
            <a:t> </a:t>
          </a:r>
          <a:r>
            <a:rPr lang="en-US" sz="2400" dirty="0" err="1">
              <a:latin typeface="Tahoma" pitchFamily="34" charset="0"/>
              <a:cs typeface="Tahoma" pitchFamily="34" charset="0"/>
            </a:rPr>
            <a:t>jarak</a:t>
          </a:r>
          <a:r>
            <a:rPr lang="en-US" sz="2400" dirty="0">
              <a:latin typeface="Tahoma" pitchFamily="34" charset="0"/>
              <a:cs typeface="Tahoma" pitchFamily="34" charset="0"/>
            </a:rPr>
            <a:t> </a:t>
          </a:r>
          <a:r>
            <a:rPr lang="en-US" sz="2400" dirty="0" err="1">
              <a:latin typeface="Tahoma" pitchFamily="34" charset="0"/>
              <a:cs typeface="Tahoma" pitchFamily="34" charset="0"/>
            </a:rPr>
            <a:t>dari</a:t>
          </a:r>
          <a:r>
            <a:rPr lang="en-US" sz="2400" dirty="0">
              <a:latin typeface="Tahoma" pitchFamily="34" charset="0"/>
              <a:cs typeface="Tahoma" pitchFamily="34" charset="0"/>
            </a:rPr>
            <a:t> PT </a:t>
          </a:r>
          <a:r>
            <a:rPr lang="en-US" sz="2400" dirty="0" err="1">
              <a:latin typeface="Tahoma" pitchFamily="34" charset="0"/>
              <a:cs typeface="Tahoma" pitchFamily="34" charset="0"/>
            </a:rPr>
            <a:t>pengusul</a:t>
          </a:r>
          <a:r>
            <a:rPr lang="en-US" sz="2400" dirty="0">
              <a:latin typeface="Tahoma" pitchFamily="34" charset="0"/>
              <a:cs typeface="Tahoma" pitchFamily="34" charset="0"/>
            </a:rPr>
            <a:t>)</a:t>
          </a:r>
        </a:p>
      </dgm:t>
    </dgm:pt>
    <dgm:pt modelId="{F39C4F81-F86B-470F-ADA3-176E46610A8B}" type="parTrans" cxnId="{FA4FF5D8-22F9-4638-AC99-58425778B91D}">
      <dgm:prSet/>
      <dgm:spPr/>
      <dgm:t>
        <a:bodyPr/>
        <a:lstStyle/>
        <a:p>
          <a:endParaRPr lang="en-US"/>
        </a:p>
      </dgm:t>
    </dgm:pt>
    <dgm:pt modelId="{F1309CA0-3125-41EA-BF33-578165C9583E}" type="sibTrans" cxnId="{FA4FF5D8-22F9-4638-AC99-58425778B91D}">
      <dgm:prSet/>
      <dgm:spPr/>
      <dgm:t>
        <a:bodyPr/>
        <a:lstStyle/>
        <a:p>
          <a:endParaRPr lang="en-US"/>
        </a:p>
      </dgm:t>
    </dgm:pt>
    <dgm:pt modelId="{78A223FD-97DA-43BA-B746-FE42CB4314DB}">
      <dgm:prSet custT="1"/>
      <dgm:spPr/>
      <dgm:t>
        <a:bodyPr/>
        <a:lstStyle/>
        <a:p>
          <a:r>
            <a:rPr lang="id-ID" sz="2400" dirty="0">
              <a:solidFill>
                <a:srgbClr val="FFFF00"/>
              </a:solidFill>
              <a:latin typeface="Tahoma" pitchFamily="34" charset="0"/>
              <a:cs typeface="Tahoma" pitchFamily="34" charset="0"/>
            </a:rPr>
            <a:t>Lampiran 4, </a:t>
          </a:r>
          <a:r>
            <a:rPr lang="id-ID" sz="2400" dirty="0">
              <a:latin typeface="Tahoma" pitchFamily="34" charset="0"/>
              <a:cs typeface="Tahoma" pitchFamily="34" charset="0"/>
            </a:rPr>
            <a:t>Surat Pernyataan Kesediaan </a:t>
          </a:r>
          <a:r>
            <a:rPr lang="id-ID" sz="2400" dirty="0" err="1">
              <a:latin typeface="Tahoma" pitchFamily="34" charset="0"/>
              <a:cs typeface="Tahoma" pitchFamily="34" charset="0"/>
            </a:rPr>
            <a:t>Bekerjasama</a:t>
          </a:r>
          <a:r>
            <a:rPr lang="id-ID" sz="2400" dirty="0">
              <a:latin typeface="Tahoma" pitchFamily="34" charset="0"/>
              <a:cs typeface="Tahoma" pitchFamily="34" charset="0"/>
            </a:rPr>
            <a:t> mitra </a:t>
          </a:r>
          <a:r>
            <a:rPr lang="en-US" sz="2400" dirty="0">
              <a:latin typeface="Tahoma" pitchFamily="34" charset="0"/>
              <a:cs typeface="Tahoma" pitchFamily="34" charset="0"/>
            </a:rPr>
            <a:t> (</a:t>
          </a:r>
          <a:r>
            <a:rPr lang="en-US" sz="2400" dirty="0" err="1">
              <a:latin typeface="Tahoma" pitchFamily="34" charset="0"/>
              <a:cs typeface="Tahoma" pitchFamily="34" charset="0"/>
            </a:rPr>
            <a:t>bermaterai</a:t>
          </a:r>
          <a:r>
            <a:rPr lang="en-US" sz="2400" dirty="0">
              <a:latin typeface="Tahoma" pitchFamily="34" charset="0"/>
              <a:cs typeface="Tahoma" pitchFamily="34" charset="0"/>
            </a:rPr>
            <a:t> 6000)</a:t>
          </a:r>
        </a:p>
        <a:p>
          <a:r>
            <a:rPr lang="id-ID" sz="2400" dirty="0">
              <a:solidFill>
                <a:srgbClr val="FFFF00"/>
              </a:solidFill>
              <a:latin typeface="Tahoma" pitchFamily="34" charset="0"/>
              <a:cs typeface="Tahoma" pitchFamily="34" charset="0"/>
            </a:rPr>
            <a:t>Lampiran 5, </a:t>
          </a:r>
          <a:r>
            <a:rPr lang="id-ID" sz="2400" dirty="0">
              <a:latin typeface="Tahoma" pitchFamily="34" charset="0"/>
              <a:cs typeface="Tahoma" pitchFamily="34" charset="0"/>
            </a:rPr>
            <a:t>Surat Pernyataan ketua pelaksana</a:t>
          </a:r>
        </a:p>
        <a:p>
          <a:r>
            <a:rPr lang="en-US" sz="2400" dirty="0">
              <a:latin typeface="Tahoma" pitchFamily="34" charset="0"/>
              <a:cs typeface="Tahoma" pitchFamily="34" charset="0"/>
            </a:rPr>
            <a:t>(</a:t>
          </a:r>
          <a:r>
            <a:rPr lang="en-US" sz="2400" dirty="0" err="1">
              <a:latin typeface="Tahoma" pitchFamily="34" charset="0"/>
              <a:cs typeface="Tahoma" pitchFamily="34" charset="0"/>
            </a:rPr>
            <a:t>bermaterai</a:t>
          </a:r>
          <a:r>
            <a:rPr lang="en-US" sz="2400" dirty="0">
              <a:latin typeface="Tahoma" pitchFamily="34" charset="0"/>
              <a:cs typeface="Tahoma" pitchFamily="34" charset="0"/>
            </a:rPr>
            <a:t> 6000)</a:t>
          </a:r>
        </a:p>
        <a:p>
          <a:r>
            <a:rPr lang="id-ID" sz="2400" dirty="0">
              <a:solidFill>
                <a:srgbClr val="FFFF00"/>
              </a:solidFill>
              <a:latin typeface="Tahoma" pitchFamily="34" charset="0"/>
              <a:cs typeface="Tahoma" pitchFamily="34" charset="0"/>
            </a:rPr>
            <a:t>Lampiran 6, </a:t>
          </a:r>
          <a:r>
            <a:rPr lang="en-US" sz="2400" dirty="0" err="1">
              <a:latin typeface="Tahoma" pitchFamily="34" charset="0"/>
              <a:cs typeface="Tahoma" pitchFamily="34" charset="0"/>
            </a:rPr>
            <a:t>Jastifikasi</a:t>
          </a:r>
          <a:r>
            <a:rPr lang="en-US" sz="2400" dirty="0">
              <a:latin typeface="Tahoma" pitchFamily="34" charset="0"/>
              <a:cs typeface="Tahoma" pitchFamily="34" charset="0"/>
            </a:rPr>
            <a:t> RAB</a:t>
          </a:r>
        </a:p>
      </dgm:t>
    </dgm:pt>
    <dgm:pt modelId="{D6B148DC-B2B0-4EC7-9915-E486C788EFA4}" type="parTrans" cxnId="{0F3CAF3C-74E7-4842-BDCC-EABAB76915D0}">
      <dgm:prSet/>
      <dgm:spPr/>
      <dgm:t>
        <a:bodyPr/>
        <a:lstStyle/>
        <a:p>
          <a:endParaRPr lang="en-US"/>
        </a:p>
      </dgm:t>
    </dgm:pt>
    <dgm:pt modelId="{F198EBAC-081B-44D3-A96A-3D851E6C491E}" type="sibTrans" cxnId="{0F3CAF3C-74E7-4842-BDCC-EABAB76915D0}">
      <dgm:prSet/>
      <dgm:spPr/>
      <dgm:t>
        <a:bodyPr/>
        <a:lstStyle/>
        <a:p>
          <a:endParaRPr lang="en-US"/>
        </a:p>
      </dgm:t>
    </dgm:pt>
    <dgm:pt modelId="{59CE5990-530A-47FE-8299-4FB59DDA9456}" type="pres">
      <dgm:prSet presAssocID="{A03B19D2-9F61-43B3-9484-59FD82C04D1C}" presName="Name0" presStyleCnt="0">
        <dgm:presLayoutVars>
          <dgm:dir/>
          <dgm:animLvl val="lvl"/>
          <dgm:resizeHandles val="exact"/>
        </dgm:presLayoutVars>
      </dgm:prSet>
      <dgm:spPr/>
      <dgm:t>
        <a:bodyPr/>
        <a:lstStyle/>
        <a:p>
          <a:endParaRPr lang="en-US"/>
        </a:p>
      </dgm:t>
    </dgm:pt>
    <dgm:pt modelId="{AA078C2F-AB26-482F-B872-ACE464D53264}" type="pres">
      <dgm:prSet presAssocID="{D1DE436A-A379-4C6E-BF9D-36A30EBD3548}" presName="compositeNode" presStyleCnt="0">
        <dgm:presLayoutVars>
          <dgm:bulletEnabled val="1"/>
        </dgm:presLayoutVars>
      </dgm:prSet>
      <dgm:spPr/>
    </dgm:pt>
    <dgm:pt modelId="{6BBB7A59-D082-4FB5-AB08-5E6BC7B10DE0}" type="pres">
      <dgm:prSet presAssocID="{D1DE436A-A379-4C6E-BF9D-36A30EBD3548}" presName="bgRect" presStyleLbl="node1" presStyleIdx="0" presStyleCnt="1" custLinFactNeighborY="228"/>
      <dgm:spPr/>
      <dgm:t>
        <a:bodyPr/>
        <a:lstStyle/>
        <a:p>
          <a:endParaRPr lang="en-US"/>
        </a:p>
      </dgm:t>
    </dgm:pt>
    <dgm:pt modelId="{D88540EF-3E9F-4A2B-9EC6-56DA90061AE0}" type="pres">
      <dgm:prSet presAssocID="{D1DE436A-A379-4C6E-BF9D-36A30EBD3548}" presName="parentNode" presStyleLbl="node1" presStyleIdx="0" presStyleCnt="1">
        <dgm:presLayoutVars>
          <dgm:chMax val="0"/>
          <dgm:bulletEnabled val="1"/>
        </dgm:presLayoutVars>
      </dgm:prSet>
      <dgm:spPr/>
      <dgm:t>
        <a:bodyPr/>
        <a:lstStyle/>
        <a:p>
          <a:endParaRPr lang="en-US"/>
        </a:p>
      </dgm:t>
    </dgm:pt>
    <dgm:pt modelId="{CED62CDF-033F-4145-84F8-93DFB69D8410}" type="pres">
      <dgm:prSet presAssocID="{D1DE436A-A379-4C6E-BF9D-36A30EBD3548}" presName="childNode" presStyleLbl="node1" presStyleIdx="0" presStyleCnt="1">
        <dgm:presLayoutVars>
          <dgm:bulletEnabled val="1"/>
        </dgm:presLayoutVars>
      </dgm:prSet>
      <dgm:spPr/>
      <dgm:t>
        <a:bodyPr/>
        <a:lstStyle/>
        <a:p>
          <a:endParaRPr lang="en-US"/>
        </a:p>
      </dgm:t>
    </dgm:pt>
  </dgm:ptLst>
  <dgm:cxnLst>
    <dgm:cxn modelId="{749F6BA1-4A19-4851-821B-E22B2AEEFAA9}" srcId="{A03B19D2-9F61-43B3-9484-59FD82C04D1C}" destId="{D1DE436A-A379-4C6E-BF9D-36A30EBD3548}" srcOrd="0" destOrd="0" parTransId="{A1A3E7AF-76EB-4C44-A09A-84CC08F4C95E}" sibTransId="{9B3276DC-A681-441B-A5CC-928959899C40}"/>
    <dgm:cxn modelId="{DD63F708-FAFF-4CD7-9BB1-D46140FB59FA}" srcId="{D1DE436A-A379-4C6E-BF9D-36A30EBD3548}" destId="{558F6D17-48DA-4BD6-9D46-B22CA8AA2ADA}" srcOrd="1" destOrd="0" parTransId="{B377B722-E668-4FC5-ACC9-B20B183DE643}" sibTransId="{6D7AB316-B29B-4603-8CC0-A3D184B7F025}"/>
    <dgm:cxn modelId="{63198CE3-F393-4E95-8D9A-F610FBDC48FB}" type="presOf" srcId="{558F6D17-48DA-4BD6-9D46-B22CA8AA2ADA}" destId="{CED62CDF-033F-4145-84F8-93DFB69D8410}" srcOrd="0" destOrd="1" presId="urn:microsoft.com/office/officeart/2005/8/layout/hProcess7#10"/>
    <dgm:cxn modelId="{0BEB3998-7671-487B-ADB9-B7814D8C7010}" type="presOf" srcId="{57707EE2-D4F9-4C81-A3BE-03B306077FE0}" destId="{CED62CDF-033F-4145-84F8-93DFB69D8410}" srcOrd="0" destOrd="0" presId="urn:microsoft.com/office/officeart/2005/8/layout/hProcess7#10"/>
    <dgm:cxn modelId="{140C39D5-3C76-4C41-9740-5F70CC08DBD2}" type="presOf" srcId="{78A223FD-97DA-43BA-B746-FE42CB4314DB}" destId="{CED62CDF-033F-4145-84F8-93DFB69D8410}" srcOrd="0" destOrd="3" presId="urn:microsoft.com/office/officeart/2005/8/layout/hProcess7#10"/>
    <dgm:cxn modelId="{D9265677-3474-458B-8040-42992853D645}" srcId="{D1DE436A-A379-4C6E-BF9D-36A30EBD3548}" destId="{57707EE2-D4F9-4C81-A3BE-03B306077FE0}" srcOrd="0" destOrd="0" parTransId="{1FCA8FEF-80BD-41BA-A335-BD7A2550436B}" sibTransId="{461F3302-C5C8-45EB-98BE-017F9B7675DF}"/>
    <dgm:cxn modelId="{FA4FF5D8-22F9-4638-AC99-58425778B91D}" srcId="{D1DE436A-A379-4C6E-BF9D-36A30EBD3548}" destId="{8501B8B7-8B55-4012-89A5-8A22FB0876E7}" srcOrd="2" destOrd="0" parTransId="{F39C4F81-F86B-470F-ADA3-176E46610A8B}" sibTransId="{F1309CA0-3125-41EA-BF33-578165C9583E}"/>
    <dgm:cxn modelId="{22204F26-D656-442A-8DE7-35D32FB8CE36}" type="presOf" srcId="{D1DE436A-A379-4C6E-BF9D-36A30EBD3548}" destId="{D88540EF-3E9F-4A2B-9EC6-56DA90061AE0}" srcOrd="1" destOrd="0" presId="urn:microsoft.com/office/officeart/2005/8/layout/hProcess7#10"/>
    <dgm:cxn modelId="{330B4D2B-A418-4606-AA78-CD868150A773}" type="presOf" srcId="{A03B19D2-9F61-43B3-9484-59FD82C04D1C}" destId="{59CE5990-530A-47FE-8299-4FB59DDA9456}" srcOrd="0" destOrd="0" presId="urn:microsoft.com/office/officeart/2005/8/layout/hProcess7#10"/>
    <dgm:cxn modelId="{C824AC69-58BF-439A-B59C-F83698EF5DF3}" type="presOf" srcId="{8501B8B7-8B55-4012-89A5-8A22FB0876E7}" destId="{CED62CDF-033F-4145-84F8-93DFB69D8410}" srcOrd="0" destOrd="2" presId="urn:microsoft.com/office/officeart/2005/8/layout/hProcess7#10"/>
    <dgm:cxn modelId="{B45EDE3C-B77F-433A-ADAB-FD2106C46C8C}" type="presOf" srcId="{D1DE436A-A379-4C6E-BF9D-36A30EBD3548}" destId="{6BBB7A59-D082-4FB5-AB08-5E6BC7B10DE0}" srcOrd="0" destOrd="0" presId="urn:microsoft.com/office/officeart/2005/8/layout/hProcess7#10"/>
    <dgm:cxn modelId="{0F3CAF3C-74E7-4842-BDCC-EABAB76915D0}" srcId="{D1DE436A-A379-4C6E-BF9D-36A30EBD3548}" destId="{78A223FD-97DA-43BA-B746-FE42CB4314DB}" srcOrd="3" destOrd="0" parTransId="{D6B148DC-B2B0-4EC7-9915-E486C788EFA4}" sibTransId="{F198EBAC-081B-44D3-A96A-3D851E6C491E}"/>
    <dgm:cxn modelId="{0C0D2BBC-4237-4FE2-BD13-5155C56E5AD6}" type="presParOf" srcId="{59CE5990-530A-47FE-8299-4FB59DDA9456}" destId="{AA078C2F-AB26-482F-B872-ACE464D53264}" srcOrd="0" destOrd="0" presId="urn:microsoft.com/office/officeart/2005/8/layout/hProcess7#10"/>
    <dgm:cxn modelId="{FBFE90B1-210D-4649-B3AF-ED205A739D00}" type="presParOf" srcId="{AA078C2F-AB26-482F-B872-ACE464D53264}" destId="{6BBB7A59-D082-4FB5-AB08-5E6BC7B10DE0}" srcOrd="0" destOrd="0" presId="urn:microsoft.com/office/officeart/2005/8/layout/hProcess7#10"/>
    <dgm:cxn modelId="{5DFE6CFE-33B1-4CBA-881A-E1DB5BA82EB8}" type="presParOf" srcId="{AA078C2F-AB26-482F-B872-ACE464D53264}" destId="{D88540EF-3E9F-4A2B-9EC6-56DA90061AE0}" srcOrd="1" destOrd="0" presId="urn:microsoft.com/office/officeart/2005/8/layout/hProcess7#10"/>
    <dgm:cxn modelId="{9E422DB6-1EB9-4B52-AD46-684546CFDF27}" type="presParOf" srcId="{AA078C2F-AB26-482F-B872-ACE464D53264}" destId="{CED62CDF-033F-4145-84F8-93DFB69D8410}" srcOrd="2" destOrd="0" presId="urn:microsoft.com/office/officeart/2005/8/layout/hProcess7#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27CFF96-12A7-4E27-9C10-7637226B5192}" type="doc">
      <dgm:prSet loTypeId="urn:microsoft.com/office/officeart/2005/8/layout/hProcess7#30" loCatId="list" qsTypeId="urn:microsoft.com/office/officeart/2005/8/quickstyle/3d2" qsCatId="3D" csTypeId="urn:microsoft.com/office/officeart/2005/8/colors/accent1_2" csCatId="accent1" phldr="1"/>
      <dgm:spPr/>
      <dgm:t>
        <a:bodyPr/>
        <a:lstStyle/>
        <a:p>
          <a:endParaRPr lang="en-US"/>
        </a:p>
      </dgm:t>
    </dgm:pt>
    <dgm:pt modelId="{79CE0ACC-A741-403D-99F4-5D67CB1ADDD1}">
      <dgm:prSet phldrT="[Text]" custT="1"/>
      <dgm:spPr/>
      <dgm:t>
        <a:bodyPr/>
        <a:lstStyle/>
        <a:p>
          <a:r>
            <a:rPr lang="en-US" sz="3200" noProof="1" smtClean="0">
              <a:latin typeface="Tahoma" pitchFamily="34" charset="0"/>
              <a:cs typeface="Tahoma" pitchFamily="34" charset="0"/>
            </a:rPr>
            <a:t>BAB 3. METODE PELAKSANAAN</a:t>
          </a:r>
          <a:endParaRPr lang="id-ID" sz="3200" noProof="1">
            <a:latin typeface="Tahoma" pitchFamily="34" charset="0"/>
            <a:cs typeface="Tahoma" pitchFamily="34" charset="0"/>
          </a:endParaRPr>
        </a:p>
      </dgm:t>
    </dgm:pt>
    <dgm:pt modelId="{4C4365F3-D522-4E3C-A159-0FB36977DF65}" type="sibTrans" cxnId="{6CC1B810-089F-4568-807D-964DE8BC45AD}">
      <dgm:prSet/>
      <dgm:spPr/>
      <dgm:t>
        <a:bodyPr/>
        <a:lstStyle/>
        <a:p>
          <a:endParaRPr lang="id-ID" noProof="1"/>
        </a:p>
      </dgm:t>
    </dgm:pt>
    <dgm:pt modelId="{FDFD94B8-5C04-4F6E-B03C-102134A698B6}" type="parTrans" cxnId="{6CC1B810-089F-4568-807D-964DE8BC45AD}">
      <dgm:prSet/>
      <dgm:spPr/>
      <dgm:t>
        <a:bodyPr/>
        <a:lstStyle/>
        <a:p>
          <a:endParaRPr lang="id-ID" noProof="1"/>
        </a:p>
      </dgm:t>
    </dgm:pt>
    <dgm:pt modelId="{C94A0132-4843-443A-9628-45BF018DE361}">
      <dgm:prSet custT="1"/>
      <dgm:spPr/>
      <dgm:t>
        <a:bodyPr/>
        <a:lstStyle/>
        <a:p>
          <a:r>
            <a:rPr lang="nn-NO" sz="2200" noProof="1" smtClean="0">
              <a:latin typeface="Tahoma" pitchFamily="34" charset="0"/>
              <a:cs typeface="Tahoma" pitchFamily="34" charset="0"/>
            </a:rPr>
            <a:t>- Langkah-langkah operasional yang diperlukan untuk mengatasi permasalahan</a:t>
          </a:r>
        </a:p>
        <a:p>
          <a:r>
            <a:rPr lang="nn-NO" sz="2200" noProof="1" smtClean="0">
              <a:latin typeface="Tahoma" pitchFamily="34" charset="0"/>
              <a:cs typeface="Tahoma" pitchFamily="34" charset="0"/>
            </a:rPr>
            <a:t>- </a:t>
          </a:r>
          <a:r>
            <a:rPr lang="en-US" sz="2200" noProof="1" smtClean="0">
              <a:latin typeface="Tahoma" pitchFamily="34" charset="0"/>
              <a:cs typeface="Tahoma" pitchFamily="34" charset="0"/>
            </a:rPr>
            <a:t>Sebutkan volume pekerjaan dalam bentuk Jam Kerja Efektif Mahasiswa (JKEM).</a:t>
          </a:r>
        </a:p>
        <a:p>
          <a:r>
            <a:rPr lang="en-US" sz="2200" noProof="1" smtClean="0">
              <a:latin typeface="Tahoma" pitchFamily="34" charset="0"/>
              <a:cs typeface="Tahoma" pitchFamily="34" charset="0"/>
            </a:rPr>
            <a:t>- Setiap mahasiswa harus melakukan pekerjaan sebanyak 144 JKEM selama minimal 1 bulan kegiatan KKN-PPM.</a:t>
          </a:r>
        </a:p>
      </dgm:t>
    </dgm:pt>
    <dgm:pt modelId="{A63CFCE9-BB3F-41E8-9504-B8BD41404566}" type="sibTrans" cxnId="{7562804A-E05C-41F9-9469-F00ECC4679AD}">
      <dgm:prSet/>
      <dgm:spPr/>
      <dgm:t>
        <a:bodyPr/>
        <a:lstStyle/>
        <a:p>
          <a:endParaRPr lang="en-US"/>
        </a:p>
      </dgm:t>
    </dgm:pt>
    <dgm:pt modelId="{CD8DFF85-CEA9-4BAE-9C86-06E4D6E9536B}" type="parTrans" cxnId="{7562804A-E05C-41F9-9469-F00ECC4679AD}">
      <dgm:prSet/>
      <dgm:spPr/>
      <dgm:t>
        <a:bodyPr/>
        <a:lstStyle/>
        <a:p>
          <a:endParaRPr lang="en-US"/>
        </a:p>
      </dgm:t>
    </dgm:pt>
    <dgm:pt modelId="{ACCB67C6-0122-4B26-87C5-3B6C4FAA83F9}">
      <dgm:prSet custT="1"/>
      <dgm:spPr/>
      <dgm:t>
        <a:bodyPr/>
        <a:lstStyle/>
        <a:p>
          <a:r>
            <a:rPr lang="sv-SE" sz="2200" noProof="1" smtClean="0">
              <a:latin typeface="Tahoma" pitchFamily="34" charset="0"/>
              <a:cs typeface="Tahoma" pitchFamily="34" charset="0"/>
            </a:rPr>
            <a:t>- Sebutkan metode yang digunakan dalam melakukan pemberdayaan kelompok sasaran.</a:t>
          </a:r>
          <a:endParaRPr lang="en-US" sz="2200" noProof="1" smtClean="0">
            <a:latin typeface="Tahoma" pitchFamily="34" charset="0"/>
            <a:cs typeface="Tahoma" pitchFamily="34" charset="0"/>
          </a:endParaRPr>
        </a:p>
      </dgm:t>
    </dgm:pt>
    <dgm:pt modelId="{EC6E8ED3-8D50-440A-868F-51F75D629923}" type="sibTrans" cxnId="{DD281C37-2940-418D-B350-8F2B940EE2A0}">
      <dgm:prSet/>
      <dgm:spPr/>
      <dgm:t>
        <a:bodyPr/>
        <a:lstStyle/>
        <a:p>
          <a:endParaRPr lang="en-US"/>
        </a:p>
      </dgm:t>
    </dgm:pt>
    <dgm:pt modelId="{203CA2EC-8914-41DC-A0E0-2DDE342E5C82}" type="parTrans" cxnId="{DD281C37-2940-418D-B350-8F2B940EE2A0}">
      <dgm:prSet/>
      <dgm:spPr/>
      <dgm:t>
        <a:bodyPr/>
        <a:lstStyle/>
        <a:p>
          <a:endParaRPr lang="en-US"/>
        </a:p>
      </dgm:t>
    </dgm:pt>
    <dgm:pt modelId="{D7E2FEE3-18AF-434A-8356-05133E7BA6F5}">
      <dgm:prSet custT="1"/>
      <dgm:spPr/>
      <dgm:t>
        <a:bodyPr/>
        <a:lstStyle/>
        <a:p>
          <a:r>
            <a:rPr lang="en-US" sz="2200" noProof="1" smtClean="0">
              <a:latin typeface="Tahoma" pitchFamily="34" charset="0"/>
              <a:cs typeface="Tahoma" pitchFamily="34" charset="0"/>
            </a:rPr>
            <a:t>- Sebutkan langkah-langkah dalam bentuk program yang akan dilaksanakan untuk mencapai hasil.</a:t>
          </a:r>
        </a:p>
      </dgm:t>
    </dgm:pt>
    <dgm:pt modelId="{86541780-8210-4480-84F9-02764914DB56}" type="sibTrans" cxnId="{8E4F9B16-6B87-44B2-9F2A-7CA00A396587}">
      <dgm:prSet/>
      <dgm:spPr/>
      <dgm:t>
        <a:bodyPr/>
        <a:lstStyle/>
        <a:p>
          <a:endParaRPr lang="en-US"/>
        </a:p>
      </dgm:t>
    </dgm:pt>
    <dgm:pt modelId="{FCF0883B-AB39-4E01-A47E-507B21ADF2F2}" type="parTrans" cxnId="{8E4F9B16-6B87-44B2-9F2A-7CA00A396587}">
      <dgm:prSet/>
      <dgm:spPr/>
      <dgm:t>
        <a:bodyPr/>
        <a:lstStyle/>
        <a:p>
          <a:endParaRPr lang="en-US"/>
        </a:p>
      </dgm:t>
    </dgm:pt>
    <dgm:pt modelId="{8AA5A3B5-1E87-4E3B-BEE5-0F5BC92C08D7}">
      <dgm:prSet custT="1"/>
      <dgm:spPr/>
      <dgm:t>
        <a:bodyPr/>
        <a:lstStyle/>
        <a:p>
          <a:r>
            <a:rPr lang="en-US" sz="2200" noProof="1" smtClean="0">
              <a:latin typeface="Tahoma" pitchFamily="34" charset="0"/>
              <a:cs typeface="Tahoma" pitchFamily="34" charset="0"/>
            </a:rPr>
            <a:t>b. Pelaksanaan</a:t>
          </a:r>
        </a:p>
      </dgm:t>
    </dgm:pt>
    <dgm:pt modelId="{29EACEB3-05C2-4ED2-AEC1-F31D6461DCE3}" type="sibTrans" cxnId="{96E6FBDF-340E-48C5-B36A-DE5F6DB5509F}">
      <dgm:prSet/>
      <dgm:spPr/>
      <dgm:t>
        <a:bodyPr/>
        <a:lstStyle/>
        <a:p>
          <a:endParaRPr lang="en-US"/>
        </a:p>
      </dgm:t>
    </dgm:pt>
    <dgm:pt modelId="{1F8C7EFC-8FF2-43F2-A5B2-0060A339B722}" type="parTrans" cxnId="{96E6FBDF-340E-48C5-B36A-DE5F6DB5509F}">
      <dgm:prSet/>
      <dgm:spPr/>
      <dgm:t>
        <a:bodyPr/>
        <a:lstStyle/>
        <a:p>
          <a:endParaRPr lang="en-US"/>
        </a:p>
      </dgm:t>
    </dgm:pt>
    <dgm:pt modelId="{0766F57E-D6D8-4401-94ED-584B6BA82A47}">
      <dgm:prSet custT="1"/>
      <dgm:spPr/>
      <dgm:t>
        <a:bodyPr/>
        <a:lstStyle/>
        <a:p>
          <a:r>
            <a:rPr lang="en-US" sz="2200" noProof="1" smtClean="0">
              <a:latin typeface="Tahoma" pitchFamily="34" charset="0"/>
              <a:cs typeface="Tahoma" pitchFamily="34" charset="0"/>
            </a:rPr>
            <a:t>Materi persiapan dan pembekalan KKN-PPM yang perlu diberikan kepada mahasiswa.</a:t>
          </a:r>
        </a:p>
      </dgm:t>
    </dgm:pt>
    <dgm:pt modelId="{603D0E49-9CD1-4154-BF91-714E78A177E6}" type="sibTrans" cxnId="{C5FE4BEA-0066-4559-ACD9-E0A298229BF2}">
      <dgm:prSet/>
      <dgm:spPr/>
      <dgm:t>
        <a:bodyPr/>
        <a:lstStyle/>
        <a:p>
          <a:endParaRPr lang="en-US"/>
        </a:p>
      </dgm:t>
    </dgm:pt>
    <dgm:pt modelId="{79CD55B3-05CF-41D7-9507-278F5C6ECED0}" type="parTrans" cxnId="{C5FE4BEA-0066-4559-ACD9-E0A298229BF2}">
      <dgm:prSet/>
      <dgm:spPr/>
      <dgm:t>
        <a:bodyPr/>
        <a:lstStyle/>
        <a:p>
          <a:endParaRPr lang="en-US"/>
        </a:p>
      </dgm:t>
    </dgm:pt>
    <dgm:pt modelId="{17865162-302B-4B4C-8E11-5B36697E9C2C}">
      <dgm:prSet custT="1"/>
      <dgm:spPr/>
      <dgm:t>
        <a:bodyPr/>
        <a:lstStyle/>
        <a:p>
          <a:r>
            <a:rPr lang="fi-FI" sz="2200" noProof="1" smtClean="0">
              <a:latin typeface="Tahoma" pitchFamily="34" charset="0"/>
              <a:cs typeface="Tahoma" pitchFamily="34" charset="0"/>
            </a:rPr>
            <a:t>Mekanisme pelaksanaan kegiatan KKN-PPM .</a:t>
          </a:r>
          <a:endParaRPr lang="en-US" sz="2200" noProof="1" smtClean="0">
            <a:latin typeface="Tahoma" pitchFamily="34" charset="0"/>
            <a:cs typeface="Tahoma" pitchFamily="34" charset="0"/>
          </a:endParaRPr>
        </a:p>
      </dgm:t>
    </dgm:pt>
    <dgm:pt modelId="{428FD75B-EB73-47C0-B401-1B675526DE53}" type="sibTrans" cxnId="{2766DC0D-3A1D-4AED-840F-9522B87AC0A1}">
      <dgm:prSet/>
      <dgm:spPr/>
      <dgm:t>
        <a:bodyPr/>
        <a:lstStyle/>
        <a:p>
          <a:endParaRPr lang="en-US"/>
        </a:p>
      </dgm:t>
    </dgm:pt>
    <dgm:pt modelId="{4BC4EB1E-1BD2-4AEC-B3D5-C42C3DA0CEE6}" type="parTrans" cxnId="{2766DC0D-3A1D-4AED-840F-9522B87AC0A1}">
      <dgm:prSet/>
      <dgm:spPr/>
      <dgm:t>
        <a:bodyPr/>
        <a:lstStyle/>
        <a:p>
          <a:endParaRPr lang="en-US"/>
        </a:p>
      </dgm:t>
    </dgm:pt>
    <dgm:pt modelId="{7001C256-1B46-4686-8959-4CDB070A39B0}">
      <dgm:prSet phldrT="[Text]" custT="1"/>
      <dgm:spPr/>
      <dgm:t>
        <a:bodyPr/>
        <a:lstStyle/>
        <a:p>
          <a:pPr algn="just"/>
          <a:r>
            <a:rPr lang="en-US" sz="2200" noProof="1" smtClean="0">
              <a:latin typeface="Tahoma" pitchFamily="34" charset="0"/>
              <a:cs typeface="Tahoma" pitchFamily="34" charset="0"/>
            </a:rPr>
            <a:t>a. Persiapan dan Pembekalan</a:t>
          </a:r>
          <a:endParaRPr lang="id-ID" sz="2200" noProof="1">
            <a:latin typeface="Tahoma" pitchFamily="34" charset="0"/>
            <a:cs typeface="Tahoma" pitchFamily="34" charset="0"/>
          </a:endParaRPr>
        </a:p>
      </dgm:t>
    </dgm:pt>
    <dgm:pt modelId="{E8E012C2-5A38-4A28-97CB-BC7EFE2FA0E9}" type="sibTrans" cxnId="{793098F9-9889-48FD-96A9-610697145BA4}">
      <dgm:prSet/>
      <dgm:spPr/>
      <dgm:t>
        <a:bodyPr/>
        <a:lstStyle/>
        <a:p>
          <a:endParaRPr lang="id-ID" noProof="1"/>
        </a:p>
      </dgm:t>
    </dgm:pt>
    <dgm:pt modelId="{0758BE2C-9102-48E8-8438-693F146B705B}" type="parTrans" cxnId="{793098F9-9889-48FD-96A9-610697145BA4}">
      <dgm:prSet/>
      <dgm:spPr/>
      <dgm:t>
        <a:bodyPr/>
        <a:lstStyle/>
        <a:p>
          <a:endParaRPr lang="id-ID" noProof="1"/>
        </a:p>
      </dgm:t>
    </dgm:pt>
    <dgm:pt modelId="{39038CA5-FD1F-4A12-AD3F-E2072BFE14B2}" type="pres">
      <dgm:prSet presAssocID="{427CFF96-12A7-4E27-9C10-7637226B5192}" presName="Name0" presStyleCnt="0">
        <dgm:presLayoutVars>
          <dgm:dir/>
          <dgm:animLvl val="lvl"/>
          <dgm:resizeHandles val="exact"/>
        </dgm:presLayoutVars>
      </dgm:prSet>
      <dgm:spPr/>
      <dgm:t>
        <a:bodyPr/>
        <a:lstStyle/>
        <a:p>
          <a:endParaRPr lang="en-US"/>
        </a:p>
      </dgm:t>
    </dgm:pt>
    <dgm:pt modelId="{EFD07334-78C4-45B2-9765-99569BF30517}" type="pres">
      <dgm:prSet presAssocID="{79CE0ACC-A741-403D-99F4-5D67CB1ADDD1}" presName="compositeNode" presStyleCnt="0">
        <dgm:presLayoutVars>
          <dgm:bulletEnabled val="1"/>
        </dgm:presLayoutVars>
      </dgm:prSet>
      <dgm:spPr/>
      <dgm:t>
        <a:bodyPr/>
        <a:lstStyle/>
        <a:p>
          <a:endParaRPr lang="en-US"/>
        </a:p>
      </dgm:t>
    </dgm:pt>
    <dgm:pt modelId="{03C38DF4-B65A-4C43-BC71-03079033D946}" type="pres">
      <dgm:prSet presAssocID="{79CE0ACC-A741-403D-99F4-5D67CB1ADDD1}" presName="bgRect" presStyleLbl="node1" presStyleIdx="0" presStyleCnt="1" custScaleY="87316" custLinFactNeighborY="-1099"/>
      <dgm:spPr/>
      <dgm:t>
        <a:bodyPr/>
        <a:lstStyle/>
        <a:p>
          <a:endParaRPr lang="en-US"/>
        </a:p>
      </dgm:t>
    </dgm:pt>
    <dgm:pt modelId="{3DA8E63D-083B-4A96-996A-E2661FD381C3}" type="pres">
      <dgm:prSet presAssocID="{79CE0ACC-A741-403D-99F4-5D67CB1ADDD1}" presName="parentNode" presStyleLbl="node1" presStyleIdx="0" presStyleCnt="1">
        <dgm:presLayoutVars>
          <dgm:chMax val="0"/>
          <dgm:bulletEnabled val="1"/>
        </dgm:presLayoutVars>
      </dgm:prSet>
      <dgm:spPr/>
      <dgm:t>
        <a:bodyPr/>
        <a:lstStyle/>
        <a:p>
          <a:endParaRPr lang="en-US"/>
        </a:p>
      </dgm:t>
    </dgm:pt>
    <dgm:pt modelId="{7E61BCA1-518F-4F7C-BFE0-157413C6A337}" type="pres">
      <dgm:prSet presAssocID="{79CE0ACC-A741-403D-99F4-5D67CB1ADDD1}" presName="childNode" presStyleLbl="node1" presStyleIdx="0" presStyleCnt="1">
        <dgm:presLayoutVars>
          <dgm:bulletEnabled val="1"/>
        </dgm:presLayoutVars>
      </dgm:prSet>
      <dgm:spPr/>
      <dgm:t>
        <a:bodyPr/>
        <a:lstStyle/>
        <a:p>
          <a:endParaRPr lang="en-US"/>
        </a:p>
      </dgm:t>
    </dgm:pt>
  </dgm:ptLst>
  <dgm:cxnLst>
    <dgm:cxn modelId="{2AF0A006-AA55-4E45-AB30-F3BB3D545CEA}" type="presOf" srcId="{C94A0132-4843-443A-9628-45BF018DE361}" destId="{7E61BCA1-518F-4F7C-BFE0-157413C6A337}" srcOrd="0" destOrd="6" presId="urn:microsoft.com/office/officeart/2005/8/layout/hProcess7#30"/>
    <dgm:cxn modelId="{7FB31B9E-9A74-46BB-B800-88AA4ADFC55C}" type="presOf" srcId="{17865162-302B-4B4C-8E11-5B36697E9C2C}" destId="{7E61BCA1-518F-4F7C-BFE0-157413C6A337}" srcOrd="0" destOrd="1" presId="urn:microsoft.com/office/officeart/2005/8/layout/hProcess7#30"/>
    <dgm:cxn modelId="{49E15382-1ECB-4F84-83EE-E3F2ADC224E2}" type="presOf" srcId="{79CE0ACC-A741-403D-99F4-5D67CB1ADDD1}" destId="{3DA8E63D-083B-4A96-996A-E2661FD381C3}" srcOrd="1" destOrd="0" presId="urn:microsoft.com/office/officeart/2005/8/layout/hProcess7#30"/>
    <dgm:cxn modelId="{7562804A-E05C-41F9-9469-F00ECC4679AD}" srcId="{79CE0ACC-A741-403D-99F4-5D67CB1ADDD1}" destId="{C94A0132-4843-443A-9628-45BF018DE361}" srcOrd="6" destOrd="0" parTransId="{CD8DFF85-CEA9-4BAE-9C86-06E4D6E9536B}" sibTransId="{A63CFCE9-BB3F-41E8-9504-B8BD41404566}"/>
    <dgm:cxn modelId="{C5FE4BEA-0066-4559-ACD9-E0A298229BF2}" srcId="{79CE0ACC-A741-403D-99F4-5D67CB1ADDD1}" destId="{0766F57E-D6D8-4401-94ED-584B6BA82A47}" srcOrd="2" destOrd="0" parTransId="{79CD55B3-05CF-41D7-9507-278F5C6ECED0}" sibTransId="{603D0E49-9CD1-4154-BF91-714E78A177E6}"/>
    <dgm:cxn modelId="{0848F87B-5D2A-4A2E-BB1D-6DC1C5596328}" type="presOf" srcId="{79CE0ACC-A741-403D-99F4-5D67CB1ADDD1}" destId="{03C38DF4-B65A-4C43-BC71-03079033D946}" srcOrd="0" destOrd="0" presId="urn:microsoft.com/office/officeart/2005/8/layout/hProcess7#30"/>
    <dgm:cxn modelId="{78F29BAE-7A61-4716-A3F7-710340491E93}" type="presOf" srcId="{D7E2FEE3-18AF-434A-8356-05133E7BA6F5}" destId="{7E61BCA1-518F-4F7C-BFE0-157413C6A337}" srcOrd="0" destOrd="4" presId="urn:microsoft.com/office/officeart/2005/8/layout/hProcess7#30"/>
    <dgm:cxn modelId="{C51733B8-77B2-48F4-B9A9-CE7F45AD13E7}" type="presOf" srcId="{427CFF96-12A7-4E27-9C10-7637226B5192}" destId="{39038CA5-FD1F-4A12-AD3F-E2072BFE14B2}" srcOrd="0" destOrd="0" presId="urn:microsoft.com/office/officeart/2005/8/layout/hProcess7#30"/>
    <dgm:cxn modelId="{2766DC0D-3A1D-4AED-840F-9522B87AC0A1}" srcId="{79CE0ACC-A741-403D-99F4-5D67CB1ADDD1}" destId="{17865162-302B-4B4C-8E11-5B36697E9C2C}" srcOrd="1" destOrd="0" parTransId="{4BC4EB1E-1BD2-4AEC-B3D5-C42C3DA0CEE6}" sibTransId="{428FD75B-EB73-47C0-B401-1B675526DE53}"/>
    <dgm:cxn modelId="{03C2074B-2399-4F37-8344-C76D69AA2D89}" type="presOf" srcId="{7001C256-1B46-4686-8959-4CDB070A39B0}" destId="{7E61BCA1-518F-4F7C-BFE0-157413C6A337}" srcOrd="0" destOrd="0" presId="urn:microsoft.com/office/officeart/2005/8/layout/hProcess7#30"/>
    <dgm:cxn modelId="{6CC1B810-089F-4568-807D-964DE8BC45AD}" srcId="{427CFF96-12A7-4E27-9C10-7637226B5192}" destId="{79CE0ACC-A741-403D-99F4-5D67CB1ADDD1}" srcOrd="0" destOrd="0" parTransId="{FDFD94B8-5C04-4F6E-B03C-102134A698B6}" sibTransId="{4C4365F3-D522-4E3C-A159-0FB36977DF65}"/>
    <dgm:cxn modelId="{DD281C37-2940-418D-B350-8F2B940EE2A0}" srcId="{79CE0ACC-A741-403D-99F4-5D67CB1ADDD1}" destId="{ACCB67C6-0122-4B26-87C5-3B6C4FAA83F9}" srcOrd="5" destOrd="0" parTransId="{203CA2EC-8914-41DC-A0E0-2DDE342E5C82}" sibTransId="{EC6E8ED3-8D50-440A-868F-51F75D629923}"/>
    <dgm:cxn modelId="{8E4F9B16-6B87-44B2-9F2A-7CA00A396587}" srcId="{79CE0ACC-A741-403D-99F4-5D67CB1ADDD1}" destId="{D7E2FEE3-18AF-434A-8356-05133E7BA6F5}" srcOrd="4" destOrd="0" parTransId="{FCF0883B-AB39-4E01-A47E-507B21ADF2F2}" sibTransId="{86541780-8210-4480-84F9-02764914DB56}"/>
    <dgm:cxn modelId="{6F584982-E1BF-491B-9C85-2ED0BD3F293C}" type="presOf" srcId="{8AA5A3B5-1E87-4E3B-BEE5-0F5BC92C08D7}" destId="{7E61BCA1-518F-4F7C-BFE0-157413C6A337}" srcOrd="0" destOrd="3" presId="urn:microsoft.com/office/officeart/2005/8/layout/hProcess7#30"/>
    <dgm:cxn modelId="{9721D5EF-9614-49A4-B9CA-A3218F0F0336}" type="presOf" srcId="{ACCB67C6-0122-4B26-87C5-3B6C4FAA83F9}" destId="{7E61BCA1-518F-4F7C-BFE0-157413C6A337}" srcOrd="0" destOrd="5" presId="urn:microsoft.com/office/officeart/2005/8/layout/hProcess7#30"/>
    <dgm:cxn modelId="{96E6FBDF-340E-48C5-B36A-DE5F6DB5509F}" srcId="{79CE0ACC-A741-403D-99F4-5D67CB1ADDD1}" destId="{8AA5A3B5-1E87-4E3B-BEE5-0F5BC92C08D7}" srcOrd="3" destOrd="0" parTransId="{1F8C7EFC-8FF2-43F2-A5B2-0060A339B722}" sibTransId="{29EACEB3-05C2-4ED2-AEC1-F31D6461DCE3}"/>
    <dgm:cxn modelId="{793098F9-9889-48FD-96A9-610697145BA4}" srcId="{79CE0ACC-A741-403D-99F4-5D67CB1ADDD1}" destId="{7001C256-1B46-4686-8959-4CDB070A39B0}" srcOrd="0" destOrd="0" parTransId="{0758BE2C-9102-48E8-8438-693F146B705B}" sibTransId="{E8E012C2-5A38-4A28-97CB-BC7EFE2FA0E9}"/>
    <dgm:cxn modelId="{086AF6C8-9C8E-4550-AC69-0B94FF221A18}" type="presOf" srcId="{0766F57E-D6D8-4401-94ED-584B6BA82A47}" destId="{7E61BCA1-518F-4F7C-BFE0-157413C6A337}" srcOrd="0" destOrd="2" presId="urn:microsoft.com/office/officeart/2005/8/layout/hProcess7#30"/>
    <dgm:cxn modelId="{E25F274F-12C6-4668-A4C9-17C15442FCF8}" type="presParOf" srcId="{39038CA5-FD1F-4A12-AD3F-E2072BFE14B2}" destId="{EFD07334-78C4-45B2-9765-99569BF30517}" srcOrd="0" destOrd="0" presId="urn:microsoft.com/office/officeart/2005/8/layout/hProcess7#30"/>
    <dgm:cxn modelId="{FE3884BA-8A95-482D-AB6C-EF2BF53A6D2F}" type="presParOf" srcId="{EFD07334-78C4-45B2-9765-99569BF30517}" destId="{03C38DF4-B65A-4C43-BC71-03079033D946}" srcOrd="0" destOrd="0" presId="urn:microsoft.com/office/officeart/2005/8/layout/hProcess7#30"/>
    <dgm:cxn modelId="{4F675E9E-20FF-41BA-846B-BFDB6C0E152C}" type="presParOf" srcId="{EFD07334-78C4-45B2-9765-99569BF30517}" destId="{3DA8E63D-083B-4A96-996A-E2661FD381C3}" srcOrd="1" destOrd="0" presId="urn:microsoft.com/office/officeart/2005/8/layout/hProcess7#30"/>
    <dgm:cxn modelId="{B3804B25-1C13-4FE8-93CC-6AAE144D4CF8}" type="presParOf" srcId="{EFD07334-78C4-45B2-9765-99569BF30517}" destId="{7E61BCA1-518F-4F7C-BFE0-157413C6A337}" srcOrd="2" destOrd="0" presId="urn:microsoft.com/office/officeart/2005/8/layout/hProcess7#30"/>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127C3-7186-4B21-9BD5-610ED2BB2954}">
      <dsp:nvSpPr>
        <dsp:cNvPr id="0" name=""/>
        <dsp:cNvSpPr/>
      </dsp:nvSpPr>
      <dsp:spPr>
        <a:xfrm>
          <a:off x="611870" y="0"/>
          <a:ext cx="7617729" cy="5808683"/>
        </a:xfrm>
        <a:prstGeom prst="roundRect">
          <a:avLst>
            <a:gd name="adj" fmla="val 5000"/>
          </a:avLst>
        </a:prstGeom>
        <a:solidFill>
          <a:srgbClr val="00B050"/>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37160" rIns="177800" bIns="0" numCol="1" spcCol="1270" anchor="t" anchorCtr="0">
          <a:noAutofit/>
        </a:bodyPr>
        <a:lstStyle/>
        <a:p>
          <a:pPr lvl="0" algn="r" defTabSz="1778000">
            <a:lnSpc>
              <a:spcPct val="90000"/>
            </a:lnSpc>
            <a:spcBef>
              <a:spcPct val="0"/>
            </a:spcBef>
            <a:spcAft>
              <a:spcPct val="35000"/>
            </a:spcAft>
          </a:pPr>
          <a:r>
            <a:rPr lang="en-US" altLang="ko-KR" sz="4000" b="0" kern="1200" cap="none" spc="0" dirty="0">
              <a:ln w="18415" cmpd="sng">
                <a:solidFill>
                  <a:sysClr val="windowText" lastClr="000000"/>
                </a:solidFill>
                <a:prstDash val="solid"/>
              </a:ln>
              <a:noFill/>
              <a:effectLst>
                <a:outerShdw blurRad="63500" dir="3600000" algn="tl" rotWithShape="0">
                  <a:srgbClr val="000000">
                    <a:alpha val="70000"/>
                  </a:srgbClr>
                </a:outerShdw>
              </a:effectLst>
              <a:latin typeface="Tahoma" pitchFamily="34" charset="0"/>
              <a:ea typeface="Batang" pitchFamily="18" charset="-127"/>
              <a:cs typeface="Tahoma" pitchFamily="34" charset="0"/>
            </a:rPr>
            <a:t>STRUKTUR PROPOSAL</a:t>
          </a:r>
          <a:endParaRPr lang="en-US" sz="4000" b="0" kern="1200" cap="none" spc="0" dirty="0">
            <a:ln w="18415" cmpd="sng">
              <a:solidFill>
                <a:sysClr val="windowText" lastClr="000000"/>
              </a:solidFill>
              <a:prstDash val="solid"/>
            </a:ln>
            <a:noFill/>
            <a:effectLst>
              <a:outerShdw blurRad="63500" dir="3600000" algn="tl" rotWithShape="0">
                <a:srgbClr val="000000">
                  <a:alpha val="70000"/>
                </a:srgbClr>
              </a:outerShdw>
            </a:effectLst>
          </a:endParaRPr>
        </a:p>
      </dsp:txBody>
      <dsp:txXfrm rot="16200000">
        <a:off x="-1007916" y="1619787"/>
        <a:ext cx="4763120" cy="1523545"/>
      </dsp:txXfrm>
    </dsp:sp>
    <dsp:sp modelId="{A5CA3E29-85C7-48E9-8477-67404D237E1C}">
      <dsp:nvSpPr>
        <dsp:cNvPr id="0" name=""/>
        <dsp:cNvSpPr/>
      </dsp:nvSpPr>
      <dsp:spPr>
        <a:xfrm>
          <a:off x="2179777" y="0"/>
          <a:ext cx="5675208" cy="5808683"/>
        </a:xfrm>
        <a:prstGeom prst="rect">
          <a:avLst/>
        </a:prstGeom>
        <a:noFill/>
        <a:ln>
          <a:noFill/>
        </a:ln>
        <a:effectLst>
          <a:outerShdw blurRad="39000" dist="25400" dir="5400000" rotWithShape="0">
            <a:srgbClr val="000000">
              <a:alpha val="38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rtl="0">
            <a:lnSpc>
              <a:spcPct val="100000"/>
            </a:lnSpc>
            <a:spcBef>
              <a:spcPct val="0"/>
            </a:spcBef>
            <a:spcAft>
              <a:spcPts val="0"/>
            </a:spcAft>
          </a:pPr>
          <a:r>
            <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Sampul Muka</a:t>
          </a:r>
          <a:endParaRPr lang="en-US"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0" algn="l" defTabSz="1066800" rtl="0">
            <a:lnSpc>
              <a:spcPct val="100000"/>
            </a:lnSpc>
            <a:spcBef>
              <a:spcPct val="0"/>
            </a:spcBef>
            <a:spcAft>
              <a:spcPts val="0"/>
            </a:spcAft>
          </a:pPr>
          <a:r>
            <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Halaman Pengesahan</a:t>
          </a:r>
          <a:endPar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Identitas dan Uraian </a:t>
          </a:r>
          <a:r>
            <a:rPr kumimoji="0" lang="en-US" altLang="ko-KR" sz="24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Umum</a:t>
          </a:r>
        </a:p>
        <a:p>
          <a:pPr lvl="0" algn="l" defTabSz="1066800" rtl="0">
            <a:lnSpc>
              <a:spcPct val="100000"/>
            </a:lnSpc>
            <a:spcBef>
              <a:spcPct val="0"/>
            </a:spcBef>
            <a:spcAft>
              <a:spcPts val="0"/>
            </a:spcAft>
          </a:pPr>
          <a:r>
            <a:rPr kumimoji="0" lang="en-US" altLang="ko-KR" sz="24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Daftar Isi</a:t>
          </a:r>
          <a:endPar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Ringkasan Proposal</a:t>
          </a: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  </a:t>
          </a:r>
          <a:r>
            <a:rPr kumimoji="0" lang="en-US" altLang="ko-KR" sz="2400" b="0" i="0" u="none" strike="noStrike" kern="1200" cap="none" spc="0" normalizeH="0" baseline="0" noProof="1">
              <a:ln w="18415" cmpd="sng">
                <a:solidFill>
                  <a:srgbClr val="FFFFFF"/>
                </a:solidFill>
                <a:prstDash val="solid"/>
              </a:ln>
              <a:solidFill>
                <a:schemeClr val="bg1"/>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PENDAHULUAN</a:t>
          </a:r>
          <a:endParaRPr kumimoji="0" lang="id-ID" altLang="ko-KR" sz="2400" b="0" i="0" u="none" strike="noStrike" kern="1200" cap="none" spc="0" normalizeH="0" baseline="0" noProof="1">
            <a:ln w="18415" cmpd="sng">
              <a:solidFill>
                <a:srgbClr val="FFFFFF"/>
              </a:solidFill>
              <a:prstDash val="solid"/>
            </a:ln>
            <a:solidFill>
              <a:schemeClr val="bg1"/>
            </a:solidFill>
            <a:effectLst>
              <a:outerShdw blurRad="63500" dir="3600000" algn="tl" rotWithShape="0">
                <a:srgbClr val="000000">
                  <a:alpha val="70000"/>
                </a:srgbClr>
              </a:outerShdw>
            </a:effectLst>
            <a:latin typeface="Candara" pitchFamily="34" charset="0"/>
            <a:cs typeface="Arial" pitchFamily="34" charset="0"/>
          </a:endParaRPr>
        </a:p>
        <a:p>
          <a:pPr marL="0" lvl="0" indent="269875"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 </a:t>
          </a:r>
          <a:r>
            <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Analisis Situasi</a:t>
          </a:r>
          <a:endPar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a:p>
          <a:pPr marL="0" lvl="0" indent="269875"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 </a:t>
          </a:r>
          <a:r>
            <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Permasalahan Mitra</a:t>
          </a:r>
          <a:endPar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marL="0" lvl="0" indent="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II.  SOLUSI DAN TARGET LUARAN</a:t>
          </a:r>
        </a:p>
        <a:p>
          <a:pPr marL="0" lvl="0" indent="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III. METODE PELAKSANAAN</a:t>
          </a: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iV.  </a:t>
          </a:r>
          <a:r>
            <a:rPr kumimoji="0" lang="id-ID"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BIAYA </a:t>
          </a: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DAN JADWAL KEGIATAN</a:t>
          </a: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Vi.  DAFTAR PUSTAKA</a:t>
          </a:r>
        </a:p>
        <a:p>
          <a:pPr lvl="0" algn="l" defTabSz="1066800" rtl="0">
            <a:lnSpc>
              <a:spcPct val="100000"/>
            </a:lnSpc>
            <a:spcBef>
              <a:spcPct val="0"/>
            </a:spcBef>
            <a:spcAft>
              <a:spcPts val="0"/>
            </a:spcAft>
          </a:pPr>
          <a:r>
            <a:rPr kumimoji="0" lang="en-US" altLang="ko-KR" sz="2400" b="0" i="0" u="none" strike="noStrike" kern="1200" cap="none" spc="0" normalizeH="0" baseline="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Lampiran-lampiran</a:t>
          </a:r>
          <a:endParaRPr kumimoji="0" lang="id-ID" altLang="ko-KR" sz="2400" b="0" i="0" u="none" strike="noStrike" kern="1200" cap="none" spc="0" normalizeH="0" baseline="0" noProof="1">
            <a:ln w="18415" cmpd="sng">
              <a:solidFill>
                <a:srgbClr val="FFFFFF"/>
              </a:solidFill>
              <a:prstDash val="solid"/>
            </a:ln>
            <a:solidFill>
              <a:srgbClr val="FF0000"/>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dsp:txBody>
      <dsp:txXfrm>
        <a:off x="2179777" y="0"/>
        <a:ext cx="5675208" cy="58086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5367C-3183-42B9-AD0D-E99629D00CBD}">
      <dsp:nvSpPr>
        <dsp:cNvPr id="0" name=""/>
        <dsp:cNvSpPr/>
      </dsp:nvSpPr>
      <dsp:spPr>
        <a:xfrm>
          <a:off x="0" y="0"/>
          <a:ext cx="12192000" cy="6858000"/>
        </a:xfrm>
        <a:prstGeom prst="roundRect">
          <a:avLst>
            <a:gd name="adj" fmla="val 5000"/>
          </a:avLst>
        </a:prstGeom>
        <a:solidFill>
          <a:schemeClr val="accent1">
            <a:lumMod val="5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b="1" kern="1200" dirty="0" smtClean="0">
              <a:solidFill>
                <a:srgbClr val="FFFF00"/>
              </a:solidFill>
              <a:latin typeface="Tahoma" pitchFamily="34" charset="0"/>
              <a:cs typeface="Tahoma" pitchFamily="34" charset="0"/>
            </a:rPr>
            <a:t>BAB 5. BIAYA DAN JADWAL KEGIATAN</a:t>
          </a:r>
          <a:endParaRPr lang="en-US" sz="900" b="1" kern="1200" dirty="0">
            <a:solidFill>
              <a:srgbClr val="FFFF00"/>
            </a:solidFill>
            <a:latin typeface="Tahoma" pitchFamily="34" charset="0"/>
            <a:cs typeface="Tahoma" pitchFamily="34" charset="0"/>
          </a:endParaRPr>
        </a:p>
      </dsp:txBody>
      <dsp:txXfrm rot="16200000">
        <a:off x="-1592580" y="1592580"/>
        <a:ext cx="5623560" cy="2438400"/>
      </dsp:txXfrm>
    </dsp:sp>
    <dsp:sp modelId="{BABAEBF4-62D0-4B12-812D-129F5DD4581F}">
      <dsp:nvSpPr>
        <dsp:cNvPr id="0" name=""/>
        <dsp:cNvSpPr/>
      </dsp:nvSpPr>
      <dsp:spPr>
        <a:xfrm>
          <a:off x="2438400" y="0"/>
          <a:ext cx="9083040" cy="6858000"/>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endParaRPr lang="en-US" sz="2400" kern="1200" noProof="1" smtClean="0">
            <a:latin typeface="Tahoma" pitchFamily="34" charset="0"/>
            <a:cs typeface="Tahoma" pitchFamily="34" charset="0"/>
          </a:endParaRPr>
        </a:p>
        <a:p>
          <a:pPr lvl="0" algn="l" defTabSz="1066800">
            <a:lnSpc>
              <a:spcPct val="90000"/>
            </a:lnSpc>
            <a:spcBef>
              <a:spcPct val="0"/>
            </a:spcBef>
            <a:spcAft>
              <a:spcPct val="35000"/>
            </a:spcAft>
          </a:pPr>
          <a:r>
            <a:rPr lang="id-ID" sz="2400" kern="1200" noProof="1" smtClean="0">
              <a:latin typeface="Tahoma" pitchFamily="34" charset="0"/>
              <a:cs typeface="Tahoma" pitchFamily="34" charset="0"/>
            </a:rPr>
            <a:t>Buat Tabel yang menunjukkan hubungan antara kegiatan dan biaya</a:t>
          </a:r>
          <a:endParaRPr lang="id-ID" sz="2400" kern="1200" noProof="1">
            <a:latin typeface="Tahoma" pitchFamily="34" charset="0"/>
            <a:cs typeface="Tahoma" pitchFamily="34" charset="0"/>
          </a:endParaRPr>
        </a:p>
        <a:p>
          <a:pPr lvl="0" algn="l" defTabSz="355600">
            <a:lnSpc>
              <a:spcPct val="90000"/>
            </a:lnSpc>
            <a:spcBef>
              <a:spcPct val="0"/>
            </a:spcBef>
            <a:spcAft>
              <a:spcPts val="0"/>
            </a:spcAft>
          </a:pPr>
          <a:endParaRPr lang="en-US" sz="800" kern="1200" noProof="1" smtClean="0">
            <a:latin typeface="Tahoma" pitchFamily="34" charset="0"/>
            <a:cs typeface="Tahoma" pitchFamily="34" charset="0"/>
          </a:endParaRPr>
        </a:p>
        <a:p>
          <a:pPr lvl="0" algn="l" defTabSz="355600">
            <a:lnSpc>
              <a:spcPct val="90000"/>
            </a:lnSpc>
            <a:spcBef>
              <a:spcPct val="0"/>
            </a:spcBef>
            <a:spcAft>
              <a:spcPts val="0"/>
            </a:spcAft>
          </a:pPr>
          <a:r>
            <a:rPr lang="en-US" sz="2400" kern="1200" noProof="1" smtClean="0">
              <a:latin typeface="Tahoma" pitchFamily="34" charset="0"/>
              <a:cs typeface="Tahoma" pitchFamily="34" charset="0"/>
            </a:rPr>
            <a:t>1. </a:t>
          </a:r>
          <a:r>
            <a:rPr lang="id-ID" sz="2400" kern="1200" noProof="1" smtClean="0">
              <a:latin typeface="Tahoma" pitchFamily="34" charset="0"/>
              <a:cs typeface="Tahoma" pitchFamily="34" charset="0"/>
            </a:rPr>
            <a:t>Honorarium (</a:t>
          </a:r>
          <a:r>
            <a:rPr lang="en-US" sz="2400" kern="1200" noProof="1" smtClean="0">
              <a:latin typeface="Tahoma" pitchFamily="34" charset="0"/>
              <a:cs typeface="Tahoma" pitchFamily="34" charset="0"/>
            </a:rPr>
            <a:t>sesuai ketentuan, </a:t>
          </a:r>
          <a:r>
            <a:rPr lang="id-ID" sz="2400" kern="1200" noProof="1" smtClean="0">
              <a:latin typeface="Tahoma" pitchFamily="34" charset="0"/>
              <a:cs typeface="Tahoma" pitchFamily="34" charset="0"/>
            </a:rPr>
            <a:t>maks</a:t>
          </a:r>
          <a:r>
            <a:rPr lang="en-US" sz="2400" kern="1200" noProof="1" smtClean="0">
              <a:latin typeface="Tahoma" pitchFamily="34" charset="0"/>
              <a:cs typeface="Tahoma" pitchFamily="34" charset="0"/>
            </a:rPr>
            <a:t> 2</a:t>
          </a:r>
          <a:r>
            <a:rPr lang="id-ID" sz="2400" kern="1200" noProof="1" smtClean="0">
              <a:latin typeface="Tahoma" pitchFamily="34" charset="0"/>
              <a:cs typeface="Tahoma" pitchFamily="34" charset="0"/>
            </a:rPr>
            <a:t>0%)</a:t>
          </a:r>
        </a:p>
        <a:p>
          <a:pPr lvl="0" algn="l" defTabSz="355600">
            <a:lnSpc>
              <a:spcPct val="90000"/>
            </a:lnSpc>
            <a:spcBef>
              <a:spcPct val="0"/>
            </a:spcBef>
            <a:spcAft>
              <a:spcPts val="0"/>
            </a:spcAft>
          </a:pPr>
          <a:r>
            <a:rPr lang="en-US" sz="2400" kern="1200" noProof="1" smtClean="0">
              <a:latin typeface="Tahoma" pitchFamily="34" charset="0"/>
              <a:cs typeface="Tahoma" pitchFamily="34" charset="0"/>
            </a:rPr>
            <a:t>2. </a:t>
          </a:r>
          <a:r>
            <a:rPr lang="id-ID" sz="2400" kern="1200" noProof="1" smtClean="0">
              <a:latin typeface="Tahoma" pitchFamily="34" charset="0"/>
              <a:cs typeface="Tahoma" pitchFamily="34" charset="0"/>
            </a:rPr>
            <a:t>Bahan habis </a:t>
          </a:r>
        </a:p>
        <a:p>
          <a:pPr lvl="0" algn="l" defTabSz="355600">
            <a:lnSpc>
              <a:spcPct val="90000"/>
            </a:lnSpc>
            <a:spcBef>
              <a:spcPct val="0"/>
            </a:spcBef>
            <a:spcAft>
              <a:spcPts val="0"/>
            </a:spcAft>
          </a:pPr>
          <a:r>
            <a:rPr lang="en-US" sz="2400" kern="1200" noProof="1" smtClean="0">
              <a:latin typeface="Tahoma" pitchFamily="34" charset="0"/>
              <a:cs typeface="Tahoma" pitchFamily="34" charset="0"/>
            </a:rPr>
            <a:t>3. </a:t>
          </a:r>
          <a:r>
            <a:rPr lang="id-ID" sz="2400" kern="1200" noProof="1" smtClean="0">
              <a:latin typeface="Tahoma" pitchFamily="34" charset="0"/>
              <a:cs typeface="Tahoma" pitchFamily="34" charset="0"/>
            </a:rPr>
            <a:t>Peralatan/suku cadang </a:t>
          </a:r>
        </a:p>
        <a:p>
          <a:pPr lvl="0" algn="l" defTabSz="355600">
            <a:lnSpc>
              <a:spcPct val="90000"/>
            </a:lnSpc>
            <a:spcBef>
              <a:spcPct val="0"/>
            </a:spcBef>
            <a:spcAft>
              <a:spcPts val="0"/>
            </a:spcAft>
          </a:pPr>
          <a:r>
            <a:rPr lang="en-US" sz="2400" kern="1200" noProof="1" smtClean="0">
              <a:latin typeface="Tahoma" pitchFamily="34" charset="0"/>
              <a:cs typeface="Tahoma" pitchFamily="34" charset="0"/>
            </a:rPr>
            <a:t>4. </a:t>
          </a:r>
          <a:r>
            <a:rPr lang="id-ID" sz="2400" kern="1200" noProof="1" smtClean="0">
              <a:latin typeface="Tahoma" pitchFamily="34" charset="0"/>
              <a:cs typeface="Tahoma" pitchFamily="34" charset="0"/>
            </a:rPr>
            <a:t>Perjalanan </a:t>
          </a:r>
        </a:p>
        <a:p>
          <a:pPr lvl="0" algn="l" defTabSz="355600">
            <a:lnSpc>
              <a:spcPct val="90000"/>
            </a:lnSpc>
            <a:spcBef>
              <a:spcPct val="0"/>
            </a:spcBef>
            <a:spcAft>
              <a:spcPts val="0"/>
            </a:spcAft>
          </a:pPr>
          <a:r>
            <a:rPr lang="en-US" sz="2400" kern="1200" noProof="1" smtClean="0">
              <a:latin typeface="Tahoma" pitchFamily="34" charset="0"/>
              <a:cs typeface="Tahoma" pitchFamily="34" charset="0"/>
            </a:rPr>
            <a:t>5. </a:t>
          </a:r>
          <a:r>
            <a:rPr lang="id-ID" sz="2400" kern="1200" noProof="1" smtClean="0">
              <a:latin typeface="Tahoma" pitchFamily="34" charset="0"/>
              <a:cs typeface="Tahoma" pitchFamily="34" charset="0"/>
            </a:rPr>
            <a:t>Lain-lain pengeluaran</a:t>
          </a:r>
          <a:endParaRPr lang="id-ID" sz="2400" kern="1200" noProof="1">
            <a:latin typeface="Tahoma" pitchFamily="34" charset="0"/>
            <a:cs typeface="Tahoma" pitchFamily="34" charset="0"/>
          </a:endParaRPr>
        </a:p>
        <a:p>
          <a:pPr lvl="0" algn="l" defTabSz="355600">
            <a:lnSpc>
              <a:spcPct val="90000"/>
            </a:lnSpc>
            <a:spcBef>
              <a:spcPct val="0"/>
            </a:spcBef>
            <a:spcAft>
              <a:spcPct val="35000"/>
            </a:spcAft>
          </a:pPr>
          <a:endParaRPr lang="id-ID" sz="800" kern="1200" noProof="1" smtClean="0">
            <a:latin typeface="Tahoma" pitchFamily="34" charset="0"/>
            <a:cs typeface="Tahoma" pitchFamily="34" charset="0"/>
          </a:endParaRPr>
        </a:p>
        <a:p>
          <a:pPr lvl="0" algn="l" defTabSz="355600">
            <a:lnSpc>
              <a:spcPct val="90000"/>
            </a:lnSpc>
            <a:spcBef>
              <a:spcPct val="0"/>
            </a:spcBef>
            <a:spcAft>
              <a:spcPct val="35000"/>
            </a:spcAft>
          </a:pPr>
          <a:r>
            <a:rPr lang="id-ID" sz="2400" kern="1200" noProof="1" smtClean="0">
              <a:latin typeface="Tahoma" pitchFamily="34" charset="0"/>
              <a:cs typeface="Tahoma" pitchFamily="34" charset="0"/>
            </a:rPr>
            <a:t>Buatkan tabel yang memuat Jadwal Kegiatan secara lengkap dan rinci</a:t>
          </a:r>
          <a:r>
            <a:rPr lang="en-US" sz="2400" kern="1200" noProof="1" smtClean="0">
              <a:latin typeface="Tahoma" pitchFamily="34" charset="0"/>
              <a:cs typeface="Tahoma" pitchFamily="34" charset="0"/>
            </a:rPr>
            <a:t> dalam bentuk bar chart</a:t>
          </a:r>
          <a:r>
            <a:rPr lang="id-ID" sz="2400" kern="1200" noProof="1" smtClean="0">
              <a:latin typeface="Tahoma" pitchFamily="34" charset="0"/>
              <a:cs typeface="Tahoma" pitchFamily="34" charset="0"/>
            </a:rPr>
            <a:t>, </a:t>
          </a:r>
          <a:r>
            <a:rPr lang="en-US" sz="2400" kern="1200" noProof="1" smtClean="0">
              <a:latin typeface="Tahoma" pitchFamily="34" charset="0"/>
              <a:cs typeface="Tahoma" pitchFamily="34" charset="0"/>
            </a:rPr>
            <a:t>yang merefleksikan tahapan pekerjaan</a:t>
          </a:r>
        </a:p>
        <a:p>
          <a:pPr lvl="0" algn="l" defTabSz="355600">
            <a:lnSpc>
              <a:spcPct val="90000"/>
            </a:lnSpc>
            <a:spcBef>
              <a:spcPct val="0"/>
            </a:spcBef>
            <a:spcAft>
              <a:spcPct val="35000"/>
            </a:spcAft>
          </a:pPr>
          <a:endParaRPr lang="en-US" sz="2400" kern="1200" noProof="1" smtClean="0">
            <a:latin typeface="Tahoma" pitchFamily="34" charset="0"/>
            <a:cs typeface="Tahoma" pitchFamily="34" charset="0"/>
          </a:endParaRPr>
        </a:p>
        <a:p>
          <a:pPr lvl="0" algn="l" defTabSz="355600">
            <a:lnSpc>
              <a:spcPct val="90000"/>
            </a:lnSpc>
            <a:spcBef>
              <a:spcPct val="0"/>
            </a:spcBef>
            <a:spcAft>
              <a:spcPct val="35000"/>
            </a:spcAft>
          </a:pPr>
          <a:r>
            <a:rPr lang="sv-SE" sz="2400" kern="1200" noProof="1" smtClean="0">
              <a:latin typeface="Tahoma" pitchFamily="34" charset="0"/>
              <a:cs typeface="Tahoma" pitchFamily="34" charset="0"/>
            </a:rPr>
            <a:t>Tempat pelaksanaan kegiatan KKN-PPM disajikan dalam format tabel (Dusun, Desa, Kecamatan dan Kabupaten)</a:t>
          </a:r>
          <a:endParaRPr lang="id-ID" sz="2400" kern="1200" noProof="1">
            <a:latin typeface="Tahoma" pitchFamily="34" charset="0"/>
            <a:cs typeface="Tahoma" pitchFamily="34" charset="0"/>
          </a:endParaRPr>
        </a:p>
      </dsp:txBody>
      <dsp:txXfrm>
        <a:off x="2438400" y="0"/>
        <a:ext cx="9083040" cy="6858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7AE16-FD8A-4A22-8197-ED98733F9289}">
      <dsp:nvSpPr>
        <dsp:cNvPr id="0" name=""/>
        <dsp:cNvSpPr/>
      </dsp:nvSpPr>
      <dsp:spPr>
        <a:xfrm>
          <a:off x="4303" y="0"/>
          <a:ext cx="10754675" cy="5500701"/>
        </a:xfrm>
        <a:prstGeom prst="roundRect">
          <a:avLst>
            <a:gd name="adj" fmla="val 5000"/>
          </a:avLst>
        </a:prstGeom>
        <a:solidFill>
          <a:srgbClr val="C00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id-ID" sz="3200" kern="1200" noProof="1" smtClean="0">
              <a:latin typeface="Tahoma" pitchFamily="34" charset="0"/>
              <a:cs typeface="Tahoma" pitchFamily="34" charset="0"/>
            </a:rPr>
            <a:t>Lampiran-lampiran</a:t>
          </a:r>
          <a:br>
            <a:rPr lang="id-ID" sz="3200" kern="1200" noProof="1" smtClean="0">
              <a:latin typeface="Tahoma" pitchFamily="34" charset="0"/>
              <a:cs typeface="Tahoma" pitchFamily="34" charset="0"/>
            </a:rPr>
          </a:br>
          <a:endParaRPr lang="id-ID" sz="3200" kern="1200" noProof="1">
            <a:latin typeface="Tahoma" pitchFamily="34" charset="0"/>
            <a:cs typeface="Tahoma" pitchFamily="34" charset="0"/>
          </a:endParaRPr>
        </a:p>
      </dsp:txBody>
      <dsp:txXfrm rot="16200000">
        <a:off x="-1175516" y="1179820"/>
        <a:ext cx="4510575" cy="2150935"/>
      </dsp:txXfrm>
    </dsp:sp>
    <dsp:sp modelId="{157285DB-FBA4-4E76-83B8-065833CB3521}">
      <dsp:nvSpPr>
        <dsp:cNvPr id="0" name=""/>
        <dsp:cNvSpPr/>
      </dsp:nvSpPr>
      <dsp:spPr>
        <a:xfrm>
          <a:off x="2039269" y="0"/>
          <a:ext cx="8012233" cy="5500701"/>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endParaRPr lang="id-ID" sz="2400" kern="1200" noProof="1" smtClean="0">
            <a:latin typeface="Tahoma" pitchFamily="34" charset="0"/>
            <a:cs typeface="Tahoma" pitchFamily="34" charset="0"/>
          </a:endParaRPr>
        </a:p>
        <a:p>
          <a:pPr lvl="0" algn="l" defTabSz="1066800">
            <a:lnSpc>
              <a:spcPct val="90000"/>
            </a:lnSpc>
            <a:spcBef>
              <a:spcPct val="0"/>
            </a:spcBef>
            <a:spcAft>
              <a:spcPct val="35000"/>
            </a:spcAft>
          </a:pPr>
          <a:r>
            <a:rPr lang="en-US" sz="2400" b="1" kern="1200" dirty="0" smtClean="0"/>
            <a:t>Lampiran1.	</a:t>
          </a:r>
          <a:r>
            <a:rPr lang="en-US" sz="2400" kern="1200" dirty="0" err="1" smtClean="0"/>
            <a:t>Biodata</a:t>
          </a:r>
          <a:r>
            <a:rPr lang="en-US" sz="2400" kern="1200" dirty="0" smtClean="0"/>
            <a:t> </a:t>
          </a:r>
          <a:r>
            <a:rPr lang="en-US" sz="2400" kern="1200" dirty="0" err="1" smtClean="0"/>
            <a:t>Ketua</a:t>
          </a:r>
          <a:r>
            <a:rPr lang="en-US" sz="2400" kern="1200" dirty="0" smtClean="0"/>
            <a:t> </a:t>
          </a:r>
          <a:r>
            <a:rPr lang="en-US" sz="2400" kern="1200" dirty="0" err="1" smtClean="0"/>
            <a:t>dan</a:t>
          </a:r>
          <a:r>
            <a:rPr lang="en-US" sz="2400" kern="1200" dirty="0" smtClean="0"/>
            <a:t> </a:t>
          </a:r>
          <a:r>
            <a:rPr lang="en-US" sz="2400" kern="1200" dirty="0" err="1" smtClean="0"/>
            <a:t>Anggota</a:t>
          </a:r>
          <a:r>
            <a:rPr lang="en-US" sz="2400" kern="1200" dirty="0" smtClean="0"/>
            <a:t> Tim </a:t>
          </a:r>
          <a:r>
            <a:rPr lang="en-US" sz="2400" kern="1200" dirty="0" err="1" smtClean="0"/>
            <a:t>Pengusul</a:t>
          </a:r>
          <a:r>
            <a:rPr lang="en-US" sz="2400" kern="1200" dirty="0" smtClean="0"/>
            <a:t> (</a:t>
          </a:r>
          <a:r>
            <a:rPr lang="en-US" sz="2400" b="1" kern="1200" dirty="0" err="1" smtClean="0"/>
            <a:t>harus</a:t>
          </a:r>
          <a:r>
            <a:rPr lang="en-US" sz="2400" b="1" kern="1200" dirty="0" smtClean="0"/>
            <a:t> </a:t>
          </a:r>
          <a:r>
            <a:rPr lang="en-US" sz="2400" b="1" kern="1200" dirty="0" err="1" smtClean="0"/>
            <a:t>dengan</a:t>
          </a:r>
          <a:r>
            <a:rPr lang="en-US" sz="2400" b="1" kern="1200" dirty="0" smtClean="0"/>
            <a:t> </a:t>
          </a:r>
          <a:r>
            <a:rPr lang="en-US" sz="2400" b="1" kern="1200" dirty="0" err="1" smtClean="0"/>
            <a:t>tanda</a:t>
          </a:r>
          <a:r>
            <a:rPr lang="en-US" sz="2400" b="1" kern="1200" dirty="0" smtClean="0"/>
            <a:t> </a:t>
          </a:r>
          <a:r>
            <a:rPr lang="en-US" sz="2400" b="1" kern="1200" dirty="0" err="1" smtClean="0"/>
            <a:t>tangan</a:t>
          </a:r>
          <a:r>
            <a:rPr lang="en-US" sz="2400" b="1" kern="1200" dirty="0" smtClean="0"/>
            <a:t> </a:t>
          </a:r>
          <a:r>
            <a:rPr lang="en-US" sz="2400" b="1" kern="1200" dirty="0" err="1" smtClean="0"/>
            <a:t>asli</a:t>
          </a:r>
          <a:r>
            <a:rPr lang="en-US" sz="2400" b="1" kern="1200" dirty="0" smtClean="0"/>
            <a:t>, </a:t>
          </a:r>
          <a:r>
            <a:rPr lang="en-US" sz="2400" b="1" kern="1200" dirty="0" err="1" smtClean="0"/>
            <a:t>bukan</a:t>
          </a:r>
          <a:r>
            <a:rPr lang="en-US" sz="2400" b="1" kern="1200" dirty="0" smtClean="0"/>
            <a:t> </a:t>
          </a:r>
          <a:r>
            <a:rPr lang="en-US" sz="2400" b="1" kern="1200" dirty="0" err="1" smtClean="0"/>
            <a:t>hasil</a:t>
          </a:r>
          <a:r>
            <a:rPr lang="en-US" sz="2400" b="1" kern="1200" dirty="0" smtClean="0"/>
            <a:t> </a:t>
          </a:r>
          <a:r>
            <a:rPr lang="en-US" sz="2400" b="1" kern="1200" dirty="0" err="1" smtClean="0"/>
            <a:t>pemindaian</a:t>
          </a:r>
          <a:r>
            <a:rPr lang="en-US" sz="2400" kern="1200" dirty="0" smtClean="0"/>
            <a:t>) </a:t>
          </a:r>
          <a:endParaRPr lang="id-ID" sz="2400" kern="1200" noProof="1">
            <a:latin typeface="Tahoma" pitchFamily="34" charset="0"/>
            <a:cs typeface="Tahoma" pitchFamily="34" charset="0"/>
          </a:endParaRPr>
        </a:p>
        <a:p>
          <a:pPr lvl="0" algn="l" defTabSz="1066800">
            <a:lnSpc>
              <a:spcPct val="90000"/>
            </a:lnSpc>
            <a:spcBef>
              <a:spcPct val="0"/>
            </a:spcBef>
            <a:spcAft>
              <a:spcPct val="35000"/>
            </a:spcAft>
          </a:pPr>
          <a:r>
            <a:rPr lang="en-US" sz="2400" b="1" kern="1200" dirty="0" smtClean="0"/>
            <a:t>Lampiran2.	</a:t>
          </a:r>
          <a:r>
            <a:rPr lang="en-US" sz="2400" kern="1200" dirty="0" err="1" smtClean="0"/>
            <a:t>Denah</a:t>
          </a:r>
          <a:r>
            <a:rPr lang="en-US" sz="2400" kern="1200" dirty="0" smtClean="0"/>
            <a:t>  </a:t>
          </a:r>
          <a:r>
            <a:rPr lang="en-US" sz="2400" kern="1200" dirty="0" err="1" smtClean="0"/>
            <a:t>lokasi</a:t>
          </a:r>
          <a:r>
            <a:rPr lang="en-US" sz="2400" kern="1200" dirty="0" smtClean="0"/>
            <a:t> </a:t>
          </a:r>
          <a:r>
            <a:rPr lang="en-US" sz="2400" kern="1200" dirty="0" err="1" smtClean="0"/>
            <a:t>pelaksanaan</a:t>
          </a:r>
          <a:r>
            <a:rPr lang="en-US" sz="2400" kern="1200" dirty="0" smtClean="0"/>
            <a:t> program KKN-PPM (</a:t>
          </a:r>
          <a:r>
            <a:rPr lang="en-US" sz="2400" kern="1200" dirty="0" err="1" smtClean="0"/>
            <a:t>jarak</a:t>
          </a:r>
          <a:r>
            <a:rPr lang="en-US" sz="2400" kern="1200" dirty="0" smtClean="0"/>
            <a:t> PT </a:t>
          </a:r>
          <a:r>
            <a:rPr lang="en-US" sz="2400" kern="1200" dirty="0" err="1" smtClean="0"/>
            <a:t>ke</a:t>
          </a:r>
          <a:r>
            <a:rPr lang="en-US" sz="2400" kern="1200" dirty="0" smtClean="0"/>
            <a:t> </a:t>
          </a:r>
          <a:r>
            <a:rPr lang="en-US" sz="2400" kern="1200" dirty="0" err="1" smtClean="0"/>
            <a:t>Lokasi</a:t>
          </a:r>
          <a:r>
            <a:rPr lang="en-US" sz="2400" kern="1200" dirty="0" smtClean="0"/>
            <a:t> KKN-PPM)</a:t>
          </a:r>
          <a:endParaRPr lang="en-US" sz="2400" kern="1200" dirty="0"/>
        </a:p>
        <a:p>
          <a:pPr lvl="0" algn="l" defTabSz="1066800">
            <a:lnSpc>
              <a:spcPct val="90000"/>
            </a:lnSpc>
            <a:spcBef>
              <a:spcPct val="0"/>
            </a:spcBef>
            <a:spcAft>
              <a:spcPct val="35000"/>
            </a:spcAft>
          </a:pPr>
          <a:r>
            <a:rPr lang="en-US" sz="2400" b="1" kern="1200" dirty="0" smtClean="0"/>
            <a:t>Lampiran3.	</a:t>
          </a:r>
          <a:r>
            <a:rPr lang="en-US" sz="2400" kern="1200" dirty="0" err="1" smtClean="0"/>
            <a:t>Surat</a:t>
          </a:r>
          <a:r>
            <a:rPr lang="en-US" sz="2400" kern="1200" dirty="0" smtClean="0"/>
            <a:t> </a:t>
          </a:r>
          <a:r>
            <a:rPr lang="en-US" sz="2400" kern="1200" dirty="0" err="1" smtClean="0"/>
            <a:t>Pernyataan</a:t>
          </a:r>
          <a:r>
            <a:rPr lang="en-US" sz="2400" kern="1200" dirty="0" smtClean="0"/>
            <a:t> </a:t>
          </a:r>
          <a:r>
            <a:rPr lang="en-US" sz="2400" kern="1200" dirty="0" err="1" smtClean="0"/>
            <a:t>Kesediaan</a:t>
          </a:r>
          <a:r>
            <a:rPr lang="en-US" sz="2400" kern="1200" dirty="0" smtClean="0"/>
            <a:t> </a:t>
          </a:r>
          <a:r>
            <a:rPr lang="en-US" sz="2400" kern="1200" dirty="0" err="1" smtClean="0"/>
            <a:t>Kerja</a:t>
          </a:r>
          <a:r>
            <a:rPr lang="en-US" sz="2400" kern="1200" dirty="0" smtClean="0"/>
            <a:t> </a:t>
          </a:r>
          <a:r>
            <a:rPr lang="en-US" sz="2400" kern="1200" dirty="0" err="1" smtClean="0"/>
            <a:t>Sama</a:t>
          </a:r>
          <a:r>
            <a:rPr lang="en-US" sz="2400" kern="1200" dirty="0" smtClean="0"/>
            <a:t> </a:t>
          </a:r>
          <a:r>
            <a:rPr lang="en-US" sz="2400" kern="1200" dirty="0" err="1" smtClean="0"/>
            <a:t>Mitra</a:t>
          </a:r>
          <a:r>
            <a:rPr lang="en-US" sz="2400" kern="1200" dirty="0" smtClean="0"/>
            <a:t> </a:t>
          </a:r>
          <a:r>
            <a:rPr lang="en-US" sz="2400" kern="1200" dirty="0" err="1" smtClean="0"/>
            <a:t>bermeterai</a:t>
          </a:r>
          <a:r>
            <a:rPr lang="en-US" sz="2400" kern="1200" dirty="0" smtClean="0"/>
            <a:t> </a:t>
          </a:r>
          <a:r>
            <a:rPr lang="en-US" sz="2400" kern="1200" dirty="0" err="1" smtClean="0"/>
            <a:t>Rp</a:t>
          </a:r>
          <a:r>
            <a:rPr lang="en-US" sz="2400" kern="1200" dirty="0" smtClean="0"/>
            <a:t> 6000 </a:t>
          </a:r>
          <a:endParaRPr lang="en-US" sz="2400" kern="1200" dirty="0"/>
        </a:p>
        <a:p>
          <a:pPr lvl="0" algn="l" defTabSz="1066800">
            <a:lnSpc>
              <a:spcPct val="90000"/>
            </a:lnSpc>
            <a:spcBef>
              <a:spcPct val="0"/>
            </a:spcBef>
            <a:spcAft>
              <a:spcPct val="35000"/>
            </a:spcAft>
          </a:pPr>
          <a:r>
            <a:rPr lang="en-US" sz="2400" b="1" kern="1200" dirty="0" err="1" smtClean="0"/>
            <a:t>Lampiran</a:t>
          </a:r>
          <a:r>
            <a:rPr lang="id-ID" sz="2400" b="1" kern="1200" dirty="0" smtClean="0"/>
            <a:t> 4.</a:t>
          </a:r>
          <a:r>
            <a:rPr lang="id-ID" sz="2400" kern="1200" dirty="0" smtClean="0"/>
            <a:t>	</a:t>
          </a:r>
          <a:r>
            <a:rPr lang="en-US" sz="2400" kern="1200" dirty="0" err="1" smtClean="0"/>
            <a:t>Surat</a:t>
          </a:r>
          <a:r>
            <a:rPr lang="en-US" sz="2400" kern="1200" dirty="0" smtClean="0"/>
            <a:t> </a:t>
          </a:r>
          <a:r>
            <a:rPr lang="en-US" sz="2400" kern="1200" dirty="0" err="1" smtClean="0"/>
            <a:t>pernyataan</a:t>
          </a:r>
          <a:r>
            <a:rPr lang="en-US" sz="2400" kern="1200" dirty="0" smtClean="0"/>
            <a:t> </a:t>
          </a:r>
          <a:r>
            <a:rPr lang="en-US" sz="2400" kern="1200" dirty="0" err="1" smtClean="0"/>
            <a:t>ketua</a:t>
          </a:r>
          <a:r>
            <a:rPr lang="en-US" sz="2400" kern="1200" dirty="0" smtClean="0"/>
            <a:t> </a:t>
          </a:r>
          <a:r>
            <a:rPr lang="en-US" sz="2400" kern="1200" dirty="0" err="1" smtClean="0"/>
            <a:t>pengusul</a:t>
          </a:r>
          <a:r>
            <a:rPr lang="en-US" sz="2400" kern="1200" dirty="0" smtClean="0"/>
            <a:t> </a:t>
          </a:r>
          <a:r>
            <a:rPr lang="en-US" sz="2400" kern="1200" dirty="0" err="1" smtClean="0"/>
            <a:t>bahwa</a:t>
          </a:r>
          <a:r>
            <a:rPr lang="en-US" sz="2400" kern="1200" dirty="0" smtClean="0"/>
            <a:t> proposal </a:t>
          </a:r>
          <a:r>
            <a:rPr lang="en-US" sz="2400" kern="1200" dirty="0" err="1" smtClean="0"/>
            <a:t>tidak</a:t>
          </a:r>
          <a:r>
            <a:rPr lang="en-US" sz="2400" kern="1200" dirty="0" smtClean="0"/>
            <a:t> </a:t>
          </a:r>
          <a:r>
            <a:rPr lang="en-US" sz="2400" kern="1200" dirty="0" err="1" smtClean="0"/>
            <a:t>sedang</a:t>
          </a:r>
          <a:r>
            <a:rPr lang="en-US" sz="2400" kern="1200" dirty="0" smtClean="0"/>
            <a:t> </a:t>
          </a:r>
          <a:r>
            <a:rPr lang="en-US" sz="2400" kern="1200" dirty="0" err="1" smtClean="0"/>
            <a:t>diusulkan</a:t>
          </a:r>
          <a:r>
            <a:rPr lang="en-US" sz="2400" kern="1200" dirty="0" smtClean="0"/>
            <a:t> </a:t>
          </a:r>
          <a:r>
            <a:rPr lang="en-US" sz="2400" kern="1200" dirty="0" err="1" smtClean="0"/>
            <a:t>atau</a:t>
          </a:r>
          <a:r>
            <a:rPr lang="en-US" sz="2400" kern="1200" dirty="0" smtClean="0"/>
            <a:t> </a:t>
          </a:r>
          <a:r>
            <a:rPr lang="en-US" sz="2400" kern="1200" dirty="0" err="1" smtClean="0"/>
            <a:t>didanai</a:t>
          </a:r>
          <a:r>
            <a:rPr lang="en-US" sz="2400" kern="1200" dirty="0" smtClean="0"/>
            <a:t> </a:t>
          </a:r>
          <a:r>
            <a:rPr lang="en-US" sz="2400" kern="1200" dirty="0" err="1" smtClean="0"/>
            <a:t>dari</a:t>
          </a:r>
          <a:r>
            <a:rPr lang="en-US" sz="2400" kern="1200" dirty="0" smtClean="0"/>
            <a:t> </a:t>
          </a:r>
          <a:r>
            <a:rPr lang="en-US" sz="2400" kern="1200" dirty="0" err="1" smtClean="0"/>
            <a:t>sumber</a:t>
          </a:r>
          <a:r>
            <a:rPr lang="en-US" sz="2400" kern="1200" dirty="0" smtClean="0"/>
            <a:t> </a:t>
          </a:r>
          <a:r>
            <a:rPr lang="en-US" sz="2400" kern="1200" dirty="0" err="1" smtClean="0"/>
            <a:t>pendanaan</a:t>
          </a:r>
          <a:r>
            <a:rPr lang="en-US" sz="2400" kern="1200" dirty="0" smtClean="0"/>
            <a:t> </a:t>
          </a:r>
          <a:r>
            <a:rPr lang="en-US" sz="2400" kern="1200" dirty="0" err="1" smtClean="0"/>
            <a:t>lainnya</a:t>
          </a:r>
          <a:r>
            <a:rPr lang="en-US" sz="2400" kern="1200" dirty="0" smtClean="0"/>
            <a:t> </a:t>
          </a:r>
          <a:r>
            <a:rPr lang="en-US" sz="2400" kern="1200" dirty="0" err="1" smtClean="0"/>
            <a:t>bermeterai</a:t>
          </a:r>
          <a:r>
            <a:rPr lang="en-US" sz="2400" kern="1200" dirty="0" smtClean="0"/>
            <a:t> </a:t>
          </a:r>
          <a:r>
            <a:rPr lang="en-US" sz="2400" kern="1200" dirty="0" err="1" smtClean="0"/>
            <a:t>Rp</a:t>
          </a:r>
          <a:r>
            <a:rPr lang="en-US" sz="2400" kern="1200" dirty="0" smtClean="0"/>
            <a:t> 6.000,- </a:t>
          </a:r>
          <a:endParaRPr lang="en-US" sz="2400" kern="1200" dirty="0"/>
        </a:p>
        <a:p>
          <a:pPr lvl="0" algn="l" defTabSz="1066800">
            <a:lnSpc>
              <a:spcPct val="90000"/>
            </a:lnSpc>
            <a:spcBef>
              <a:spcPct val="0"/>
            </a:spcBef>
            <a:spcAft>
              <a:spcPct val="35000"/>
            </a:spcAft>
          </a:pPr>
          <a:r>
            <a:rPr lang="en-US" sz="2400" b="1" kern="1200" dirty="0" err="1" smtClean="0"/>
            <a:t>Lampiran</a:t>
          </a:r>
          <a:r>
            <a:rPr lang="en-US" sz="2400" b="1" kern="1200" dirty="0" smtClean="0"/>
            <a:t> 5.</a:t>
          </a:r>
          <a:r>
            <a:rPr lang="en-US" sz="2400" kern="1200" dirty="0" smtClean="0"/>
            <a:t>     </a:t>
          </a:r>
          <a:r>
            <a:rPr lang="en-US" sz="2400" kern="1200" dirty="0" err="1" smtClean="0"/>
            <a:t>Justifikasi</a:t>
          </a:r>
          <a:r>
            <a:rPr lang="en-US" sz="2400" kern="1200" dirty="0" smtClean="0"/>
            <a:t> </a:t>
          </a:r>
          <a:r>
            <a:rPr lang="en-US" sz="2400" kern="1200" dirty="0" err="1" smtClean="0"/>
            <a:t>Rencana</a:t>
          </a:r>
          <a:r>
            <a:rPr lang="en-US" sz="2400" kern="1200" dirty="0" smtClean="0"/>
            <a:t> </a:t>
          </a:r>
          <a:r>
            <a:rPr lang="en-US" sz="2400" kern="1200" dirty="0" err="1" smtClean="0"/>
            <a:t>Anggaran</a:t>
          </a:r>
          <a:r>
            <a:rPr lang="en-US" sz="2400" kern="1200" dirty="0" smtClean="0"/>
            <a:t> </a:t>
          </a:r>
          <a:r>
            <a:rPr lang="en-US" sz="2400" kern="1200" dirty="0" err="1" smtClean="0"/>
            <a:t>Biaya</a:t>
          </a:r>
          <a:r>
            <a:rPr lang="en-US" sz="2400" kern="1200" dirty="0" smtClean="0"/>
            <a:t> (RAB)  </a:t>
          </a:r>
          <a:endParaRPr lang="en-US" sz="2400" kern="1200" dirty="0"/>
        </a:p>
      </dsp:txBody>
      <dsp:txXfrm>
        <a:off x="2039269" y="0"/>
        <a:ext cx="8012233" cy="55007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127C3-7186-4B21-9BD5-610ED2BB2954}">
      <dsp:nvSpPr>
        <dsp:cNvPr id="0" name=""/>
        <dsp:cNvSpPr/>
      </dsp:nvSpPr>
      <dsp:spPr>
        <a:xfrm>
          <a:off x="2220711" y="0"/>
          <a:ext cx="8882725" cy="6858000"/>
        </a:xfrm>
        <a:prstGeom prst="roundRect">
          <a:avLst>
            <a:gd name="adj" fmla="val 5000"/>
          </a:avLst>
        </a:prstGeom>
        <a:solidFill>
          <a:srgbClr val="33CC33"/>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37160" rIns="177800" bIns="0" numCol="1" spcCol="1270" anchor="t" anchorCtr="0">
          <a:noAutofit/>
        </a:bodyPr>
        <a:lstStyle/>
        <a:p>
          <a:pPr lvl="0" algn="r" defTabSz="1778000">
            <a:lnSpc>
              <a:spcPct val="90000"/>
            </a:lnSpc>
            <a:spcBef>
              <a:spcPct val="0"/>
            </a:spcBef>
            <a:spcAft>
              <a:spcPct val="35000"/>
            </a:spcAft>
          </a:pPr>
          <a:r>
            <a:rPr lang="en-US" altLang="ko-KR" sz="4000" b="0" kern="1200" cap="none" spc="0" dirty="0" smtClean="0">
              <a:ln w="18415" cmpd="sng">
                <a:solidFill>
                  <a:srgbClr val="FFFFFF"/>
                </a:solidFill>
                <a:prstDash val="solid"/>
              </a:ln>
              <a:solidFill>
                <a:srgbClr val="FF0066"/>
              </a:solidFill>
              <a:effectLst>
                <a:outerShdw blurRad="63500" dir="3600000" algn="tl" rotWithShape="0">
                  <a:srgbClr val="000000">
                    <a:alpha val="70000"/>
                  </a:srgbClr>
                </a:outerShdw>
              </a:effectLst>
              <a:latin typeface="Tahoma" pitchFamily="34" charset="0"/>
              <a:ea typeface="Batang" pitchFamily="18" charset="-127"/>
              <a:cs typeface="Tahoma" pitchFamily="34" charset="0"/>
            </a:rPr>
            <a:t>STRUKTUR PROPOSAL</a:t>
          </a:r>
          <a:endParaRPr lang="en-US" sz="4000" b="0" kern="1200" cap="none" spc="0" dirty="0">
            <a:ln w="18415" cmpd="sng">
              <a:solidFill>
                <a:srgbClr val="FFFFFF"/>
              </a:solidFill>
              <a:prstDash val="solid"/>
            </a:ln>
            <a:solidFill>
              <a:srgbClr val="FF0066"/>
            </a:solidFill>
            <a:effectLst>
              <a:outerShdw blurRad="63500" dir="3600000" algn="tl" rotWithShape="0">
                <a:srgbClr val="000000">
                  <a:alpha val="70000"/>
                </a:srgbClr>
              </a:outerShdw>
            </a:effectLst>
          </a:endParaRPr>
        </a:p>
      </dsp:txBody>
      <dsp:txXfrm rot="16200000">
        <a:off x="297204" y="1923507"/>
        <a:ext cx="5623560" cy="1776545"/>
      </dsp:txXfrm>
    </dsp:sp>
    <dsp:sp modelId="{A5CA3E29-85C7-48E9-8477-67404D237E1C}">
      <dsp:nvSpPr>
        <dsp:cNvPr id="0" name=""/>
        <dsp:cNvSpPr/>
      </dsp:nvSpPr>
      <dsp:spPr>
        <a:xfrm>
          <a:off x="4237179" y="0"/>
          <a:ext cx="6617630" cy="6858000"/>
        </a:xfrm>
        <a:prstGeom prst="rect">
          <a:avLst/>
        </a:prstGeom>
        <a:noFill/>
        <a:ln>
          <a:noFill/>
        </a:ln>
        <a:effectLst>
          <a:outerShdw blurRad="39000" dist="25400" dir="5400000" rotWithShape="0">
            <a:srgbClr val="000000">
              <a:alpha val="38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rtl="0">
            <a:lnSpc>
              <a:spcPct val="100000"/>
            </a:lnSpc>
            <a:spcBef>
              <a:spcPct val="0"/>
            </a:spcBef>
            <a:spcAft>
              <a:spcPts val="0"/>
            </a:spcAft>
          </a:pP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lvl="0" algn="l" defTabSz="1244600" rtl="0">
            <a:lnSpc>
              <a:spcPct val="100000"/>
            </a:lnSpc>
            <a:spcBef>
              <a:spcPct val="0"/>
            </a:spcBef>
            <a:spcAft>
              <a:spcPts val="0"/>
            </a:spcAft>
          </a:pP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HALAMAN SAMPUL</a:t>
          </a:r>
          <a:endPara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0" algn="l" defTabSz="1244600" rtl="0">
            <a:lnSpc>
              <a:spcPct val="100000"/>
            </a:lnSpc>
            <a:spcBef>
              <a:spcPct val="0"/>
            </a:spcBef>
            <a:spcAft>
              <a:spcPts val="0"/>
            </a:spcAft>
          </a:pPr>
          <a:r>
            <a:rPr kumimoji="0" lang="id-ID"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H</a:t>
          </a: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ALAMAN PENGESAHAN</a:t>
          </a:r>
        </a:p>
        <a:p>
          <a:pPr lvl="0" algn="l" defTabSz="1244600" rtl="0">
            <a:lnSpc>
              <a:spcPct val="100000"/>
            </a:lnSpc>
            <a:spcBef>
              <a:spcPct val="0"/>
            </a:spcBef>
            <a:spcAft>
              <a:spcPts val="0"/>
            </a:spcAft>
          </a:pPr>
          <a:r>
            <a:rPr lang="en-US" sz="2800" b="1" kern="1200" dirty="0" smtClean="0"/>
            <a:t>IDENTITAS DAN </a:t>
          </a:r>
          <a:r>
            <a:rPr lang="id-ID" sz="2800" b="1" kern="1200" dirty="0" smtClean="0"/>
            <a:t>URAIAN UMUM</a:t>
          </a:r>
          <a:endParaRPr lang="en-US" sz="2800" b="1" kern="1200" dirty="0" smtClean="0"/>
        </a:p>
        <a:p>
          <a:pPr lvl="0" algn="l" defTabSz="1244600" rtl="0">
            <a:lnSpc>
              <a:spcPct val="100000"/>
            </a:lnSpc>
            <a:spcBef>
              <a:spcPct val="0"/>
            </a:spcBef>
            <a:spcAft>
              <a:spcPts val="0"/>
            </a:spcAft>
          </a:pPr>
          <a:r>
            <a:rPr kumimoji="0" lang="en-US" altLang="ko-KR" sz="2800" b="1"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DAFTAR ISI</a:t>
          </a: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RINGKASAN</a:t>
          </a:r>
          <a:endParaRPr kumimoji="0" lang="id-ID"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rPr>
            <a:t>BAB 1.  PENDAHULUAN</a:t>
          </a:r>
          <a:endParaRPr kumimoji="0" lang="id-ID"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BAB 2.  TARGET DAN LUARAN</a:t>
          </a:r>
          <a:endParaRPr kumimoji="0" lang="id-ID"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imes New Roman" pitchFamily="18" charset="0"/>
            </a:rPr>
            <a:t>BAB 3.  METODE PELAKSANAAN</a:t>
          </a: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rPr>
            <a:t>BAB 4.  BIAYA DAN JADWAL KEGIATAN</a:t>
          </a: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endParaRPr>
        </a:p>
        <a:p>
          <a:pPr lvl="0" algn="l" defTabSz="1244600" rtl="0">
            <a:lnSpc>
              <a:spcPct val="100000"/>
            </a:lnSpc>
            <a:spcBef>
              <a:spcPct val="0"/>
            </a:spcBef>
            <a:spcAft>
              <a:spcPts val="0"/>
            </a:spcAft>
          </a:pPr>
          <a:r>
            <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cs typeface="Arial" pitchFamily="34" charset="0"/>
            </a:rPr>
            <a:t>LAMPIRAN-LAMPIRAN</a:t>
          </a:r>
          <a:endParaRPr kumimoji="0" lang="en-US" altLang="ko-KR" sz="2800" b="0" i="0" u="none" strike="noStrike" kern="1200" cap="none" spc="0" normalizeH="0" baseline="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a typeface="Batang" pitchFamily="18" charset="-127"/>
            <a:cs typeface="Tahoma" pitchFamily="34" charset="0"/>
          </a:endParaRPr>
        </a:p>
      </dsp:txBody>
      <dsp:txXfrm>
        <a:off x="4237179" y="0"/>
        <a:ext cx="6617630" cy="6858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40A59-153D-4767-9B72-D96FF11568DD}">
      <dsp:nvSpPr>
        <dsp:cNvPr id="0" name=""/>
        <dsp:cNvSpPr/>
      </dsp:nvSpPr>
      <dsp:spPr>
        <a:xfrm>
          <a:off x="0" y="0"/>
          <a:ext cx="10572781" cy="5786454"/>
        </a:xfrm>
        <a:prstGeom prst="roundRect">
          <a:avLst>
            <a:gd name="adj" fmla="val 5000"/>
          </a:avLst>
        </a:prstGeom>
        <a:solidFill>
          <a:srgbClr val="C00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id-ID" sz="6500" kern="1200" dirty="0" smtClean="0"/>
            <a:t>Judul</a:t>
          </a:r>
          <a:endParaRPr lang="en-US" sz="6500" kern="1200" dirty="0"/>
        </a:p>
      </dsp:txBody>
      <dsp:txXfrm rot="16200000">
        <a:off x="-1315168" y="1315168"/>
        <a:ext cx="4744892" cy="2114556"/>
      </dsp:txXfrm>
    </dsp:sp>
    <dsp:sp modelId="{F71ED41E-3D2E-4050-8BB6-3CCDF244944D}">
      <dsp:nvSpPr>
        <dsp:cNvPr id="0" name=""/>
        <dsp:cNvSpPr/>
      </dsp:nvSpPr>
      <dsp:spPr>
        <a:xfrm>
          <a:off x="2114556" y="0"/>
          <a:ext cx="7876721" cy="5786454"/>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endParaRPr lang="en-US" sz="2800" kern="1200" dirty="0" smtClean="0"/>
        </a:p>
        <a:p>
          <a:pPr lvl="0" algn="l" defTabSz="1244600">
            <a:lnSpc>
              <a:spcPct val="90000"/>
            </a:lnSpc>
            <a:spcBef>
              <a:spcPct val="0"/>
            </a:spcBef>
            <a:spcAft>
              <a:spcPct val="35000"/>
            </a:spcAft>
          </a:pPr>
          <a:endParaRPr lang="en-US" sz="2800" kern="1200" dirty="0" smtClean="0"/>
        </a:p>
        <a:p>
          <a:pPr lvl="0" algn="l" defTabSz="1244600">
            <a:lnSpc>
              <a:spcPct val="90000"/>
            </a:lnSpc>
            <a:spcBef>
              <a:spcPct val="0"/>
            </a:spcBef>
            <a:spcAft>
              <a:spcPct val="35000"/>
            </a:spcAft>
          </a:pPr>
          <a:endParaRPr lang="en-US" sz="2800" kern="1200" dirty="0" smtClean="0"/>
        </a:p>
        <a:p>
          <a:pPr lvl="0" algn="l" defTabSz="1244600">
            <a:lnSpc>
              <a:spcPct val="90000"/>
            </a:lnSpc>
            <a:spcBef>
              <a:spcPct val="0"/>
            </a:spcBef>
            <a:spcAft>
              <a:spcPct val="35000"/>
            </a:spcAft>
          </a:pPr>
          <a:endParaRPr lang="en-US" sz="2800" kern="1200" dirty="0" smtClean="0"/>
        </a:p>
        <a:p>
          <a:pPr lvl="0" algn="l" defTabSz="1244600">
            <a:lnSpc>
              <a:spcPct val="90000"/>
            </a:lnSpc>
            <a:spcBef>
              <a:spcPct val="0"/>
            </a:spcBef>
            <a:spcAft>
              <a:spcPct val="35000"/>
            </a:spcAft>
          </a:pPr>
          <a:endParaRPr lang="en-US" sz="2800" kern="1200" dirty="0" smtClean="0"/>
        </a:p>
        <a:p>
          <a:pPr lvl="0" algn="l" defTabSz="1244600">
            <a:lnSpc>
              <a:spcPct val="90000"/>
            </a:lnSpc>
            <a:spcBef>
              <a:spcPct val="0"/>
            </a:spcBef>
            <a:spcAft>
              <a:spcPct val="35000"/>
            </a:spcAft>
          </a:pPr>
          <a:r>
            <a:rPr lang="en-US" sz="2800" kern="1200" dirty="0" smtClean="0"/>
            <a:t>Program </a:t>
          </a:r>
          <a:r>
            <a:rPr lang="en-US" sz="2800" kern="1200" dirty="0" err="1" smtClean="0"/>
            <a:t>Pengembangan</a:t>
          </a:r>
          <a:r>
            <a:rPr lang="en-US" sz="2800" kern="1200" dirty="0" smtClean="0"/>
            <a:t> </a:t>
          </a:r>
          <a:r>
            <a:rPr lang="en-US" sz="2800" kern="1200" dirty="0" err="1" smtClean="0"/>
            <a:t>Kewirausahaan</a:t>
          </a:r>
          <a:r>
            <a:rPr lang="id-ID" sz="2800" kern="1200" dirty="0" smtClean="0"/>
            <a:t> (</a:t>
          </a:r>
          <a:r>
            <a:rPr lang="en-US" sz="2800" kern="1200" dirty="0" smtClean="0"/>
            <a:t>PP</a:t>
          </a:r>
          <a:r>
            <a:rPr lang="id-ID" sz="2800" kern="1200" dirty="0" smtClean="0"/>
            <a:t>K) </a:t>
          </a:r>
          <a:r>
            <a:rPr lang="en-US" sz="2800" kern="1200" dirty="0" smtClean="0"/>
            <a:t> </a:t>
          </a:r>
          <a:r>
            <a:rPr lang="en-US" sz="2800" kern="1200" dirty="0" err="1" smtClean="0"/>
            <a:t>di</a:t>
          </a:r>
          <a:r>
            <a:rPr lang="en-US" sz="2800" kern="1200" dirty="0" smtClean="0"/>
            <a:t> </a:t>
          </a:r>
          <a:r>
            <a:rPr lang="en-US" sz="2800" kern="1200" dirty="0" err="1" smtClean="0"/>
            <a:t>Fakulutas</a:t>
          </a:r>
          <a:r>
            <a:rPr lang="en-US" sz="2800" kern="1200" dirty="0" smtClean="0"/>
            <a:t>… / </a:t>
          </a:r>
          <a:r>
            <a:rPr lang="en-US" sz="2800" kern="1200" dirty="0" err="1" smtClean="0"/>
            <a:t>Jurusan</a:t>
          </a:r>
          <a:r>
            <a:rPr lang="en-US" sz="2800" kern="1200" dirty="0" smtClean="0"/>
            <a:t>…  PT…..</a:t>
          </a:r>
          <a:endParaRPr lang="en-US" sz="2800" kern="1200" dirty="0"/>
        </a:p>
      </dsp:txBody>
      <dsp:txXfrm>
        <a:off x="2114556" y="0"/>
        <a:ext cx="7876721" cy="57864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2C23E-B010-4FD9-87A7-CE60837FC29E}">
      <dsp:nvSpPr>
        <dsp:cNvPr id="0" name=""/>
        <dsp:cNvSpPr/>
      </dsp:nvSpPr>
      <dsp:spPr>
        <a:xfrm>
          <a:off x="0" y="0"/>
          <a:ext cx="11906291" cy="6429396"/>
        </a:xfrm>
        <a:prstGeom prst="roundRect">
          <a:avLst>
            <a:gd name="adj" fmla="val 5000"/>
          </a:avLst>
        </a:prstGeom>
        <a:solidFill>
          <a:srgbClr val="C00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4592" rIns="213360" bIns="0" numCol="1" spcCol="1270" anchor="t" anchorCtr="0">
          <a:noAutofit/>
        </a:bodyPr>
        <a:lstStyle/>
        <a:p>
          <a:pPr lvl="0" algn="r" defTabSz="2133600">
            <a:lnSpc>
              <a:spcPct val="90000"/>
            </a:lnSpc>
            <a:spcBef>
              <a:spcPct val="0"/>
            </a:spcBef>
            <a:spcAft>
              <a:spcPct val="35000"/>
            </a:spcAft>
          </a:pPr>
          <a:r>
            <a:rPr lang="en-US" sz="4800" kern="1200" noProof="1" smtClean="0"/>
            <a:t>RINGKASAN</a:t>
          </a:r>
          <a:endParaRPr lang="id-ID" sz="4800" kern="1200" noProof="1"/>
        </a:p>
      </dsp:txBody>
      <dsp:txXfrm rot="16200000">
        <a:off x="-1445423" y="1445423"/>
        <a:ext cx="5272104" cy="2381258"/>
      </dsp:txXfrm>
    </dsp:sp>
    <dsp:sp modelId="{406D4DB7-904E-42A5-AC1D-131C6092D944}">
      <dsp:nvSpPr>
        <dsp:cNvPr id="0" name=""/>
        <dsp:cNvSpPr/>
      </dsp:nvSpPr>
      <dsp:spPr>
        <a:xfrm>
          <a:off x="2381258" y="0"/>
          <a:ext cx="8870186" cy="6429396"/>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endParaRPr lang="en-US" sz="3600" kern="1200" noProof="1" smtClean="0">
            <a:latin typeface="Tahoma" pitchFamily="34" charset="0"/>
            <a:cs typeface="Tahoma" pitchFamily="34" charset="0"/>
          </a:endParaRPr>
        </a:p>
        <a:p>
          <a:pPr lvl="0" algn="l" defTabSz="1600200">
            <a:lnSpc>
              <a:spcPct val="90000"/>
            </a:lnSpc>
            <a:spcBef>
              <a:spcPct val="0"/>
            </a:spcBef>
            <a:spcAft>
              <a:spcPct val="35000"/>
            </a:spcAft>
          </a:pPr>
          <a:r>
            <a:rPr lang="en-US" sz="3600" kern="1200" noProof="1" smtClean="0">
              <a:latin typeface="Tahoma" pitchFamily="34" charset="0"/>
              <a:cs typeface="Tahoma" pitchFamily="34" charset="0"/>
            </a:rPr>
            <a:t>Kemukakan tujuan dan target khusus yang ingin dicapai serta metode yang akan dipakai dalam pencapaian tujuan tersebut. Ringkasan harus mampu menguraikan secara cermat dan singkat tentang rencana kegiatan yang diusulkan dan ditulis dengan jarak satu spasi (max 1 halaman)</a:t>
          </a:r>
          <a:endParaRPr lang="id-ID" sz="3600" kern="1200" noProof="1">
            <a:latin typeface="Tahoma" pitchFamily="34" charset="0"/>
            <a:cs typeface="Tahoma" pitchFamily="34" charset="0"/>
          </a:endParaRPr>
        </a:p>
      </dsp:txBody>
      <dsp:txXfrm>
        <a:off x="2381258" y="0"/>
        <a:ext cx="8870186" cy="64293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2C23E-B010-4FD9-87A7-CE60837FC29E}">
      <dsp:nvSpPr>
        <dsp:cNvPr id="0" name=""/>
        <dsp:cNvSpPr/>
      </dsp:nvSpPr>
      <dsp:spPr>
        <a:xfrm>
          <a:off x="4437" y="569475"/>
          <a:ext cx="11897416" cy="5290444"/>
        </a:xfrm>
        <a:prstGeom prst="roundRect">
          <a:avLst>
            <a:gd name="adj" fmla="val 5000"/>
          </a:avLst>
        </a:prstGeom>
        <a:solidFill>
          <a:srgbClr val="C00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7160" rIns="177800" bIns="0" numCol="1" spcCol="1270" anchor="t" anchorCtr="0">
          <a:noAutofit/>
        </a:bodyPr>
        <a:lstStyle/>
        <a:p>
          <a:pPr lvl="0" algn="r" defTabSz="1778000">
            <a:lnSpc>
              <a:spcPct val="90000"/>
            </a:lnSpc>
            <a:spcBef>
              <a:spcPct val="0"/>
            </a:spcBef>
            <a:spcAft>
              <a:spcPct val="35000"/>
            </a:spcAft>
          </a:pPr>
          <a:r>
            <a:rPr lang="en-US" sz="4000" kern="1200" noProof="1" smtClean="0"/>
            <a:t>BAB 1. PENDAHULUAN</a:t>
          </a:r>
          <a:endParaRPr lang="id-ID" sz="4000" kern="1200" noProof="1"/>
        </a:p>
      </dsp:txBody>
      <dsp:txXfrm rot="16200000">
        <a:off x="-974903" y="1548816"/>
        <a:ext cx="4338164" cy="2379483"/>
      </dsp:txXfrm>
    </dsp:sp>
    <dsp:sp modelId="{406D4DB7-904E-42A5-AC1D-131C6092D944}">
      <dsp:nvSpPr>
        <dsp:cNvPr id="0" name=""/>
        <dsp:cNvSpPr/>
      </dsp:nvSpPr>
      <dsp:spPr>
        <a:xfrm>
          <a:off x="1714609" y="569475"/>
          <a:ext cx="8863575" cy="5290444"/>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just" defTabSz="1066800">
            <a:lnSpc>
              <a:spcPct val="90000"/>
            </a:lnSpc>
            <a:spcBef>
              <a:spcPct val="0"/>
            </a:spcBef>
            <a:spcAft>
              <a:spcPct val="35000"/>
            </a:spcAft>
          </a:pPr>
          <a:r>
            <a:rPr lang="en-US" sz="2400" kern="1200" noProof="1" smtClean="0">
              <a:latin typeface="Tahoma" pitchFamily="34" charset="0"/>
              <a:cs typeface="Tahoma" pitchFamily="34" charset="0"/>
            </a:rPr>
            <a:t>a. Uraikan kondisi kewirausahaan di perguruan tinggi pengusul saat ini. Informasikan jumlah mahasiswa PKMK/PKM lainnya, mahasiswa PMW dan mahasiswa yang merintis usaha baru serta produk/komoditas yang sudah dihasilkan</a:t>
          </a:r>
          <a:endParaRPr lang="id-ID" sz="2400" kern="1200" noProof="1">
            <a:latin typeface="Tahoma" pitchFamily="34" charset="0"/>
            <a:cs typeface="Tahoma" pitchFamily="34" charset="0"/>
          </a:endParaRPr>
        </a:p>
        <a:p>
          <a:pPr lvl="0" algn="just" defTabSz="1066800">
            <a:lnSpc>
              <a:spcPct val="90000"/>
            </a:lnSpc>
            <a:spcBef>
              <a:spcPct val="0"/>
            </a:spcBef>
            <a:spcAft>
              <a:spcPct val="35000"/>
            </a:spcAft>
          </a:pPr>
          <a:r>
            <a:rPr lang="en-US" sz="2400" kern="1200" noProof="1" smtClean="0">
              <a:latin typeface="Tahoma" pitchFamily="34" charset="0"/>
              <a:cs typeface="Tahoma" pitchFamily="34" charset="0"/>
            </a:rPr>
            <a:t>b. Informasikan potensi dan nilai ekonomi produk mahasiswa PKMK/PKM lainnya, mahasiswa PMW, mhs yang merintis usaha baru, dan alumni yang berminat sebagai tenant.</a:t>
          </a:r>
        </a:p>
        <a:p>
          <a:pPr lvl="0" algn="just" defTabSz="1066800">
            <a:lnSpc>
              <a:spcPct val="90000"/>
            </a:lnSpc>
            <a:spcBef>
              <a:spcPct val="0"/>
            </a:spcBef>
            <a:spcAft>
              <a:spcPct val="35000"/>
            </a:spcAft>
          </a:pPr>
          <a:r>
            <a:rPr lang="en-US" sz="2400" kern="1200" noProof="1" smtClean="0">
              <a:latin typeface="Tahoma" pitchFamily="34" charset="0"/>
              <a:cs typeface="Tahoma" pitchFamily="34" charset="0"/>
            </a:rPr>
            <a:t>c. Ungkapkan keunggulan ipteks produk tenant dalam PPK.</a:t>
          </a:r>
        </a:p>
        <a:p>
          <a:pPr lvl="0" algn="just" defTabSz="1066800">
            <a:lnSpc>
              <a:spcPct val="90000"/>
            </a:lnSpc>
            <a:spcBef>
              <a:spcPct val="0"/>
            </a:spcBef>
            <a:spcAft>
              <a:spcPct val="35000"/>
            </a:spcAft>
          </a:pPr>
          <a:r>
            <a:rPr lang="en-US" sz="2400" kern="1200" noProof="1" smtClean="0">
              <a:latin typeface="Tahoma" pitchFamily="34" charset="0"/>
              <a:cs typeface="Tahoma" pitchFamily="34" charset="0"/>
            </a:rPr>
            <a:t>d. Jelaskan kesiapan pengelola, fasilitas perguruan tinggi dan kelembagaan yang terkait dengan kewirausahaan di perguruan tinggi pengusul.</a:t>
          </a:r>
        </a:p>
        <a:p>
          <a:pPr lvl="0" algn="just" defTabSz="1066800">
            <a:lnSpc>
              <a:spcPct val="90000"/>
            </a:lnSpc>
            <a:spcBef>
              <a:spcPct val="0"/>
            </a:spcBef>
            <a:spcAft>
              <a:spcPct val="35000"/>
            </a:spcAft>
          </a:pPr>
          <a:r>
            <a:rPr lang="en-US" sz="2400" kern="1200" noProof="1" smtClean="0">
              <a:latin typeface="Tahoma" pitchFamily="34" charset="0"/>
              <a:cs typeface="Tahoma" pitchFamily="34" charset="0"/>
            </a:rPr>
            <a:t>e. Informasikan ada tidaknya PPUPIK di PT  pengusul dan jelaskan PPUPIK  tersebut</a:t>
          </a:r>
        </a:p>
      </dsp:txBody>
      <dsp:txXfrm>
        <a:off x="1714609" y="569475"/>
        <a:ext cx="8863575" cy="529044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4D919-2F59-406B-B599-285E54D3DCBA}">
      <dsp:nvSpPr>
        <dsp:cNvPr id="0" name=""/>
        <dsp:cNvSpPr/>
      </dsp:nvSpPr>
      <dsp:spPr>
        <a:xfrm>
          <a:off x="0" y="720519"/>
          <a:ext cx="10972800" cy="5059794"/>
        </a:xfrm>
        <a:prstGeom prst="roundRect">
          <a:avLst>
            <a:gd name="adj" fmla="val 5000"/>
          </a:avLst>
        </a:prstGeom>
        <a:solidFill>
          <a:schemeClr val="accent2">
            <a:lumMod val="5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b="1" kern="1200" dirty="0" smtClean="0">
              <a:solidFill>
                <a:srgbClr val="FFFF00"/>
              </a:solidFill>
              <a:latin typeface="Tahoma" pitchFamily="34" charset="0"/>
              <a:cs typeface="Tahoma" pitchFamily="34" charset="0"/>
            </a:rPr>
            <a:t>BAB 2. TARGET DAN LUARAN</a:t>
          </a:r>
          <a:endParaRPr lang="en-US" sz="2800" b="1" kern="1200" dirty="0">
            <a:solidFill>
              <a:srgbClr val="FFFF00"/>
            </a:solidFill>
            <a:latin typeface="Tahoma" pitchFamily="34" charset="0"/>
            <a:cs typeface="Tahoma" pitchFamily="34" charset="0"/>
          </a:endParaRPr>
        </a:p>
      </dsp:txBody>
      <dsp:txXfrm rot="16200000">
        <a:off x="-977235" y="1697755"/>
        <a:ext cx="4149031" cy="2194560"/>
      </dsp:txXfrm>
    </dsp:sp>
    <dsp:sp modelId="{2A651DAE-7863-413C-8BC0-A6609120B51A}">
      <dsp:nvSpPr>
        <dsp:cNvPr id="0" name=""/>
        <dsp:cNvSpPr/>
      </dsp:nvSpPr>
      <dsp:spPr>
        <a:xfrm>
          <a:off x="2194560" y="720519"/>
          <a:ext cx="8174736" cy="5059794"/>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endParaRPr lang="en-US" sz="2400" kern="1200" noProof="1" smtClean="0">
            <a:latin typeface="Tahoma" pitchFamily="34" charset="0"/>
            <a:cs typeface="Tahoma" pitchFamily="34" charset="0"/>
          </a:endParaRPr>
        </a:p>
        <a:p>
          <a:pPr lvl="0" algn="just" defTabSz="1066800">
            <a:lnSpc>
              <a:spcPct val="90000"/>
            </a:lnSpc>
            <a:spcBef>
              <a:spcPct val="0"/>
            </a:spcBef>
            <a:spcAft>
              <a:spcPct val="35000"/>
            </a:spcAft>
          </a:pPr>
          <a:r>
            <a:rPr lang="en-US" sz="3600" kern="1200" noProof="1" smtClean="0">
              <a:latin typeface="Tahoma" pitchFamily="34" charset="0"/>
              <a:cs typeface="Tahoma" pitchFamily="34" charset="0"/>
            </a:rPr>
            <a:t>Tuliskan jenis luaran yang akan dihasilkan sesuai dengan rencana kegiatan. Publikasi ilmiah, pemakalah dalam pertemuan ilmiah, jumlah WUB, teknologi tepat guna, dan peningkatan performan usaha tenant.</a:t>
          </a:r>
        </a:p>
        <a:p>
          <a:pPr lvl="0" algn="just" defTabSz="1066800">
            <a:lnSpc>
              <a:spcPct val="90000"/>
            </a:lnSpc>
            <a:spcBef>
              <a:spcPct val="0"/>
            </a:spcBef>
            <a:spcAft>
              <a:spcPct val="35000"/>
            </a:spcAft>
          </a:pPr>
          <a:r>
            <a:rPr lang="en-US" sz="3600" kern="1200" noProof="1" smtClean="0">
              <a:latin typeface="Tahoma" pitchFamily="34" charset="0"/>
              <a:cs typeface="Tahoma" pitchFamily="34" charset="0"/>
            </a:rPr>
            <a:t>Target luaran dibuat seperti tabel berikut  </a:t>
          </a:r>
          <a:endParaRPr lang="id-ID" sz="3600" kern="1200" noProof="1">
            <a:latin typeface="Tahoma" pitchFamily="34" charset="0"/>
            <a:cs typeface="Tahoma" pitchFamily="34" charset="0"/>
          </a:endParaRPr>
        </a:p>
      </dsp:txBody>
      <dsp:txXfrm>
        <a:off x="2194560" y="720519"/>
        <a:ext cx="8174736" cy="50597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38DF4-B65A-4C43-BC71-03079033D946}">
      <dsp:nvSpPr>
        <dsp:cNvPr id="0" name=""/>
        <dsp:cNvSpPr/>
      </dsp:nvSpPr>
      <dsp:spPr>
        <a:xfrm>
          <a:off x="0" y="569473"/>
          <a:ext cx="11906291" cy="5361887"/>
        </a:xfrm>
        <a:prstGeom prst="roundRect">
          <a:avLst>
            <a:gd name="adj" fmla="val 5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noProof="1" smtClean="0">
              <a:latin typeface="Tahoma" pitchFamily="34" charset="0"/>
              <a:cs typeface="Tahoma" pitchFamily="34" charset="0"/>
            </a:rPr>
            <a:t>BAB 3. METODE PELAKSANAAN</a:t>
          </a:r>
          <a:endParaRPr lang="id-ID" sz="3200" kern="1200" noProof="1">
            <a:latin typeface="Tahoma" pitchFamily="34" charset="0"/>
            <a:cs typeface="Tahoma" pitchFamily="34" charset="0"/>
          </a:endParaRPr>
        </a:p>
      </dsp:txBody>
      <dsp:txXfrm rot="16200000">
        <a:off x="-1007744" y="1577217"/>
        <a:ext cx="4396748" cy="2381258"/>
      </dsp:txXfrm>
    </dsp:sp>
    <dsp:sp modelId="{7E61BCA1-518F-4F7C-BFE0-157413C6A337}">
      <dsp:nvSpPr>
        <dsp:cNvPr id="0" name=""/>
        <dsp:cNvSpPr/>
      </dsp:nvSpPr>
      <dsp:spPr>
        <a:xfrm>
          <a:off x="2381258" y="569473"/>
          <a:ext cx="8870186" cy="5361887"/>
        </a:xfrm>
        <a:prstGeom prst="rect">
          <a:avLst/>
        </a:prstGeom>
        <a:noFill/>
        <a:ln>
          <a:noFill/>
        </a:ln>
        <a:effectLst>
          <a:outerShdw blurRad="39000" dist="25400" dir="5400000" rotWithShape="0">
            <a:srgbClr val="000000">
              <a:alpha val="38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75438" rIns="0" bIns="0" numCol="1" spcCol="1270" anchor="t" anchorCtr="0">
          <a:noAutofit/>
        </a:bodyPr>
        <a:lstStyle/>
        <a:p>
          <a:pPr lvl="0" algn="just" defTabSz="977900">
            <a:lnSpc>
              <a:spcPct val="90000"/>
            </a:lnSpc>
            <a:spcBef>
              <a:spcPct val="0"/>
            </a:spcBef>
            <a:spcAft>
              <a:spcPct val="35000"/>
            </a:spcAft>
          </a:pPr>
          <a:r>
            <a:rPr lang="en-US" sz="2200" kern="1200" noProof="1" smtClean="0">
              <a:latin typeface="Tahoma" pitchFamily="34" charset="0"/>
              <a:cs typeface="Tahoma" pitchFamily="34" charset="0"/>
            </a:rPr>
            <a:t>1. Pola rekrutmen tenant peserta PPK, mengacu kepada luaran program, lima wirausaha baru/tahun.</a:t>
          </a:r>
          <a:endParaRPr lang="id-ID" sz="2200" kern="1200" noProof="1">
            <a:latin typeface="Tahoma" pitchFamily="34" charset="0"/>
            <a:cs typeface="Tahoma" pitchFamily="34" charset="0"/>
          </a:endParaRP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2. Metode pendekatan yang akan diterapkan seperti pelatihan kewirausahaan, magang pada industri mitra, pola pembimbingan, pengawasan terhadap tenant, teknik pembiayaan usaha tenant, pola pemberian bantuan teknologi dan metode penyelesaian masalah.</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3. Kemungkinan adanya kolaborasi dengan lembaga sejenis di luar kampus dan pola operasinya.</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4. Jelaskan secara rinci mengenai persiapan, pelaksanaan, dan evaluasi kegiatan PPK mengacu kepada uraian dalam metode pelaksanaan.</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5. Nyatakan secara wajar jumlah tenant yang menjadi wirausaha per tahun dan strategi pengisiannya kembali sehingga jumlah tenant tetap 20 orang per tahun.</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6. Uraikan rencana pengembangan unit PPK pada tahun-tahun selanjutnya.</a:t>
          </a:r>
        </a:p>
      </dsp:txBody>
      <dsp:txXfrm>
        <a:off x="2381258" y="569473"/>
        <a:ext cx="8870186" cy="536188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5367C-3183-42B9-AD0D-E99629D00CBD}">
      <dsp:nvSpPr>
        <dsp:cNvPr id="0" name=""/>
        <dsp:cNvSpPr/>
      </dsp:nvSpPr>
      <dsp:spPr>
        <a:xfrm>
          <a:off x="0" y="0"/>
          <a:ext cx="12192000" cy="6858000"/>
        </a:xfrm>
        <a:prstGeom prst="roundRect">
          <a:avLst>
            <a:gd name="adj" fmla="val 5000"/>
          </a:avLst>
        </a:prstGeom>
        <a:solidFill>
          <a:schemeClr val="accent1">
            <a:lumMod val="5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b="1" kern="1200" dirty="0" smtClean="0">
              <a:solidFill>
                <a:srgbClr val="FFFF00"/>
              </a:solidFill>
              <a:latin typeface="Tahoma" pitchFamily="34" charset="0"/>
              <a:cs typeface="Tahoma" pitchFamily="34" charset="0"/>
            </a:rPr>
            <a:t>BAB 4. BIAYA DAN JADWAL KEGIATAN</a:t>
          </a:r>
          <a:endParaRPr lang="en-US" sz="900" b="1" kern="1200" dirty="0">
            <a:solidFill>
              <a:srgbClr val="FFFF00"/>
            </a:solidFill>
            <a:latin typeface="Tahoma" pitchFamily="34" charset="0"/>
            <a:cs typeface="Tahoma" pitchFamily="34" charset="0"/>
          </a:endParaRPr>
        </a:p>
      </dsp:txBody>
      <dsp:txXfrm rot="16200000">
        <a:off x="-1592580" y="1592580"/>
        <a:ext cx="5623560" cy="2438400"/>
      </dsp:txXfrm>
    </dsp:sp>
    <dsp:sp modelId="{BABAEBF4-62D0-4B12-812D-129F5DD4581F}">
      <dsp:nvSpPr>
        <dsp:cNvPr id="0" name=""/>
        <dsp:cNvSpPr/>
      </dsp:nvSpPr>
      <dsp:spPr>
        <a:xfrm>
          <a:off x="2438400" y="0"/>
          <a:ext cx="9083040" cy="6858000"/>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endParaRPr lang="en-US" sz="2400" kern="1200" noProof="1" smtClean="0">
            <a:latin typeface="Tahoma" pitchFamily="34" charset="0"/>
            <a:cs typeface="Tahoma" pitchFamily="34" charset="0"/>
          </a:endParaRPr>
        </a:p>
        <a:p>
          <a:pPr lvl="0" algn="l" defTabSz="1066800">
            <a:lnSpc>
              <a:spcPct val="90000"/>
            </a:lnSpc>
            <a:spcBef>
              <a:spcPct val="0"/>
            </a:spcBef>
            <a:spcAft>
              <a:spcPct val="35000"/>
            </a:spcAft>
          </a:pPr>
          <a:r>
            <a:rPr lang="id-ID" sz="2400" kern="1200" noProof="1" smtClean="0">
              <a:latin typeface="Tahoma" pitchFamily="34" charset="0"/>
              <a:cs typeface="Tahoma" pitchFamily="34" charset="0"/>
            </a:rPr>
            <a:t>Buat Tabel yang menunjukkan hubungan antara kegiatan dan biaya</a:t>
          </a:r>
          <a:endParaRPr lang="id-ID" sz="2400" kern="1200" noProof="1">
            <a:latin typeface="Tahoma" pitchFamily="34" charset="0"/>
            <a:cs typeface="Tahoma" pitchFamily="34" charset="0"/>
          </a:endParaRPr>
        </a:p>
        <a:p>
          <a:pPr lvl="0" algn="l" defTabSz="1066800">
            <a:lnSpc>
              <a:spcPct val="90000"/>
            </a:lnSpc>
            <a:spcBef>
              <a:spcPct val="0"/>
            </a:spcBef>
            <a:spcAft>
              <a:spcPct val="35000"/>
            </a:spcAft>
          </a:pPr>
          <a:r>
            <a:rPr lang="id-ID" sz="2400" kern="1200" noProof="1" smtClean="0">
              <a:latin typeface="Tahoma" pitchFamily="34" charset="0"/>
              <a:cs typeface="Tahoma" pitchFamily="34" charset="0"/>
            </a:rPr>
            <a:t>Ke</a:t>
          </a:r>
          <a:r>
            <a:rPr lang="en-US" sz="2400" kern="1200" noProof="1" smtClean="0">
              <a:latin typeface="Tahoma" pitchFamily="34" charset="0"/>
              <a:cs typeface="Tahoma" pitchFamily="34" charset="0"/>
            </a:rPr>
            <a:t>wajar</a:t>
          </a:r>
          <a:r>
            <a:rPr lang="id-ID" sz="2400" kern="1200" noProof="1" smtClean="0">
              <a:latin typeface="Tahoma" pitchFamily="34" charset="0"/>
              <a:cs typeface="Tahoma" pitchFamily="34" charset="0"/>
            </a:rPr>
            <a:t>an Usulan Biaya yang rinci</a:t>
          </a:r>
          <a:r>
            <a:rPr lang="en-US" sz="2400" kern="1200" noProof="1" smtClean="0">
              <a:latin typeface="Tahoma" pitchFamily="34" charset="0"/>
              <a:cs typeface="Tahoma" pitchFamily="34" charset="0"/>
            </a:rPr>
            <a:t>, dibuat untuk 3 tahun </a:t>
          </a:r>
          <a:r>
            <a:rPr lang="id-ID" sz="2400" kern="1200" noProof="1" smtClean="0">
              <a:latin typeface="Tahoma" pitchFamily="34" charset="0"/>
              <a:cs typeface="Tahoma" pitchFamily="34" charset="0"/>
            </a:rPr>
            <a:t> </a:t>
          </a:r>
          <a:r>
            <a:rPr lang="en-US" sz="2400" kern="1200" noProof="1" smtClean="0">
              <a:latin typeface="Tahoma" pitchFamily="34" charset="0"/>
              <a:cs typeface="Tahoma" pitchFamily="34" charset="0"/>
            </a:rPr>
            <a:t>dan di</a:t>
          </a:r>
          <a:r>
            <a:rPr lang="id-ID" sz="2400" kern="1200" noProof="1" smtClean="0">
              <a:latin typeface="Tahoma" pitchFamily="34" charset="0"/>
              <a:cs typeface="Tahoma" pitchFamily="34" charset="0"/>
            </a:rPr>
            <a:t>klasifikasi</a:t>
          </a:r>
          <a:r>
            <a:rPr lang="en-US" sz="2400" kern="1200" noProof="1" smtClean="0">
              <a:latin typeface="Tahoma" pitchFamily="34" charset="0"/>
              <a:cs typeface="Tahoma" pitchFamily="34" charset="0"/>
            </a:rPr>
            <a:t>kan sebagai berikut</a:t>
          </a:r>
          <a:r>
            <a:rPr lang="id-ID" sz="2400" kern="1200" noProof="1" smtClean="0">
              <a:latin typeface="Tahoma" pitchFamily="34" charset="0"/>
              <a:cs typeface="Tahoma" pitchFamily="34" charset="0"/>
            </a:rPr>
            <a:t>:  </a:t>
          </a:r>
        </a:p>
        <a:p>
          <a:pPr lvl="0" algn="l" defTabSz="1066800">
            <a:lnSpc>
              <a:spcPct val="90000"/>
            </a:lnSpc>
            <a:spcBef>
              <a:spcPct val="0"/>
            </a:spcBef>
            <a:spcAft>
              <a:spcPts val="0"/>
            </a:spcAft>
          </a:pPr>
          <a:endParaRPr lang="en-US" sz="800" kern="1200" noProof="1" smtClean="0">
            <a:latin typeface="Tahoma" pitchFamily="34" charset="0"/>
            <a:cs typeface="Tahoma" pitchFamily="34" charset="0"/>
          </a:endParaRPr>
        </a:p>
        <a:p>
          <a:pPr lvl="0" algn="l" defTabSz="1066800">
            <a:lnSpc>
              <a:spcPct val="90000"/>
            </a:lnSpc>
            <a:spcBef>
              <a:spcPct val="0"/>
            </a:spcBef>
            <a:spcAft>
              <a:spcPts val="0"/>
            </a:spcAft>
          </a:pPr>
          <a:r>
            <a:rPr lang="en-US" sz="2400" kern="1200" noProof="1" smtClean="0">
              <a:latin typeface="Tahoma" pitchFamily="34" charset="0"/>
              <a:cs typeface="Tahoma" pitchFamily="34" charset="0"/>
            </a:rPr>
            <a:t>1. </a:t>
          </a:r>
          <a:r>
            <a:rPr lang="id-ID" sz="2400" kern="1200" noProof="1" smtClean="0">
              <a:latin typeface="Tahoma" pitchFamily="34" charset="0"/>
              <a:cs typeface="Tahoma" pitchFamily="34" charset="0"/>
            </a:rPr>
            <a:t>Honorarium (</a:t>
          </a:r>
          <a:r>
            <a:rPr lang="en-US" sz="2400" kern="1200" noProof="1" smtClean="0">
              <a:latin typeface="Tahoma" pitchFamily="34" charset="0"/>
              <a:cs typeface="Tahoma" pitchFamily="34" charset="0"/>
            </a:rPr>
            <a:t>sesuai ketentuan, </a:t>
          </a:r>
          <a:r>
            <a:rPr lang="id-ID" sz="2400" kern="1200" noProof="1" smtClean="0">
              <a:latin typeface="Tahoma" pitchFamily="34" charset="0"/>
              <a:cs typeface="Tahoma" pitchFamily="34" charset="0"/>
            </a:rPr>
            <a:t>maks</a:t>
          </a:r>
          <a:r>
            <a:rPr lang="en-US" sz="2400" kern="1200" noProof="1" smtClean="0">
              <a:latin typeface="Tahoma" pitchFamily="34" charset="0"/>
              <a:cs typeface="Tahoma" pitchFamily="34" charset="0"/>
            </a:rPr>
            <a:t> 2</a:t>
          </a:r>
          <a:r>
            <a:rPr lang="id-ID" sz="2400" kern="1200" noProof="1" smtClean="0">
              <a:latin typeface="Tahoma" pitchFamily="34" charset="0"/>
              <a:cs typeface="Tahoma" pitchFamily="34" charset="0"/>
            </a:rPr>
            <a:t>0%)</a:t>
          </a:r>
        </a:p>
        <a:p>
          <a:pPr lvl="0" algn="l" defTabSz="1066800">
            <a:lnSpc>
              <a:spcPct val="90000"/>
            </a:lnSpc>
            <a:spcBef>
              <a:spcPct val="0"/>
            </a:spcBef>
            <a:spcAft>
              <a:spcPts val="0"/>
            </a:spcAft>
          </a:pPr>
          <a:r>
            <a:rPr lang="en-US" sz="2400" kern="1200" noProof="1" smtClean="0">
              <a:latin typeface="Tahoma" pitchFamily="34" charset="0"/>
              <a:cs typeface="Tahoma" pitchFamily="34" charset="0"/>
            </a:rPr>
            <a:t>2. </a:t>
          </a:r>
          <a:r>
            <a:rPr lang="id-ID" sz="2400" kern="1200" noProof="1" smtClean="0">
              <a:latin typeface="Tahoma" pitchFamily="34" charset="0"/>
              <a:cs typeface="Tahoma" pitchFamily="34" charset="0"/>
            </a:rPr>
            <a:t>Bahan habis </a:t>
          </a:r>
        </a:p>
        <a:p>
          <a:pPr lvl="0" algn="l" defTabSz="1066800">
            <a:lnSpc>
              <a:spcPct val="90000"/>
            </a:lnSpc>
            <a:spcBef>
              <a:spcPct val="0"/>
            </a:spcBef>
            <a:spcAft>
              <a:spcPts val="0"/>
            </a:spcAft>
          </a:pPr>
          <a:r>
            <a:rPr lang="en-US" sz="2400" kern="1200" noProof="1" smtClean="0">
              <a:latin typeface="Tahoma" pitchFamily="34" charset="0"/>
              <a:cs typeface="Tahoma" pitchFamily="34" charset="0"/>
            </a:rPr>
            <a:t>3. </a:t>
          </a:r>
          <a:r>
            <a:rPr lang="id-ID" sz="2400" kern="1200" noProof="1" smtClean="0">
              <a:latin typeface="Tahoma" pitchFamily="34" charset="0"/>
              <a:cs typeface="Tahoma" pitchFamily="34" charset="0"/>
            </a:rPr>
            <a:t>Peralatan/suku cadang </a:t>
          </a:r>
        </a:p>
        <a:p>
          <a:pPr lvl="0" algn="l" defTabSz="1066800">
            <a:lnSpc>
              <a:spcPct val="90000"/>
            </a:lnSpc>
            <a:spcBef>
              <a:spcPct val="0"/>
            </a:spcBef>
            <a:spcAft>
              <a:spcPts val="0"/>
            </a:spcAft>
          </a:pPr>
          <a:r>
            <a:rPr lang="en-US" sz="2400" kern="1200" noProof="1" smtClean="0">
              <a:latin typeface="Tahoma" pitchFamily="34" charset="0"/>
              <a:cs typeface="Tahoma" pitchFamily="34" charset="0"/>
            </a:rPr>
            <a:t>4. </a:t>
          </a:r>
          <a:r>
            <a:rPr lang="id-ID" sz="2400" kern="1200" noProof="1" smtClean="0">
              <a:latin typeface="Tahoma" pitchFamily="34" charset="0"/>
              <a:cs typeface="Tahoma" pitchFamily="34" charset="0"/>
            </a:rPr>
            <a:t>Perjalanan </a:t>
          </a:r>
        </a:p>
        <a:p>
          <a:pPr lvl="0" algn="l" defTabSz="1066800">
            <a:lnSpc>
              <a:spcPct val="90000"/>
            </a:lnSpc>
            <a:spcBef>
              <a:spcPct val="0"/>
            </a:spcBef>
            <a:spcAft>
              <a:spcPts val="0"/>
            </a:spcAft>
          </a:pPr>
          <a:r>
            <a:rPr lang="en-US" sz="2400" kern="1200" noProof="1" smtClean="0">
              <a:latin typeface="Tahoma" pitchFamily="34" charset="0"/>
              <a:cs typeface="Tahoma" pitchFamily="34" charset="0"/>
            </a:rPr>
            <a:t>5. </a:t>
          </a:r>
          <a:r>
            <a:rPr lang="id-ID" sz="2400" kern="1200" noProof="1" smtClean="0">
              <a:latin typeface="Tahoma" pitchFamily="34" charset="0"/>
              <a:cs typeface="Tahoma" pitchFamily="34" charset="0"/>
            </a:rPr>
            <a:t>Lain-lain pengeluaran</a:t>
          </a:r>
          <a:endParaRPr lang="id-ID" sz="2400" kern="1200" noProof="1">
            <a:latin typeface="Tahoma" pitchFamily="34" charset="0"/>
            <a:cs typeface="Tahoma" pitchFamily="34" charset="0"/>
          </a:endParaRPr>
        </a:p>
        <a:p>
          <a:pPr lvl="0" algn="l" defTabSz="355600">
            <a:lnSpc>
              <a:spcPct val="90000"/>
            </a:lnSpc>
            <a:spcBef>
              <a:spcPct val="0"/>
            </a:spcBef>
            <a:spcAft>
              <a:spcPct val="35000"/>
            </a:spcAft>
          </a:pPr>
          <a:endParaRPr lang="id-ID" sz="800" kern="1200" noProof="1" smtClean="0">
            <a:latin typeface="Tahoma" pitchFamily="34" charset="0"/>
            <a:cs typeface="Tahoma" pitchFamily="34" charset="0"/>
          </a:endParaRPr>
        </a:p>
        <a:p>
          <a:pPr lvl="0" algn="l" defTabSz="355600">
            <a:lnSpc>
              <a:spcPct val="90000"/>
            </a:lnSpc>
            <a:spcBef>
              <a:spcPct val="0"/>
            </a:spcBef>
            <a:spcAft>
              <a:spcPct val="35000"/>
            </a:spcAft>
          </a:pPr>
          <a:r>
            <a:rPr lang="id-ID" sz="2400" kern="1200" dirty="0" smtClean="0">
              <a:latin typeface="Tahoma" pitchFamily="34" charset="0"/>
              <a:cs typeface="Tahoma" pitchFamily="34" charset="0"/>
            </a:rPr>
            <a:t>Nyatakan kemampuan kontribusi PT dalam dana tahunan sebesar Rp 2</a:t>
          </a:r>
          <a:r>
            <a:rPr lang="en-US" sz="2400" kern="1200" dirty="0" smtClean="0">
              <a:latin typeface="Tahoma" pitchFamily="34" charset="0"/>
              <a:cs typeface="Tahoma" pitchFamily="34" charset="0"/>
            </a:rPr>
            <a:t>0</a:t>
          </a:r>
          <a:r>
            <a:rPr lang="id-ID" sz="2400" kern="1200" dirty="0" smtClean="0">
              <a:latin typeface="Tahoma" pitchFamily="34" charset="0"/>
              <a:cs typeface="Tahoma" pitchFamily="34" charset="0"/>
            </a:rPr>
            <a:t> juta/tahun</a:t>
          </a:r>
          <a:endParaRPr lang="en-US" sz="2400" kern="1200" dirty="0" smtClean="0">
            <a:latin typeface="Tahoma" pitchFamily="34" charset="0"/>
            <a:cs typeface="Tahoma" pitchFamily="34" charset="0"/>
          </a:endParaRPr>
        </a:p>
        <a:p>
          <a:pPr lvl="0" algn="l" defTabSz="355600">
            <a:lnSpc>
              <a:spcPct val="90000"/>
            </a:lnSpc>
            <a:spcBef>
              <a:spcPct val="0"/>
            </a:spcBef>
            <a:spcAft>
              <a:spcPct val="35000"/>
            </a:spcAft>
          </a:pPr>
          <a:r>
            <a:rPr lang="id-ID" sz="2400" kern="1200" noProof="1" smtClean="0">
              <a:latin typeface="Tahoma" pitchFamily="34" charset="0"/>
              <a:cs typeface="Tahoma" pitchFamily="34" charset="0"/>
            </a:rPr>
            <a:t>Buatkan tabel yang memuat Jadwal Kegiatan secara lengkap dan rinci</a:t>
          </a:r>
          <a:r>
            <a:rPr lang="en-US" sz="2400" kern="1200" noProof="1" smtClean="0">
              <a:latin typeface="Tahoma" pitchFamily="34" charset="0"/>
              <a:cs typeface="Tahoma" pitchFamily="34" charset="0"/>
            </a:rPr>
            <a:t> dalam bentuk bar chart</a:t>
          </a:r>
          <a:r>
            <a:rPr lang="id-ID" sz="2400" kern="1200" noProof="1" smtClean="0">
              <a:latin typeface="Tahoma" pitchFamily="34" charset="0"/>
              <a:cs typeface="Tahoma" pitchFamily="34" charset="0"/>
            </a:rPr>
            <a:t>, </a:t>
          </a:r>
          <a:r>
            <a:rPr lang="en-US" sz="2400" kern="1200" noProof="1" smtClean="0">
              <a:latin typeface="Tahoma" pitchFamily="34" charset="0"/>
              <a:cs typeface="Tahoma" pitchFamily="34" charset="0"/>
            </a:rPr>
            <a:t>yang merefleksikan tahapan pekerjaan</a:t>
          </a:r>
          <a:endParaRPr lang="id-ID" sz="2400" kern="1200" noProof="1">
            <a:latin typeface="Tahoma" pitchFamily="34" charset="0"/>
            <a:cs typeface="Tahoma" pitchFamily="34" charset="0"/>
          </a:endParaRPr>
        </a:p>
      </dsp:txBody>
      <dsp:txXfrm>
        <a:off x="2438400" y="0"/>
        <a:ext cx="9083040" cy="68580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7AE16-FD8A-4A22-8197-ED98733F9289}">
      <dsp:nvSpPr>
        <dsp:cNvPr id="0" name=""/>
        <dsp:cNvSpPr/>
      </dsp:nvSpPr>
      <dsp:spPr>
        <a:xfrm>
          <a:off x="0" y="0"/>
          <a:ext cx="10763282" cy="5500701"/>
        </a:xfrm>
        <a:prstGeom prst="roundRect">
          <a:avLst>
            <a:gd name="adj" fmla="val 5000"/>
          </a:avLst>
        </a:prstGeom>
        <a:solidFill>
          <a:srgbClr val="C00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id-ID" sz="3200" kern="1200" noProof="1" smtClean="0">
              <a:latin typeface="Tahoma" pitchFamily="34" charset="0"/>
              <a:cs typeface="Tahoma" pitchFamily="34" charset="0"/>
            </a:rPr>
            <a:t>Lampiran-lampiran</a:t>
          </a:r>
          <a:br>
            <a:rPr lang="id-ID" sz="3200" kern="1200" noProof="1" smtClean="0">
              <a:latin typeface="Tahoma" pitchFamily="34" charset="0"/>
              <a:cs typeface="Tahoma" pitchFamily="34" charset="0"/>
            </a:rPr>
          </a:br>
          <a:endParaRPr lang="id-ID" sz="3200" kern="1200" noProof="1">
            <a:latin typeface="Tahoma" pitchFamily="34" charset="0"/>
            <a:cs typeface="Tahoma" pitchFamily="34" charset="0"/>
          </a:endParaRPr>
        </a:p>
      </dsp:txBody>
      <dsp:txXfrm rot="16200000">
        <a:off x="-1178959" y="1178959"/>
        <a:ext cx="4510575" cy="2152656"/>
      </dsp:txXfrm>
    </dsp:sp>
    <dsp:sp modelId="{157285DB-FBA4-4E76-83B8-065833CB3521}">
      <dsp:nvSpPr>
        <dsp:cNvPr id="0" name=""/>
        <dsp:cNvSpPr/>
      </dsp:nvSpPr>
      <dsp:spPr>
        <a:xfrm>
          <a:off x="2152656" y="0"/>
          <a:ext cx="8018645" cy="5500701"/>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endParaRPr lang="id-ID" sz="2400" kern="1200" noProof="1" smtClean="0">
            <a:latin typeface="Tahoma" pitchFamily="34" charset="0"/>
            <a:cs typeface="Tahoma" pitchFamily="34" charset="0"/>
          </a:endParaRPr>
        </a:p>
        <a:p>
          <a:pPr lvl="0" algn="l" defTabSz="1066800">
            <a:lnSpc>
              <a:spcPct val="90000"/>
            </a:lnSpc>
            <a:spcBef>
              <a:spcPct val="0"/>
            </a:spcBef>
            <a:spcAft>
              <a:spcPct val="35000"/>
            </a:spcAft>
          </a:pPr>
          <a:r>
            <a:rPr lang="en-US" sz="2400" b="1" kern="1200" dirty="0" err="1" smtClean="0"/>
            <a:t>Lampiran</a:t>
          </a:r>
          <a:r>
            <a:rPr lang="en-US" sz="2400" b="1" kern="1200" dirty="0" smtClean="0"/>
            <a:t> 1</a:t>
          </a:r>
          <a:r>
            <a:rPr lang="en-US" sz="2400" kern="1200" dirty="0" smtClean="0"/>
            <a:t>	</a:t>
          </a:r>
          <a:r>
            <a:rPr lang="en-US" sz="2400" kern="1200" dirty="0" err="1" smtClean="0"/>
            <a:t>Susunan</a:t>
          </a:r>
          <a:r>
            <a:rPr lang="en-US" sz="2400" kern="1200" dirty="0" smtClean="0"/>
            <a:t> Tim </a:t>
          </a:r>
          <a:r>
            <a:rPr lang="en-US" sz="2400" kern="1200" dirty="0" err="1" smtClean="0"/>
            <a:t>Pelaksana</a:t>
          </a:r>
          <a:r>
            <a:rPr lang="en-US" sz="2400" kern="1200" dirty="0" smtClean="0"/>
            <a:t> </a:t>
          </a:r>
          <a:r>
            <a:rPr lang="en-US" sz="2400" kern="1200" dirty="0" err="1" smtClean="0"/>
            <a:t>Kegiatan</a:t>
          </a:r>
          <a:r>
            <a:rPr lang="en-US" sz="2400" kern="1200" dirty="0" smtClean="0"/>
            <a:t> </a:t>
          </a:r>
          <a:r>
            <a:rPr lang="en-US" sz="2400" kern="1200" dirty="0" err="1" smtClean="0"/>
            <a:t>dan</a:t>
          </a:r>
          <a:r>
            <a:rPr lang="en-US" sz="2400" kern="1200" dirty="0" smtClean="0"/>
            <a:t> </a:t>
          </a:r>
          <a:r>
            <a:rPr lang="en-US" sz="2400" kern="1200" dirty="0" err="1" smtClean="0"/>
            <a:t>NaraSumber</a:t>
          </a:r>
          <a:r>
            <a:rPr lang="en-US" sz="2400" kern="1200" dirty="0" smtClean="0"/>
            <a:t>.</a:t>
          </a:r>
          <a:endParaRPr lang="id-ID" sz="2400" kern="1200" noProof="1">
            <a:latin typeface="Tahoma" pitchFamily="34" charset="0"/>
            <a:cs typeface="Tahoma" pitchFamily="34" charset="0"/>
          </a:endParaRPr>
        </a:p>
        <a:p>
          <a:pPr lvl="0" algn="l" defTabSz="1066800">
            <a:lnSpc>
              <a:spcPct val="90000"/>
            </a:lnSpc>
            <a:spcBef>
              <a:spcPct val="0"/>
            </a:spcBef>
            <a:spcAft>
              <a:spcPct val="35000"/>
            </a:spcAft>
          </a:pPr>
          <a:r>
            <a:rPr lang="en-US" sz="2400" b="1" kern="1200" dirty="0" err="1" smtClean="0"/>
            <a:t>Lampiran</a:t>
          </a:r>
          <a:r>
            <a:rPr lang="en-US" sz="2400" b="1" kern="1200" dirty="0" smtClean="0"/>
            <a:t> 2	</a:t>
          </a:r>
          <a:r>
            <a:rPr lang="en-US" sz="2400" kern="1200" dirty="0" err="1" smtClean="0"/>
            <a:t>Biodata</a:t>
          </a:r>
          <a:r>
            <a:rPr lang="en-US" sz="2400" kern="1200" dirty="0" smtClean="0"/>
            <a:t> </a:t>
          </a:r>
          <a:r>
            <a:rPr lang="en-US" sz="2400" kern="1200" dirty="0" err="1" smtClean="0"/>
            <a:t>Ketua</a:t>
          </a:r>
          <a:r>
            <a:rPr lang="en-US" sz="2400" kern="1200" dirty="0" smtClean="0"/>
            <a:t> </a:t>
          </a:r>
          <a:r>
            <a:rPr lang="en-US" sz="2400" kern="1200" dirty="0" err="1" smtClean="0"/>
            <a:t>dan</a:t>
          </a:r>
          <a:r>
            <a:rPr lang="en-US" sz="2400" kern="1200" dirty="0" smtClean="0"/>
            <a:t> </a:t>
          </a:r>
          <a:r>
            <a:rPr lang="en-US" sz="2400" kern="1200" dirty="0" err="1" smtClean="0"/>
            <a:t>Anggota</a:t>
          </a:r>
          <a:r>
            <a:rPr lang="en-US" sz="2400" kern="1200" dirty="0" smtClean="0"/>
            <a:t> Tim </a:t>
          </a:r>
          <a:r>
            <a:rPr lang="en-US" sz="2400" kern="1200" dirty="0" err="1" smtClean="0"/>
            <a:t>Pengusul</a:t>
          </a:r>
          <a:r>
            <a:rPr lang="en-US" sz="2400" kern="1200" dirty="0" smtClean="0"/>
            <a:t> (</a:t>
          </a:r>
          <a:r>
            <a:rPr lang="en-US" sz="2400" b="1" kern="1200" dirty="0" err="1" smtClean="0"/>
            <a:t>harus</a:t>
          </a:r>
          <a:r>
            <a:rPr lang="en-US" sz="2400" b="1" kern="1200" dirty="0" smtClean="0"/>
            <a:t> </a:t>
          </a:r>
          <a:r>
            <a:rPr lang="en-US" sz="2400" b="1" kern="1200" dirty="0" err="1" smtClean="0"/>
            <a:t>dengan</a:t>
          </a:r>
          <a:r>
            <a:rPr lang="en-US" sz="2400" b="1" kern="1200" dirty="0" smtClean="0"/>
            <a:t> </a:t>
          </a:r>
          <a:r>
            <a:rPr lang="en-US" sz="2400" b="1" kern="1200" dirty="0" err="1" smtClean="0"/>
            <a:t>tanda</a:t>
          </a:r>
          <a:r>
            <a:rPr lang="en-US" sz="2400" b="1" kern="1200" dirty="0" smtClean="0"/>
            <a:t> </a:t>
          </a:r>
          <a:r>
            <a:rPr lang="en-US" sz="2400" b="1" kern="1200" dirty="0" err="1" smtClean="0"/>
            <a:t>tangan</a:t>
          </a:r>
          <a:r>
            <a:rPr lang="en-US" sz="2400" b="1" kern="1200" dirty="0" smtClean="0"/>
            <a:t> </a:t>
          </a:r>
          <a:r>
            <a:rPr lang="en-US" sz="2400" b="1" kern="1200" dirty="0" err="1" smtClean="0"/>
            <a:t>asli</a:t>
          </a:r>
          <a:r>
            <a:rPr lang="en-US" sz="2400" b="1" kern="1200" dirty="0" smtClean="0"/>
            <a:t>, </a:t>
          </a:r>
          <a:r>
            <a:rPr lang="en-US" sz="2400" b="1" kern="1200" dirty="0" err="1" smtClean="0"/>
            <a:t>bukan</a:t>
          </a:r>
          <a:r>
            <a:rPr lang="en-US" sz="2400" b="1" kern="1200" dirty="0" smtClean="0"/>
            <a:t> </a:t>
          </a:r>
          <a:r>
            <a:rPr lang="en-US" sz="2400" b="1" kern="1200" dirty="0" err="1" smtClean="0"/>
            <a:t>hasil</a:t>
          </a:r>
          <a:r>
            <a:rPr lang="en-US" sz="2400" b="1" kern="1200" dirty="0" smtClean="0"/>
            <a:t> </a:t>
          </a:r>
          <a:r>
            <a:rPr lang="en-US" sz="2400" b="1" kern="1200" dirty="0" err="1" smtClean="0"/>
            <a:t>pemindaian</a:t>
          </a:r>
          <a:r>
            <a:rPr lang="en-US" sz="2400" kern="1200" dirty="0" smtClean="0"/>
            <a:t>) </a:t>
          </a:r>
          <a:endParaRPr lang="en-US" sz="2400" kern="1200" dirty="0"/>
        </a:p>
        <a:p>
          <a:pPr lvl="0" algn="l" defTabSz="1066800">
            <a:lnSpc>
              <a:spcPct val="90000"/>
            </a:lnSpc>
            <a:spcBef>
              <a:spcPct val="0"/>
            </a:spcBef>
            <a:spcAft>
              <a:spcPct val="35000"/>
            </a:spcAft>
          </a:pPr>
          <a:r>
            <a:rPr lang="en-US" sz="2400" b="1" kern="1200" dirty="0" err="1" smtClean="0"/>
            <a:t>Lampiran</a:t>
          </a:r>
          <a:r>
            <a:rPr lang="en-US" sz="2400" b="1" kern="1200" dirty="0" smtClean="0"/>
            <a:t> 3</a:t>
          </a:r>
          <a:r>
            <a:rPr lang="en-US" sz="2400" kern="1200" dirty="0" smtClean="0"/>
            <a:t>	</a:t>
          </a:r>
          <a:r>
            <a:rPr lang="en-US" sz="2400" kern="1200" dirty="0" err="1" smtClean="0"/>
            <a:t>Surat</a:t>
          </a:r>
          <a:r>
            <a:rPr lang="en-US" sz="2400" kern="1200" dirty="0" smtClean="0"/>
            <a:t> </a:t>
          </a:r>
          <a:r>
            <a:rPr lang="en-US" sz="2400" kern="1200" dirty="0" err="1" smtClean="0"/>
            <a:t>Kesediaan</a:t>
          </a:r>
          <a:r>
            <a:rPr lang="en-US" sz="2400" kern="1200" dirty="0" smtClean="0"/>
            <a:t> </a:t>
          </a:r>
          <a:r>
            <a:rPr lang="en-US" sz="2400" kern="1200" dirty="0" err="1" smtClean="0"/>
            <a:t>Penyandang</a:t>
          </a:r>
          <a:r>
            <a:rPr lang="en-US" sz="2400" kern="1200" dirty="0" smtClean="0"/>
            <a:t> Dana </a:t>
          </a:r>
          <a:r>
            <a:rPr lang="en-US" sz="2400" kern="1200" dirty="0" err="1" smtClean="0"/>
            <a:t>dari</a:t>
          </a:r>
          <a:r>
            <a:rPr lang="en-US" sz="2400" kern="1200" dirty="0" smtClean="0"/>
            <a:t> </a:t>
          </a:r>
          <a:r>
            <a:rPr lang="en-US" sz="2400" kern="1200" dirty="0" err="1" smtClean="0"/>
            <a:t>Pembantu</a:t>
          </a:r>
          <a:r>
            <a:rPr lang="en-US" sz="2400" kern="1200" dirty="0" smtClean="0"/>
            <a:t>/</a:t>
          </a:r>
          <a:r>
            <a:rPr lang="en-US" sz="2400" kern="1200" dirty="0" err="1" smtClean="0"/>
            <a:t>Wakil</a:t>
          </a:r>
          <a:r>
            <a:rPr lang="en-US" sz="2400" kern="1200" dirty="0" smtClean="0"/>
            <a:t> </a:t>
          </a:r>
          <a:r>
            <a:rPr lang="en-US" sz="2400" kern="1200" dirty="0" err="1" smtClean="0"/>
            <a:t>Rektor</a:t>
          </a:r>
          <a:r>
            <a:rPr lang="en-US" sz="2400" kern="1200" dirty="0" smtClean="0"/>
            <a:t> </a:t>
          </a:r>
          <a:r>
            <a:rPr lang="en-US" sz="2400" kern="1200" dirty="0" err="1" smtClean="0"/>
            <a:t>Bidang</a:t>
          </a:r>
          <a:r>
            <a:rPr lang="en-US" sz="2400" kern="1200" dirty="0" smtClean="0"/>
            <a:t> </a:t>
          </a:r>
          <a:r>
            <a:rPr lang="en-US" sz="2400" kern="1200" dirty="0" err="1" smtClean="0"/>
            <a:t>Administrasi</a:t>
          </a:r>
          <a:r>
            <a:rPr lang="en-US" sz="2400" kern="1200" dirty="0" smtClean="0"/>
            <a:t> </a:t>
          </a:r>
          <a:r>
            <a:rPr lang="en-US" sz="2400" kern="1200" dirty="0" err="1" smtClean="0"/>
            <a:t>dan</a:t>
          </a:r>
          <a:r>
            <a:rPr lang="en-US" sz="2400" kern="1200" dirty="0" smtClean="0"/>
            <a:t> </a:t>
          </a:r>
          <a:r>
            <a:rPr lang="en-US" sz="2400" kern="1200" dirty="0" err="1" smtClean="0"/>
            <a:t>Keuangan</a:t>
          </a:r>
          <a:r>
            <a:rPr lang="en-US" sz="2400" kern="1200" dirty="0" smtClean="0"/>
            <a:t>/</a:t>
          </a:r>
          <a:r>
            <a:rPr lang="en-US" sz="2400" kern="1200" dirty="0" err="1" smtClean="0"/>
            <a:t>Direktur</a:t>
          </a:r>
          <a:r>
            <a:rPr lang="en-US" sz="2400" kern="1200" dirty="0" smtClean="0"/>
            <a:t> </a:t>
          </a:r>
          <a:r>
            <a:rPr lang="en-US" sz="2400" kern="1200" dirty="0" err="1" smtClean="0"/>
            <a:t>Politeknik</a:t>
          </a:r>
          <a:r>
            <a:rPr lang="en-US" sz="2400" kern="1200" dirty="0" smtClean="0"/>
            <a:t> </a:t>
          </a:r>
          <a:r>
            <a:rPr lang="en-US" sz="2400" kern="1200" dirty="0" err="1" smtClean="0"/>
            <a:t>bermeterai</a:t>
          </a:r>
          <a:r>
            <a:rPr lang="en-US" sz="2400" kern="1200" dirty="0" smtClean="0"/>
            <a:t> Rp6.000.</a:t>
          </a:r>
          <a:endParaRPr lang="en-US" sz="2400" kern="1200" dirty="0"/>
        </a:p>
        <a:p>
          <a:pPr lvl="0" algn="l" defTabSz="1066800">
            <a:lnSpc>
              <a:spcPct val="90000"/>
            </a:lnSpc>
            <a:spcBef>
              <a:spcPct val="0"/>
            </a:spcBef>
            <a:spcAft>
              <a:spcPct val="35000"/>
            </a:spcAft>
          </a:pPr>
          <a:r>
            <a:rPr lang="en-US" sz="2400" b="1" kern="1200" dirty="0" err="1" smtClean="0"/>
            <a:t>Lampiran</a:t>
          </a:r>
          <a:r>
            <a:rPr lang="en-US" sz="2400" b="1" kern="1200" dirty="0" smtClean="0"/>
            <a:t> 4</a:t>
          </a:r>
          <a:r>
            <a:rPr lang="en-US" sz="2400" kern="1200" dirty="0" smtClean="0"/>
            <a:t>	</a:t>
          </a:r>
          <a:r>
            <a:rPr lang="en-US" sz="2400" kern="1200" dirty="0" err="1" smtClean="0"/>
            <a:t>Surat</a:t>
          </a:r>
          <a:r>
            <a:rPr lang="en-US" sz="2400" kern="1200" dirty="0" smtClean="0"/>
            <a:t> </a:t>
          </a:r>
          <a:r>
            <a:rPr lang="en-US" sz="2400" kern="1200" dirty="0" err="1" smtClean="0"/>
            <a:t>Kesediaan</a:t>
          </a:r>
          <a:r>
            <a:rPr lang="en-US" sz="2400" kern="1200" dirty="0" smtClean="0"/>
            <a:t> </a:t>
          </a:r>
          <a:r>
            <a:rPr lang="en-US" sz="2400" kern="1200" dirty="0" err="1" smtClean="0"/>
            <a:t>Ketua</a:t>
          </a:r>
          <a:r>
            <a:rPr lang="en-US" sz="2400" kern="1200" dirty="0" smtClean="0"/>
            <a:t> Tim </a:t>
          </a:r>
          <a:r>
            <a:rPr lang="en-US" sz="2400" kern="1200" dirty="0" err="1" smtClean="0"/>
            <a:t>untuk</a:t>
          </a:r>
          <a:r>
            <a:rPr lang="en-US" sz="2400" kern="1200" dirty="0" smtClean="0"/>
            <a:t> </a:t>
          </a:r>
          <a:r>
            <a:rPr lang="en-US" sz="2400" kern="1200" dirty="0" err="1" smtClean="0"/>
            <a:t>melaksanakan</a:t>
          </a:r>
          <a:r>
            <a:rPr lang="en-US" sz="2400" kern="1200" dirty="0" smtClean="0"/>
            <a:t> </a:t>
          </a:r>
          <a:r>
            <a:rPr lang="en-US" sz="2400" kern="1200" dirty="0" err="1" smtClean="0"/>
            <a:t>tugas</a:t>
          </a:r>
          <a:r>
            <a:rPr lang="en-US" sz="2400" kern="1200" dirty="0" smtClean="0"/>
            <a:t> program PPK </a:t>
          </a:r>
          <a:r>
            <a:rPr lang="en-US" sz="2400" kern="1200" dirty="0" err="1" smtClean="0"/>
            <a:t>bermeterai</a:t>
          </a:r>
          <a:r>
            <a:rPr lang="en-US" sz="2400" kern="1200" dirty="0" smtClean="0"/>
            <a:t> Rp6.000.</a:t>
          </a:r>
        </a:p>
        <a:p>
          <a:pPr lvl="0" algn="l" defTabSz="1066800">
            <a:lnSpc>
              <a:spcPct val="90000"/>
            </a:lnSpc>
            <a:spcBef>
              <a:spcPct val="0"/>
            </a:spcBef>
            <a:spcAft>
              <a:spcPct val="35000"/>
            </a:spcAft>
          </a:pPr>
          <a:r>
            <a:rPr lang="en-US" sz="2400" b="1" kern="1200" dirty="0" err="1" smtClean="0"/>
            <a:t>Lampiran</a:t>
          </a:r>
          <a:r>
            <a:rPr lang="en-US" sz="2400" b="1" kern="1200" dirty="0" smtClean="0"/>
            <a:t> 5. </a:t>
          </a:r>
          <a:r>
            <a:rPr lang="en-US" sz="2400" b="1" kern="1200" dirty="0" err="1" smtClean="0"/>
            <a:t>Justifikasi</a:t>
          </a:r>
          <a:r>
            <a:rPr lang="en-US" sz="2400" b="1" kern="1200" dirty="0" smtClean="0"/>
            <a:t> </a:t>
          </a:r>
          <a:r>
            <a:rPr lang="en-US" sz="2400" b="1" kern="1200" dirty="0" err="1" smtClean="0"/>
            <a:t>Anggaran</a:t>
          </a:r>
          <a:endParaRPr lang="en-US" sz="2400" kern="1200" dirty="0"/>
        </a:p>
      </dsp:txBody>
      <dsp:txXfrm>
        <a:off x="2152656" y="0"/>
        <a:ext cx="8018645" cy="5500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E09DB-19CB-4412-863C-2EECEFE26560}">
      <dsp:nvSpPr>
        <dsp:cNvPr id="0" name=""/>
        <dsp:cNvSpPr/>
      </dsp:nvSpPr>
      <dsp:spPr>
        <a:xfrm>
          <a:off x="0" y="0"/>
          <a:ext cx="8665724" cy="5545872"/>
        </a:xfrm>
        <a:prstGeom prst="roundRect">
          <a:avLst>
            <a:gd name="adj" fmla="val 5000"/>
          </a:avLst>
        </a:prstGeom>
        <a:solidFill>
          <a:schemeClr val="tx2">
            <a:lumMod val="1000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en-US" sz="6500" kern="1200" dirty="0">
              <a:solidFill>
                <a:srgbClr val="FFFF00"/>
              </a:solidFill>
            </a:rPr>
            <a:t>JUDUL</a:t>
          </a:r>
        </a:p>
      </dsp:txBody>
      <dsp:txXfrm rot="16200000">
        <a:off x="-1407235" y="1407235"/>
        <a:ext cx="4547615" cy="1733144"/>
      </dsp:txXfrm>
    </dsp:sp>
    <dsp:sp modelId="{D22279B0-89A8-4D79-A2AC-39F0D35C63C0}">
      <dsp:nvSpPr>
        <dsp:cNvPr id="0" name=""/>
        <dsp:cNvSpPr/>
      </dsp:nvSpPr>
      <dsp:spPr>
        <a:xfrm>
          <a:off x="1733144" y="0"/>
          <a:ext cx="6455964" cy="5545872"/>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id-ID" sz="2800" kern="1200" dirty="0">
              <a:solidFill>
                <a:srgbClr val="FFFF00"/>
              </a:solidFill>
            </a:rPr>
            <a:t>Cukup menuliskan</a:t>
          </a:r>
          <a:r>
            <a:rPr lang="en-US" sz="2800" kern="1200" dirty="0">
              <a:solidFill>
                <a:srgbClr val="FFFF00"/>
              </a:solidFill>
            </a:rPr>
            <a:t> </a:t>
          </a:r>
          <a:r>
            <a:rPr lang="en-US" sz="2800" kern="1200" dirty="0" err="1">
              <a:solidFill>
                <a:srgbClr val="FFFF00"/>
              </a:solidFill>
            </a:rPr>
            <a:t>mitra</a:t>
          </a:r>
          <a:r>
            <a:rPr lang="en-US" sz="2800" kern="1200" dirty="0">
              <a:solidFill>
                <a:srgbClr val="FFFF00"/>
              </a:solidFill>
            </a:rPr>
            <a:t> </a:t>
          </a:r>
          <a:r>
            <a:rPr lang="en-US" sz="2800" kern="1200" dirty="0" err="1">
              <a:solidFill>
                <a:srgbClr val="FFFF00"/>
              </a:solidFill>
            </a:rPr>
            <a:t>dan</a:t>
          </a:r>
          <a:r>
            <a:rPr lang="en-US" sz="2800" kern="1200" dirty="0">
              <a:solidFill>
                <a:srgbClr val="FFFF00"/>
              </a:solidFill>
            </a:rPr>
            <a:t> </a:t>
          </a:r>
          <a:r>
            <a:rPr lang="en-US" sz="2800" kern="1200" dirty="0" err="1">
              <a:solidFill>
                <a:srgbClr val="FFFF00"/>
              </a:solidFill>
            </a:rPr>
            <a:t>lokasi</a:t>
          </a:r>
          <a:r>
            <a:rPr lang="en-US" sz="2800" kern="1200" dirty="0">
              <a:solidFill>
                <a:srgbClr val="FFFF00"/>
              </a:solidFill>
            </a:rPr>
            <a:t> </a:t>
          </a:r>
          <a:r>
            <a:rPr lang="en-US" sz="2800" kern="1200" dirty="0" err="1">
              <a:solidFill>
                <a:srgbClr val="FFFF00"/>
              </a:solidFill>
            </a:rPr>
            <a:t>mitra</a:t>
          </a:r>
          <a:r>
            <a:rPr lang="en-US" sz="2800" kern="1200" dirty="0">
              <a:solidFill>
                <a:srgbClr val="FFFF00"/>
              </a:solidFill>
            </a:rPr>
            <a:t>, </a:t>
          </a:r>
          <a:r>
            <a:rPr lang="en-US" sz="2800" kern="1200" dirty="0" err="1">
              <a:solidFill>
                <a:srgbClr val="FFFF00"/>
              </a:solidFill>
            </a:rPr>
            <a:t>spt</a:t>
          </a:r>
          <a:r>
            <a:rPr lang="en-US" sz="2800" kern="1200" dirty="0">
              <a:solidFill>
                <a:srgbClr val="FFFF00"/>
              </a:solidFill>
            </a:rPr>
            <a:t> </a:t>
          </a:r>
          <a:r>
            <a:rPr lang="id-ID" sz="2800" kern="1200" dirty="0">
              <a:solidFill>
                <a:srgbClr val="FFFF00"/>
              </a:solidFill>
            </a:rPr>
            <a:t> </a:t>
          </a:r>
          <a:r>
            <a:rPr lang="id-ID" sz="2800" kern="1200" dirty="0" smtClean="0">
              <a:solidFill>
                <a:srgbClr val="FFFF00"/>
              </a:solidFill>
            </a:rPr>
            <a:t>:</a:t>
          </a:r>
          <a:endParaRPr lang="en-US" sz="2800" kern="1200" dirty="0"/>
        </a:p>
        <a:p>
          <a:pPr lvl="0" algn="l" defTabSz="1244600">
            <a:lnSpc>
              <a:spcPct val="90000"/>
            </a:lnSpc>
            <a:spcBef>
              <a:spcPct val="0"/>
            </a:spcBef>
            <a:spcAft>
              <a:spcPct val="35000"/>
            </a:spcAft>
          </a:pPr>
          <a:r>
            <a:rPr lang="id-ID" sz="2800" kern="1200" dirty="0"/>
            <a:t>PKM Kelompok </a:t>
          </a:r>
          <a:r>
            <a:rPr lang="en-US" sz="2800" kern="1200" dirty="0" err="1"/>
            <a:t>Pengrajin</a:t>
          </a:r>
          <a:r>
            <a:rPr lang="en-US" sz="2800" kern="1200" dirty="0"/>
            <a:t> </a:t>
          </a:r>
          <a:r>
            <a:rPr lang="en-US" sz="2800" kern="1200" dirty="0" err="1"/>
            <a:t>bambu</a:t>
          </a:r>
          <a:r>
            <a:rPr lang="en-US" sz="2800" kern="1200" dirty="0"/>
            <a:t> di </a:t>
          </a:r>
          <a:r>
            <a:rPr lang="en-US" sz="2800" kern="1200" dirty="0" err="1"/>
            <a:t>desa</a:t>
          </a:r>
          <a:r>
            <a:rPr lang="is-IS" sz="2800" kern="1200" dirty="0"/>
            <a:t> Susut kecamatan Susut Bangli</a:t>
          </a:r>
          <a:endParaRPr lang="en-US" sz="2800" kern="1200" dirty="0"/>
        </a:p>
        <a:p>
          <a:pPr lvl="0" algn="l" defTabSz="1244600">
            <a:lnSpc>
              <a:spcPct val="90000"/>
            </a:lnSpc>
            <a:spcBef>
              <a:spcPct val="0"/>
            </a:spcBef>
            <a:spcAft>
              <a:spcPct val="35000"/>
            </a:spcAft>
          </a:pPr>
          <a:r>
            <a:rPr lang="id-ID" sz="2800" kern="1200" dirty="0"/>
            <a:t>PKM Kelompok Tani Jeruk di desa....kec.....</a:t>
          </a:r>
          <a:r>
            <a:rPr lang="id-ID" sz="2800" kern="1200" dirty="0" smtClean="0"/>
            <a:t>Malang</a:t>
          </a:r>
          <a:endParaRPr lang="en-US" sz="2800" kern="1200" dirty="0" smtClean="0"/>
        </a:p>
        <a:p>
          <a:pPr lvl="0" algn="l" defTabSz="1244600">
            <a:lnSpc>
              <a:spcPct val="90000"/>
            </a:lnSpc>
            <a:spcBef>
              <a:spcPct val="0"/>
            </a:spcBef>
            <a:spcAft>
              <a:spcPct val="35000"/>
            </a:spcAft>
          </a:pPr>
          <a:r>
            <a:rPr lang="en-US" sz="2800" kern="1200" dirty="0" smtClean="0"/>
            <a:t>PKM Usaha </a:t>
          </a:r>
          <a:r>
            <a:rPr lang="en-US" sz="2800" kern="1200" dirty="0" err="1" smtClean="0"/>
            <a:t>Pengolahan</a:t>
          </a:r>
          <a:r>
            <a:rPr lang="en-US" sz="2800" kern="1200" dirty="0" smtClean="0"/>
            <a:t> </a:t>
          </a:r>
          <a:r>
            <a:rPr lang="en-US" sz="2800" kern="1200" dirty="0" err="1" smtClean="0"/>
            <a:t>Ikan</a:t>
          </a:r>
          <a:r>
            <a:rPr lang="en-US" sz="2800" kern="1200" dirty="0" smtClean="0"/>
            <a:t> </a:t>
          </a:r>
          <a:r>
            <a:rPr lang="en-US" sz="2800" kern="1200" dirty="0" err="1" smtClean="0"/>
            <a:t>Patin</a:t>
          </a:r>
          <a:r>
            <a:rPr lang="en-US" sz="2800" kern="1200" dirty="0" smtClean="0"/>
            <a:t> di </a:t>
          </a:r>
          <a:r>
            <a:rPr lang="en-US" sz="2800" kern="1200" dirty="0" err="1" smtClean="0"/>
            <a:t>Desa</a:t>
          </a:r>
          <a:r>
            <a:rPr lang="en-US" sz="2800" kern="1200" dirty="0" smtClean="0"/>
            <a:t>… </a:t>
          </a:r>
          <a:r>
            <a:rPr lang="en-US" sz="2800" kern="1200" dirty="0" err="1" smtClean="0"/>
            <a:t>Kec</a:t>
          </a:r>
          <a:r>
            <a:rPr lang="en-US" sz="2800" kern="1200" dirty="0" smtClean="0"/>
            <a:t>…… </a:t>
          </a:r>
          <a:r>
            <a:rPr lang="en-US" sz="2800" kern="1200" dirty="0" err="1" smtClean="0"/>
            <a:t>Kab</a:t>
          </a:r>
          <a:r>
            <a:rPr lang="en-US" sz="2800" kern="1200" dirty="0" smtClean="0"/>
            <a:t>…  Riau</a:t>
          </a:r>
        </a:p>
        <a:p>
          <a:pPr lvl="0" algn="l" defTabSz="1244600">
            <a:lnSpc>
              <a:spcPct val="90000"/>
            </a:lnSpc>
            <a:spcBef>
              <a:spcPct val="0"/>
            </a:spcBef>
            <a:spcAft>
              <a:spcPct val="35000"/>
            </a:spcAft>
          </a:pPr>
          <a:r>
            <a:rPr lang="en-US" sz="2800" kern="1200" dirty="0" smtClean="0"/>
            <a:t>PKM </a:t>
          </a:r>
          <a:r>
            <a:rPr lang="en-US" sz="2800" kern="1200" dirty="0" err="1" smtClean="0"/>
            <a:t>Posyandu</a:t>
          </a:r>
          <a:r>
            <a:rPr lang="en-US" sz="2800" kern="1200" dirty="0" smtClean="0"/>
            <a:t> ….. </a:t>
          </a:r>
          <a:r>
            <a:rPr lang="en-US" sz="2800" kern="1200" dirty="0" err="1" smtClean="0"/>
            <a:t>Kelurahan</a:t>
          </a:r>
          <a:r>
            <a:rPr lang="en-US" sz="2800" kern="1200" dirty="0" smtClean="0"/>
            <a:t>….. </a:t>
          </a:r>
          <a:r>
            <a:rPr lang="en-US" sz="2800" kern="1200" dirty="0" err="1" smtClean="0"/>
            <a:t>Kec</a:t>
          </a:r>
          <a:r>
            <a:rPr lang="en-US" sz="2800" kern="1200" dirty="0" smtClean="0"/>
            <a:t>…. </a:t>
          </a:r>
          <a:r>
            <a:rPr lang="en-US" sz="2800" kern="1200" dirty="0" err="1" smtClean="0"/>
            <a:t>Pekanbaru</a:t>
          </a:r>
          <a:endParaRPr lang="en-US" sz="2800" kern="1200" dirty="0" smtClean="0"/>
        </a:p>
        <a:p>
          <a:pPr lvl="0" algn="l" defTabSz="1244600">
            <a:lnSpc>
              <a:spcPct val="90000"/>
            </a:lnSpc>
            <a:spcBef>
              <a:spcPct val="0"/>
            </a:spcBef>
            <a:spcAft>
              <a:spcPct val="35000"/>
            </a:spcAft>
          </a:pPr>
          <a:r>
            <a:rPr lang="en-US" sz="2800" kern="1200" dirty="0" smtClean="0"/>
            <a:t>PKM </a:t>
          </a:r>
          <a:r>
            <a:rPr lang="en-US" sz="2800" kern="1200" dirty="0" err="1" smtClean="0"/>
            <a:t>Kelompok</a:t>
          </a:r>
          <a:r>
            <a:rPr lang="en-US" sz="2800" kern="1200" dirty="0" smtClean="0"/>
            <a:t> PKK </a:t>
          </a:r>
          <a:r>
            <a:rPr lang="en-US" sz="2800" kern="1200" dirty="0" err="1" smtClean="0"/>
            <a:t>Kelurahan</a:t>
          </a:r>
          <a:r>
            <a:rPr lang="en-US" sz="2800" kern="1200" dirty="0" smtClean="0"/>
            <a:t>…. </a:t>
          </a:r>
          <a:r>
            <a:rPr lang="en-US" sz="2800" kern="1200" dirty="0" err="1" smtClean="0"/>
            <a:t>Kec</a:t>
          </a:r>
          <a:r>
            <a:rPr lang="en-US" sz="2800" kern="1200" dirty="0" smtClean="0"/>
            <a:t>…. </a:t>
          </a:r>
          <a:r>
            <a:rPr lang="en-US" sz="2800" kern="1200" dirty="0" err="1" smtClean="0"/>
            <a:t>Pekanbaru</a:t>
          </a:r>
          <a:endParaRPr lang="en-US" sz="2800" kern="1200" dirty="0"/>
        </a:p>
      </dsp:txBody>
      <dsp:txXfrm>
        <a:off x="1733144" y="0"/>
        <a:ext cx="6455964" cy="5545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F0A20-D246-45C6-AFF7-EC5EF3E45337}">
      <dsp:nvSpPr>
        <dsp:cNvPr id="0" name=""/>
        <dsp:cNvSpPr/>
      </dsp:nvSpPr>
      <dsp:spPr>
        <a:xfrm>
          <a:off x="0" y="0"/>
          <a:ext cx="8507288" cy="6000792"/>
        </a:xfrm>
        <a:prstGeom prst="roundRect">
          <a:avLst>
            <a:gd name="adj" fmla="val 5000"/>
          </a:avLst>
        </a:prstGeom>
        <a:solidFill>
          <a:schemeClr val="tx2">
            <a:lumMod val="1000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3444" rIns="160020" bIns="0" numCol="1" spcCol="1270" anchor="t" anchorCtr="0">
          <a:noAutofit/>
        </a:bodyPr>
        <a:lstStyle/>
        <a:p>
          <a:pPr lvl="0" algn="r" defTabSz="1600200">
            <a:lnSpc>
              <a:spcPct val="90000"/>
            </a:lnSpc>
            <a:spcBef>
              <a:spcPct val="0"/>
            </a:spcBef>
            <a:spcAft>
              <a:spcPct val="35000"/>
            </a:spcAft>
          </a:pPr>
          <a:r>
            <a:rPr lang="en-US" sz="3600" b="1" kern="1200" cap="none" spc="0" dirty="0">
              <a:ln w="11430"/>
              <a:solidFill>
                <a:srgbClr val="FFC000"/>
              </a:solidFill>
              <a:latin typeface="Tahoma" pitchFamily="34" charset="0"/>
              <a:cs typeface="Tahoma" pitchFamily="34" charset="0"/>
            </a:rPr>
            <a:t>PENDAHULUAN (ANALISIS SITUASI)</a:t>
          </a:r>
          <a:endParaRPr lang="en-US" sz="3600" kern="1200" dirty="0">
            <a:solidFill>
              <a:srgbClr val="FFC000"/>
            </a:solidFill>
            <a:latin typeface="Tahoma" pitchFamily="34" charset="0"/>
            <a:cs typeface="Tahoma" pitchFamily="34" charset="0"/>
          </a:endParaRPr>
        </a:p>
      </dsp:txBody>
      <dsp:txXfrm rot="16200000">
        <a:off x="-1609595" y="1609595"/>
        <a:ext cx="4920649" cy="1701457"/>
      </dsp:txXfrm>
    </dsp:sp>
    <dsp:sp modelId="{FAF2D6C8-2B2C-4ED6-AD67-2ED3D5CFB67A}">
      <dsp:nvSpPr>
        <dsp:cNvPr id="0" name=""/>
        <dsp:cNvSpPr/>
      </dsp:nvSpPr>
      <dsp:spPr>
        <a:xfrm>
          <a:off x="1701457" y="0"/>
          <a:ext cx="6337929" cy="6000792"/>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n-US" sz="2000" kern="1200" noProof="1">
              <a:solidFill>
                <a:srgbClr val="FFC000"/>
              </a:solidFill>
              <a:latin typeface="Tahoma" pitchFamily="34" charset="0"/>
              <a:cs typeface="Tahoma" pitchFamily="34" charset="0"/>
            </a:rPr>
            <a:t>UNTUK  KLP MASYARAKAT EKONOMI PRODUKTIF/</a:t>
          </a:r>
          <a:endParaRPr lang="en-US" sz="1600" kern="1200" noProof="1">
            <a:latin typeface="Tahoma" pitchFamily="34" charset="0"/>
            <a:cs typeface="Tahoma" pitchFamily="34" charset="0"/>
          </a:endParaRPr>
        </a:p>
        <a:p>
          <a:pPr lvl="0" algn="l" defTabSz="889000">
            <a:lnSpc>
              <a:spcPct val="90000"/>
            </a:lnSpc>
            <a:spcBef>
              <a:spcPct val="0"/>
            </a:spcBef>
            <a:spcAft>
              <a:spcPct val="35000"/>
            </a:spcAft>
          </a:pPr>
          <a:r>
            <a:rPr lang="en-US" sz="2000" kern="1200" noProof="1">
              <a:solidFill>
                <a:srgbClr val="FFC000"/>
              </a:solidFill>
              <a:latin typeface="Tahoma" pitchFamily="34" charset="0"/>
              <a:cs typeface="Tahoma" pitchFamily="34" charset="0"/>
            </a:rPr>
            <a:t>MENGARAH  PRODUKTIF EKONOMIS</a:t>
          </a:r>
        </a:p>
        <a:p>
          <a:pPr marL="292100" lvl="0" indent="0" algn="l" defTabSz="889000">
            <a:lnSpc>
              <a:spcPct val="90000"/>
            </a:lnSpc>
            <a:spcBef>
              <a:spcPct val="0"/>
            </a:spcBef>
            <a:spcAft>
              <a:spcPct val="35000"/>
            </a:spcAft>
          </a:pPr>
          <a:r>
            <a:rPr lang="en-US" sz="2000" kern="1200" dirty="0" err="1">
              <a:latin typeface="Arial" charset="0"/>
              <a:ea typeface="Arial" charset="0"/>
              <a:cs typeface="Arial" charset="0"/>
            </a:rPr>
            <a:t>Tampilkan</a:t>
          </a:r>
          <a:r>
            <a:rPr lang="en-US" sz="2000" kern="1200" dirty="0">
              <a:latin typeface="Arial" charset="0"/>
              <a:ea typeface="Arial" charset="0"/>
              <a:cs typeface="Arial" charset="0"/>
            </a:rPr>
            <a:t> </a:t>
          </a:r>
          <a:r>
            <a:rPr lang="en-US" sz="2000" kern="1200" dirty="0" err="1">
              <a:latin typeface="Arial" charset="0"/>
              <a:ea typeface="Arial" charset="0"/>
              <a:cs typeface="Arial" charset="0"/>
            </a:rPr>
            <a:t>profil</a:t>
          </a:r>
          <a:r>
            <a:rPr lang="en-US" sz="2000" kern="1200" dirty="0">
              <a:latin typeface="Arial" charset="0"/>
              <a:ea typeface="Arial" charset="0"/>
              <a:cs typeface="Arial" charset="0"/>
            </a:rPr>
            <a:t> </a:t>
          </a:r>
          <a:r>
            <a:rPr lang="en-US" sz="2000" kern="1200" dirty="0" err="1">
              <a:latin typeface="Arial" charset="0"/>
              <a:ea typeface="Arial" charset="0"/>
              <a:cs typeface="Arial" charset="0"/>
            </a:rPr>
            <a:t>mitra</a:t>
          </a:r>
          <a:r>
            <a:rPr lang="en-US" sz="2000" kern="1200" dirty="0">
              <a:latin typeface="Arial" charset="0"/>
              <a:ea typeface="Arial" charset="0"/>
              <a:cs typeface="Arial" charset="0"/>
            </a:rPr>
            <a:t> </a:t>
          </a:r>
          <a:r>
            <a:rPr lang="en-US" sz="2000" kern="1200" dirty="0" err="1">
              <a:latin typeface="Arial" charset="0"/>
              <a:ea typeface="Arial" charset="0"/>
              <a:cs typeface="Arial" charset="0"/>
            </a:rPr>
            <a:t>dan</a:t>
          </a:r>
          <a:r>
            <a:rPr lang="en-US" sz="2000" kern="1200" dirty="0">
              <a:latin typeface="Arial" charset="0"/>
              <a:ea typeface="Arial" charset="0"/>
              <a:cs typeface="Arial" charset="0"/>
            </a:rPr>
            <a:t> </a:t>
          </a:r>
          <a:r>
            <a:rPr lang="en-US" sz="2000" kern="1200" dirty="0" err="1">
              <a:latin typeface="Arial" charset="0"/>
              <a:ea typeface="Arial" charset="0"/>
              <a:cs typeface="Arial" charset="0"/>
            </a:rPr>
            <a:t>didukung</a:t>
          </a:r>
          <a:r>
            <a:rPr lang="en-US" sz="2000" kern="1200" dirty="0">
              <a:latin typeface="Arial" charset="0"/>
              <a:ea typeface="Arial" charset="0"/>
              <a:cs typeface="Arial" charset="0"/>
            </a:rPr>
            <a:t> data  </a:t>
          </a:r>
          <a:r>
            <a:rPr lang="en-US" sz="2000" kern="1200" dirty="0" err="1">
              <a:latin typeface="Arial" charset="0"/>
              <a:ea typeface="Arial" charset="0"/>
              <a:cs typeface="Arial" charset="0"/>
            </a:rPr>
            <a:t>dan</a:t>
          </a:r>
          <a:r>
            <a:rPr lang="en-US" sz="2000" kern="1200" dirty="0">
              <a:latin typeface="Arial" charset="0"/>
              <a:ea typeface="Arial" charset="0"/>
              <a:cs typeface="Arial" charset="0"/>
            </a:rPr>
            <a:t> </a:t>
          </a:r>
          <a:r>
            <a:rPr lang="en-US" sz="2000" kern="1200" dirty="0" err="1">
              <a:latin typeface="Arial" charset="0"/>
              <a:ea typeface="Arial" charset="0"/>
              <a:cs typeface="Arial" charset="0"/>
            </a:rPr>
            <a:t>gambar</a:t>
          </a:r>
          <a:endParaRPr lang="en-US" sz="2000" kern="1200" noProof="1">
            <a:latin typeface="Arial" charset="0"/>
            <a:ea typeface="Arial" charset="0"/>
            <a:cs typeface="Arial" charset="0"/>
          </a:endParaRPr>
        </a:p>
        <a:p>
          <a:pPr marL="292100" lvl="0" indent="0" algn="l" defTabSz="889000">
            <a:lnSpc>
              <a:spcPct val="90000"/>
            </a:lnSpc>
            <a:spcBef>
              <a:spcPct val="0"/>
            </a:spcBef>
            <a:spcAft>
              <a:spcPct val="35000"/>
            </a:spcAft>
          </a:pPr>
          <a:r>
            <a:rPr lang="en-US" sz="2000" kern="1200" noProof="1">
              <a:latin typeface="Arial" charset="0"/>
              <a:ea typeface="Arial" charset="0"/>
              <a:cs typeface="Arial" charset="0"/>
            </a:rPr>
            <a:t>Jelaskan potensi dan peluang usahanya </a:t>
          </a:r>
        </a:p>
        <a:p>
          <a:pPr marL="292100" lvl="0" indent="0" algn="l" defTabSz="889000">
            <a:lnSpc>
              <a:spcPct val="90000"/>
            </a:lnSpc>
            <a:spcBef>
              <a:spcPct val="0"/>
            </a:spcBef>
            <a:spcAft>
              <a:spcPct val="35000"/>
            </a:spcAft>
          </a:pPr>
          <a:r>
            <a:rPr lang="en-US" sz="2000" kern="1200" noProof="1">
              <a:latin typeface="Arial" charset="0"/>
              <a:ea typeface="Arial" charset="0"/>
              <a:cs typeface="Arial" charset="0"/>
            </a:rPr>
            <a:t>Ungkapkan seluruh persoalan eksisting  </a:t>
          </a:r>
        </a:p>
        <a:p>
          <a:pPr marL="292100" lvl="0" indent="0" algn="l" defTabSz="889000">
            <a:lnSpc>
              <a:spcPct val="90000"/>
            </a:lnSpc>
            <a:spcBef>
              <a:spcPct val="0"/>
            </a:spcBef>
            <a:spcAft>
              <a:spcPct val="35000"/>
            </a:spcAft>
          </a:pPr>
          <a:endParaRPr lang="en-US" sz="2000" kern="1200" dirty="0">
            <a:latin typeface="Arial" charset="0"/>
            <a:ea typeface="Arial" charset="0"/>
            <a:cs typeface="Arial" charset="0"/>
          </a:endParaRPr>
        </a:p>
        <a:p>
          <a:pPr lvl="0" algn="l" defTabSz="889000">
            <a:lnSpc>
              <a:spcPct val="90000"/>
            </a:lnSpc>
            <a:spcBef>
              <a:spcPct val="0"/>
            </a:spcBef>
            <a:spcAft>
              <a:spcPct val="35000"/>
            </a:spcAft>
          </a:pPr>
          <a:r>
            <a:rPr lang="en-US" sz="2000" kern="1200" noProof="1">
              <a:solidFill>
                <a:srgbClr val="FFC000"/>
              </a:solidFill>
              <a:latin typeface="Tahoma" pitchFamily="34" charset="0"/>
              <a:ea typeface="Tahoma" panose="020B0604030504040204" pitchFamily="34" charset="0"/>
              <a:cs typeface="Tahoma" panose="020B0604030504040204" pitchFamily="34" charset="0"/>
            </a:rPr>
            <a:t>UNTUK KEGIATAN NON EKONOMI,MASYARAKAT UMUM</a:t>
          </a:r>
        </a:p>
        <a:p>
          <a:pPr marL="228600" lvl="0" indent="0" algn="l" defTabSz="889000">
            <a:lnSpc>
              <a:spcPct val="90000"/>
            </a:lnSpc>
            <a:spcBef>
              <a:spcPct val="0"/>
            </a:spcBef>
            <a:spcAft>
              <a:spcPct val="35000"/>
            </a:spcAft>
          </a:pPr>
          <a:r>
            <a:rPr lang="en-US" sz="1800" kern="1200" dirty="0" err="1">
              <a:latin typeface="Tahoma" panose="020B0604030504040204" pitchFamily="34" charset="0"/>
              <a:ea typeface="Tahoma" panose="020B0604030504040204" pitchFamily="34" charset="0"/>
              <a:cs typeface="Tahoma" panose="020B0604030504040204" pitchFamily="34" charset="0"/>
            </a:rPr>
            <a:t>Uraiakan</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lokasi</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mitra</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dan</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kasus</a:t>
          </a:r>
          <a:r>
            <a:rPr lang="en-US" sz="1800" kern="1200" dirty="0">
              <a:latin typeface="Tahoma" panose="020B0604030504040204" pitchFamily="34" charset="0"/>
              <a:ea typeface="Tahoma" panose="020B0604030504040204" pitchFamily="34" charset="0"/>
              <a:cs typeface="Tahoma" panose="020B0604030504040204" pitchFamily="34" charset="0"/>
            </a:rPr>
            <a:t> yang </a:t>
          </a:r>
          <a:r>
            <a:rPr lang="en-US" sz="1800" kern="1200" dirty="0" err="1">
              <a:latin typeface="Tahoma" panose="020B0604030504040204" pitchFamily="34" charset="0"/>
              <a:ea typeface="Tahoma" panose="020B0604030504040204" pitchFamily="34" charset="0"/>
              <a:cs typeface="Tahoma" panose="020B0604030504040204" pitchFamily="34" charset="0"/>
            </a:rPr>
            <a:t>terjadi</a:t>
          </a:r>
          <a:r>
            <a:rPr lang="en-US" sz="1800" kern="1200" dirty="0">
              <a:latin typeface="Tahoma" panose="020B0604030504040204" pitchFamily="34" charset="0"/>
              <a:ea typeface="Tahoma" panose="020B0604030504040204" pitchFamily="34" charset="0"/>
              <a:cs typeface="Tahoma" panose="020B0604030504040204" pitchFamily="34" charset="0"/>
            </a:rPr>
            <a:t>/</a:t>
          </a:r>
          <a:r>
            <a:rPr lang="en-US" sz="1800" kern="1200" dirty="0" err="1">
              <a:latin typeface="Tahoma" panose="020B0604030504040204" pitchFamily="34" charset="0"/>
              <a:ea typeface="Tahoma" panose="020B0604030504040204" pitchFamily="34" charset="0"/>
              <a:cs typeface="Tahoma" panose="020B0604030504040204" pitchFamily="34" charset="0"/>
            </a:rPr>
            <a:t>pernah</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terjadi</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dan</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didukung</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dengan</a:t>
          </a:r>
          <a:r>
            <a:rPr lang="en-US" sz="1800" kern="1200" dirty="0">
              <a:latin typeface="Tahoma" panose="020B0604030504040204" pitchFamily="34" charset="0"/>
              <a:ea typeface="Tahoma" panose="020B0604030504040204" pitchFamily="34" charset="0"/>
              <a:cs typeface="Tahoma" panose="020B0604030504040204" pitchFamily="34" charset="0"/>
            </a:rPr>
            <a:t> data  </a:t>
          </a:r>
          <a:r>
            <a:rPr lang="en-US" sz="1800" kern="1200" dirty="0" err="1">
              <a:latin typeface="Tahoma" panose="020B0604030504040204" pitchFamily="34" charset="0"/>
              <a:ea typeface="Tahoma" panose="020B0604030504040204" pitchFamily="34" charset="0"/>
              <a:cs typeface="Tahoma" panose="020B0604030504040204" pitchFamily="34" charset="0"/>
            </a:rPr>
            <a:t>dan</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gambar</a:t>
          </a:r>
          <a:endParaRPr lang="en-US" sz="1800" kern="1200" noProof="1">
            <a:latin typeface="Tahoma" pitchFamily="34" charset="0"/>
            <a:ea typeface="Tahoma" panose="020B0604030504040204" pitchFamily="34" charset="0"/>
            <a:cs typeface="Tahoma" panose="020B0604030504040204" pitchFamily="34" charset="0"/>
          </a:endParaRPr>
        </a:p>
        <a:p>
          <a:pPr marL="228600" lvl="0" indent="0" algn="l" defTabSz="889000">
            <a:lnSpc>
              <a:spcPct val="90000"/>
            </a:lnSpc>
            <a:spcBef>
              <a:spcPct val="0"/>
            </a:spcBef>
            <a:spcAft>
              <a:spcPct val="35000"/>
            </a:spcAft>
          </a:pPr>
          <a:r>
            <a:rPr lang="en-US" sz="1800" kern="1200" noProof="1">
              <a:latin typeface="Tahoma" pitchFamily="34" charset="0"/>
              <a:ea typeface="Tahoma" panose="020B0604030504040204" pitchFamily="34" charset="0"/>
              <a:cs typeface="Tahoma" panose="020B0604030504040204" pitchFamily="34" charset="0"/>
            </a:rPr>
            <a:t>Jelaskan aspek SOSIAL BUDAYA, RELIGI, KESEHATAN  MITRA dan MUTU LAYANAN  atau KEHIDUPAN BERMASYARAKAT </a:t>
          </a:r>
        </a:p>
        <a:p>
          <a:pPr marL="228600" lvl="0" indent="0" algn="l" defTabSz="889000">
            <a:lnSpc>
              <a:spcPct val="90000"/>
            </a:lnSpc>
            <a:spcBef>
              <a:spcPct val="0"/>
            </a:spcBef>
            <a:spcAft>
              <a:spcPct val="35000"/>
            </a:spcAft>
          </a:pPr>
          <a:r>
            <a:rPr lang="en-US" sz="1800" kern="1200" noProof="1">
              <a:latin typeface="Tahoma" pitchFamily="34" charset="0"/>
              <a:ea typeface="Tahoma" panose="020B0604030504040204" pitchFamily="34" charset="0"/>
              <a:cs typeface="Tahoma" panose="020B0604030504040204" pitchFamily="34" charset="0"/>
            </a:rPr>
            <a:t>Ungkapkan seluruh persoalan eksisting</a:t>
          </a:r>
        </a:p>
      </dsp:txBody>
      <dsp:txXfrm>
        <a:off x="1701457" y="0"/>
        <a:ext cx="6337929" cy="6000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771E-C1A4-4660-9631-16CD02CA8F64}">
      <dsp:nvSpPr>
        <dsp:cNvPr id="0" name=""/>
        <dsp:cNvSpPr/>
      </dsp:nvSpPr>
      <dsp:spPr>
        <a:xfrm>
          <a:off x="0" y="0"/>
          <a:ext cx="8229600" cy="6072230"/>
        </a:xfrm>
        <a:prstGeom prst="roundRect">
          <a:avLst>
            <a:gd name="adj" fmla="val 5000"/>
          </a:avLst>
        </a:prstGeom>
        <a:solidFill>
          <a:schemeClr val="tx2">
            <a:lumMod val="1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137160" rIns="177800" bIns="0" numCol="1" spcCol="1270" anchor="t" anchorCtr="0">
          <a:noAutofit/>
        </a:bodyPr>
        <a:lstStyle/>
        <a:p>
          <a:pPr lvl="0" algn="r" defTabSz="1778000">
            <a:lnSpc>
              <a:spcPct val="90000"/>
            </a:lnSpc>
            <a:spcBef>
              <a:spcPct val="0"/>
            </a:spcBef>
            <a:spcAft>
              <a:spcPct val="35000"/>
            </a:spcAft>
          </a:pPr>
          <a:r>
            <a:rPr lang="en-US" sz="4000" b="1" kern="1200" dirty="0">
              <a:solidFill>
                <a:srgbClr val="FFFF00"/>
              </a:solidFill>
              <a:latin typeface="Tahoma" pitchFamily="34" charset="0"/>
              <a:cs typeface="Tahoma" pitchFamily="34" charset="0"/>
            </a:rPr>
            <a:t>PERMASALAHAN MITRA</a:t>
          </a:r>
        </a:p>
      </dsp:txBody>
      <dsp:txXfrm rot="16200000">
        <a:off x="-1666654" y="1666654"/>
        <a:ext cx="4979228" cy="1645920"/>
      </dsp:txXfrm>
    </dsp:sp>
    <dsp:sp modelId="{DFFA26F7-FD07-4BDC-AEC5-049920121553}">
      <dsp:nvSpPr>
        <dsp:cNvPr id="0" name=""/>
        <dsp:cNvSpPr/>
      </dsp:nvSpPr>
      <dsp:spPr>
        <a:xfrm>
          <a:off x="1645920" y="0"/>
          <a:ext cx="6131052" cy="6072230"/>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id-ID" sz="2000" kern="1200" noProof="1">
              <a:latin typeface="Tahoma" pitchFamily="34" charset="0"/>
              <a:cs typeface="Tahoma" pitchFamily="34" charset="0"/>
            </a:rPr>
            <a:t>Mengacu kepada butir Analisis Situasi, lakukan: </a:t>
          </a:r>
        </a:p>
        <a:p>
          <a:pPr lvl="0" algn="l" defTabSz="889000">
            <a:lnSpc>
              <a:spcPct val="90000"/>
            </a:lnSpc>
            <a:spcBef>
              <a:spcPct val="0"/>
            </a:spcBef>
            <a:spcAft>
              <a:spcPct val="35000"/>
            </a:spcAft>
          </a:pPr>
          <a:endParaRPr lang="id-ID" sz="2000" kern="1200" noProof="1">
            <a:latin typeface="Tahoma" pitchFamily="34" charset="0"/>
            <a:cs typeface="Tahoma" pitchFamily="34" charset="0"/>
          </a:endParaRPr>
        </a:p>
        <a:p>
          <a:pPr lvl="0" algn="l" defTabSz="889000">
            <a:lnSpc>
              <a:spcPct val="90000"/>
            </a:lnSpc>
            <a:spcBef>
              <a:spcPct val="0"/>
            </a:spcBef>
            <a:spcAft>
              <a:spcPct val="35000"/>
            </a:spcAft>
          </a:pPr>
          <a:r>
            <a:rPr lang="id-ID" sz="2000" kern="1200" noProof="1">
              <a:solidFill>
                <a:schemeClr val="accent3"/>
              </a:solidFill>
              <a:latin typeface="Tahoma" pitchFamily="34" charset="0"/>
              <a:cs typeface="Tahoma" pitchFamily="34" charset="0"/>
            </a:rPr>
            <a:t>UNTUK MITRA USAHA/ UNTUK CALON KELOMPOK WIRAUSAHA</a:t>
          </a:r>
        </a:p>
        <a:p>
          <a:pPr lvl="0" algn="l" defTabSz="889000">
            <a:lnSpc>
              <a:spcPct val="90000"/>
            </a:lnSpc>
            <a:spcBef>
              <a:spcPct val="0"/>
            </a:spcBef>
            <a:spcAft>
              <a:spcPct val="35000"/>
            </a:spcAft>
          </a:pPr>
          <a:r>
            <a:rPr lang="id-ID" sz="2000" kern="1200" noProof="1">
              <a:latin typeface="Tahoma" pitchFamily="34" charset="0"/>
              <a:cs typeface="Tahoma" pitchFamily="34" charset="0"/>
            </a:rPr>
            <a:t>Penentuan permasalahan prioritas mitra baik PRODUKSI</a:t>
          </a:r>
          <a:r>
            <a:rPr lang="en-US" sz="2000" kern="1200" noProof="1">
              <a:latin typeface="Tahoma" pitchFamily="34" charset="0"/>
              <a:cs typeface="Tahoma" pitchFamily="34" charset="0"/>
            </a:rPr>
            <a:t>, PEMASARAN </a:t>
          </a:r>
          <a:r>
            <a:rPr lang="id-ID" sz="2000" kern="1200" noProof="1">
              <a:latin typeface="Tahoma" pitchFamily="34" charset="0"/>
              <a:cs typeface="Tahoma" pitchFamily="34" charset="0"/>
            </a:rPr>
            <a:t> maupun MANAJEMEN</a:t>
          </a:r>
        </a:p>
        <a:p>
          <a:pPr lvl="0" algn="l" defTabSz="889000">
            <a:lnSpc>
              <a:spcPct val="90000"/>
            </a:lnSpc>
            <a:spcBef>
              <a:spcPct val="0"/>
            </a:spcBef>
            <a:spcAft>
              <a:spcPct val="35000"/>
            </a:spcAft>
          </a:pPr>
          <a:endParaRPr lang="id-ID" sz="2000" kern="1200" noProof="1">
            <a:solidFill>
              <a:schemeClr val="accent3"/>
            </a:solidFill>
            <a:latin typeface="Tahoma" pitchFamily="34" charset="0"/>
            <a:cs typeface="Tahoma" pitchFamily="34" charset="0"/>
          </a:endParaRPr>
        </a:p>
        <a:p>
          <a:pPr lvl="0" algn="l" defTabSz="889000">
            <a:lnSpc>
              <a:spcPct val="90000"/>
            </a:lnSpc>
            <a:spcBef>
              <a:spcPct val="0"/>
            </a:spcBef>
            <a:spcAft>
              <a:spcPct val="35000"/>
            </a:spcAft>
          </a:pPr>
          <a:r>
            <a:rPr lang="id-ID" sz="2000" kern="1200" noProof="1">
              <a:solidFill>
                <a:schemeClr val="accent3"/>
              </a:solidFill>
              <a:latin typeface="Tahoma" pitchFamily="34" charset="0"/>
              <a:cs typeface="Tahoma" pitchFamily="34" charset="0"/>
            </a:rPr>
            <a:t>UNTUK KEGIATAN NON EKONOMI</a:t>
          </a:r>
          <a:r>
            <a:rPr lang="en-US" sz="2000" kern="1200" noProof="1">
              <a:solidFill>
                <a:schemeClr val="accent3"/>
              </a:solidFill>
              <a:latin typeface="Tahoma" pitchFamily="34" charset="0"/>
              <a:cs typeface="Tahoma" pitchFamily="34" charset="0"/>
            </a:rPr>
            <a:t>/SOSIAL</a:t>
          </a:r>
          <a:endParaRPr lang="id-ID" sz="2000" kern="1200" noProof="1">
            <a:solidFill>
              <a:schemeClr val="accent3"/>
            </a:solidFill>
            <a:latin typeface="Tahoma" pitchFamily="34" charset="0"/>
            <a:cs typeface="Tahoma" pitchFamily="34" charset="0"/>
          </a:endParaRPr>
        </a:p>
        <a:p>
          <a:pPr lvl="0" algn="l" defTabSz="889000">
            <a:lnSpc>
              <a:spcPct val="90000"/>
            </a:lnSpc>
            <a:spcBef>
              <a:spcPct val="0"/>
            </a:spcBef>
            <a:spcAft>
              <a:spcPct val="35000"/>
            </a:spcAft>
          </a:pPr>
          <a:r>
            <a:rPr lang="id-ID" sz="2000" kern="1200" noProof="1">
              <a:latin typeface="Tahoma" pitchFamily="34" charset="0"/>
              <a:cs typeface="Tahoma" pitchFamily="34" charset="0"/>
            </a:rPr>
            <a:t>Nyatakan persoalan prioritas mitra dalam aspek SOSIAL BUDAYA dan MUTU LAYANAN atau KEHIDUPAN BERMASYARAKAT</a:t>
          </a:r>
        </a:p>
        <a:p>
          <a:pPr lvl="0" algn="l" defTabSz="889000">
            <a:lnSpc>
              <a:spcPct val="90000"/>
            </a:lnSpc>
            <a:spcBef>
              <a:spcPct val="0"/>
            </a:spcBef>
            <a:spcAft>
              <a:spcPct val="35000"/>
            </a:spcAft>
          </a:pPr>
          <a:r>
            <a:rPr lang="id-ID" sz="2000" kern="1200" noProof="1">
              <a:latin typeface="Tahoma" pitchFamily="34" charset="0"/>
              <a:cs typeface="Tahoma" pitchFamily="34" charset="0"/>
            </a:rPr>
            <a:t> </a:t>
          </a:r>
        </a:p>
        <a:p>
          <a:pPr lvl="0" algn="l" defTabSz="889000">
            <a:lnSpc>
              <a:spcPct val="90000"/>
            </a:lnSpc>
            <a:spcBef>
              <a:spcPct val="0"/>
            </a:spcBef>
            <a:spcAft>
              <a:spcPct val="35000"/>
            </a:spcAft>
          </a:pPr>
          <a:r>
            <a:rPr lang="id-ID" sz="2000" kern="1200" noProof="1">
              <a:latin typeface="Tahoma" pitchFamily="34" charset="0"/>
              <a:cs typeface="Tahoma" pitchFamily="34" charset="0"/>
            </a:rPr>
            <a:t>Usahakan permasalahannya bersifat spesifik, konkret serta benar-benar merupakan permasalahan mitra.</a:t>
          </a:r>
        </a:p>
      </dsp:txBody>
      <dsp:txXfrm>
        <a:off x="1645920" y="0"/>
        <a:ext cx="6131052" cy="6072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6DA62-D6F0-4294-9125-DC7BFB5B2934}">
      <dsp:nvSpPr>
        <dsp:cNvPr id="0" name=""/>
        <dsp:cNvSpPr/>
      </dsp:nvSpPr>
      <dsp:spPr>
        <a:xfrm>
          <a:off x="0" y="0"/>
          <a:ext cx="9440983" cy="4572000"/>
        </a:xfrm>
        <a:prstGeom prst="roundRect">
          <a:avLst>
            <a:gd name="adj" fmla="val 5000"/>
          </a:avLst>
        </a:prstGeom>
        <a:solidFill>
          <a:schemeClr val="tx2">
            <a:lumMod val="1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b="1" kern="1200" dirty="0">
              <a:solidFill>
                <a:srgbClr val="FFFF00"/>
              </a:solidFill>
              <a:latin typeface="Tahoma" pitchFamily="34" charset="0"/>
              <a:cs typeface="Tahoma" pitchFamily="34" charset="0"/>
            </a:rPr>
            <a:t>SOLUSI  </a:t>
          </a:r>
          <a:r>
            <a:rPr lang="en-US" sz="2800" b="1" kern="1200" dirty="0" err="1">
              <a:solidFill>
                <a:srgbClr val="FFFF00"/>
              </a:solidFill>
              <a:latin typeface="Tahoma" pitchFamily="34" charset="0"/>
              <a:cs typeface="Tahoma" pitchFamily="34" charset="0"/>
            </a:rPr>
            <a:t>dan</a:t>
          </a:r>
          <a:r>
            <a:rPr lang="en-US" sz="2800" b="1" kern="1200" dirty="0">
              <a:solidFill>
                <a:srgbClr val="FFFF00"/>
              </a:solidFill>
              <a:latin typeface="Tahoma" pitchFamily="34" charset="0"/>
              <a:cs typeface="Tahoma" pitchFamily="34" charset="0"/>
            </a:rPr>
            <a:t> TARGET LUARAN</a:t>
          </a:r>
        </a:p>
      </dsp:txBody>
      <dsp:txXfrm rot="16200000">
        <a:off x="-930421" y="930421"/>
        <a:ext cx="3749040" cy="1888196"/>
      </dsp:txXfrm>
    </dsp:sp>
    <dsp:sp modelId="{570AC81D-126F-48B1-8234-E77069669FB9}">
      <dsp:nvSpPr>
        <dsp:cNvPr id="0" name=""/>
        <dsp:cNvSpPr/>
      </dsp:nvSpPr>
      <dsp:spPr>
        <a:xfrm>
          <a:off x="1888196" y="0"/>
          <a:ext cx="7033532" cy="4572000"/>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buFont typeface="Arial" panose="020B0604020202020204" pitchFamily="34" charset="0"/>
            <a:buChar char="•"/>
          </a:pPr>
          <a:r>
            <a:rPr lang="id-ID" sz="2400" kern="1200" noProof="1">
              <a:latin typeface="Arial" charset="0"/>
              <a:ea typeface="Arial" charset="0"/>
              <a:cs typeface="Arial" charset="0"/>
            </a:rPr>
            <a:t>Solusi terkait betul dg permasalahan</a:t>
          </a:r>
        </a:p>
        <a:p>
          <a:pPr lvl="0" algn="l" defTabSz="1066800">
            <a:lnSpc>
              <a:spcPct val="90000"/>
            </a:lnSpc>
            <a:spcBef>
              <a:spcPct val="0"/>
            </a:spcBef>
            <a:spcAft>
              <a:spcPct val="35000"/>
            </a:spcAft>
            <a:buFont typeface="Arial" panose="020B0604020202020204" pitchFamily="34" charset="0"/>
            <a:buChar char="•"/>
          </a:pPr>
          <a:r>
            <a:rPr lang="id-ID" sz="2400" kern="1200" noProof="1">
              <a:latin typeface="Arial" charset="0"/>
              <a:ea typeface="Arial" charset="0"/>
              <a:cs typeface="Arial" charset="0"/>
            </a:rPr>
            <a:t>Uraikan pendekatan yang ditawarkan untuk menyelesaikan persoalan mitra </a:t>
          </a:r>
        </a:p>
        <a:p>
          <a:pPr lvl="0" algn="l" defTabSz="1066800">
            <a:lnSpc>
              <a:spcPct val="90000"/>
            </a:lnSpc>
            <a:spcBef>
              <a:spcPct val="0"/>
            </a:spcBef>
            <a:spcAft>
              <a:spcPct val="35000"/>
            </a:spcAft>
            <a:buFont typeface="Arial" panose="020B0604020202020204" pitchFamily="34" charset="0"/>
            <a:buChar char="•"/>
          </a:pPr>
          <a:r>
            <a:rPr lang="id-ID" sz="2400" kern="1200" noProof="1">
              <a:latin typeface="Arial" charset="0"/>
              <a:ea typeface="Arial" charset="0"/>
              <a:cs typeface="Arial" charset="0"/>
            </a:rPr>
            <a:t>Uraikan hasil riset tim terkait dg solusi</a:t>
          </a:r>
        </a:p>
        <a:p>
          <a:pPr lvl="0" algn="l" defTabSz="1066800">
            <a:lnSpc>
              <a:spcPct val="90000"/>
            </a:lnSpc>
            <a:spcBef>
              <a:spcPct val="0"/>
            </a:spcBef>
            <a:spcAft>
              <a:spcPct val="35000"/>
            </a:spcAft>
            <a:buFont typeface="Arial" panose="020B0604020202020204" pitchFamily="34" charset="0"/>
            <a:buChar char="•"/>
          </a:pPr>
          <a:r>
            <a:rPr lang="en-US" sz="2400" kern="1200" noProof="1">
              <a:latin typeface="Arial" charset="0"/>
              <a:ea typeface="Arial" charset="0"/>
              <a:cs typeface="Arial" charset="0"/>
              <a:sym typeface="Wingdings" pitchFamily="2" charset="2"/>
            </a:rPr>
            <a:t>Setiap solusi mesti ada target luarannya</a:t>
          </a:r>
          <a:endParaRPr lang="en-US" sz="2400" kern="1200" noProof="1">
            <a:latin typeface="Arial" charset="0"/>
            <a:ea typeface="Arial" charset="0"/>
            <a:cs typeface="Arial" charset="0"/>
          </a:endParaRPr>
        </a:p>
        <a:p>
          <a:pPr lvl="0" algn="l" defTabSz="1066800">
            <a:lnSpc>
              <a:spcPct val="90000"/>
            </a:lnSpc>
            <a:spcBef>
              <a:spcPct val="0"/>
            </a:spcBef>
            <a:spcAft>
              <a:spcPct val="35000"/>
            </a:spcAft>
            <a:buFont typeface="Arial" panose="020B0604020202020204" pitchFamily="34" charset="0"/>
            <a:buChar char="•"/>
          </a:pPr>
          <a:r>
            <a:rPr lang="en-US" sz="2400" kern="1200" noProof="1">
              <a:latin typeface="Arial" charset="0"/>
              <a:ea typeface="Arial" charset="0"/>
              <a:cs typeface="Arial" charset="0"/>
            </a:rPr>
            <a:t>Target </a:t>
          </a:r>
          <a:r>
            <a:rPr lang="id-ID" sz="2400" kern="1200" noProof="1" smtClean="0">
              <a:latin typeface="Arial" charset="0"/>
              <a:ea typeface="Arial" charset="0"/>
              <a:cs typeface="Arial" charset="0"/>
            </a:rPr>
            <a:t>l</a:t>
          </a:r>
          <a:r>
            <a:rPr lang="en-US" sz="2400" kern="1200" noProof="1" smtClean="0">
              <a:latin typeface="Arial" charset="0"/>
              <a:ea typeface="Arial" charset="0"/>
              <a:cs typeface="Arial" charset="0"/>
            </a:rPr>
            <a:t>uaran </a:t>
          </a:r>
          <a:r>
            <a:rPr lang="en-US" sz="2400" kern="1200" noProof="1">
              <a:latin typeface="Arial" charset="0"/>
              <a:ea typeface="Arial" charset="0"/>
              <a:cs typeface="Arial" charset="0"/>
            </a:rPr>
            <a:t>bersifat  kuantitatif/terukur</a:t>
          </a:r>
        </a:p>
        <a:p>
          <a:pPr lvl="0" algn="l" defTabSz="1066800">
            <a:lnSpc>
              <a:spcPct val="100000"/>
            </a:lnSpc>
            <a:spcBef>
              <a:spcPct val="0"/>
            </a:spcBef>
            <a:spcAft>
              <a:spcPts val="0"/>
            </a:spcAft>
            <a:buFont typeface="Arial" panose="020B0604020202020204" pitchFamily="34" charset="0"/>
            <a:buChar char="•"/>
          </a:pPr>
          <a:r>
            <a:rPr lang="id-ID" sz="2400" kern="1200" noProof="1">
              <a:latin typeface="Arial" charset="0"/>
              <a:ea typeface="Arial" charset="0"/>
              <a:cs typeface="Arial" charset="0"/>
            </a:rPr>
            <a:t>Jika luaran berupa barang atau sertifikat dan sejenisnya, nyatakan juga spesifikasinya</a:t>
          </a:r>
          <a:r>
            <a:rPr lang="id-ID" sz="3600" kern="1200" noProof="1">
              <a:latin typeface="Arial" panose="020B0604020202020204" pitchFamily="34" charset="0"/>
              <a:cs typeface="Arial" panose="020B0604020202020204" pitchFamily="34" charset="0"/>
            </a:rPr>
            <a:t>. </a:t>
          </a:r>
        </a:p>
        <a:p>
          <a:pPr lvl="0" algn="l" defTabSz="1066800">
            <a:lnSpc>
              <a:spcPct val="90000"/>
            </a:lnSpc>
            <a:spcBef>
              <a:spcPct val="0"/>
            </a:spcBef>
            <a:spcAft>
              <a:spcPct val="35000"/>
            </a:spcAft>
            <a:buNone/>
          </a:pPr>
          <a:endParaRPr lang="id-ID" sz="3600" kern="1200" noProof="1">
            <a:latin typeface="Arial" panose="020B0604020202020204" pitchFamily="34" charset="0"/>
            <a:ea typeface="Arial" charset="0"/>
            <a:cs typeface="Arial" panose="020B0604020202020204" pitchFamily="34" charset="0"/>
          </a:endParaRPr>
        </a:p>
        <a:p>
          <a:pPr lvl="0" algn="l" defTabSz="1066800">
            <a:lnSpc>
              <a:spcPct val="90000"/>
            </a:lnSpc>
            <a:spcBef>
              <a:spcPct val="0"/>
            </a:spcBef>
            <a:spcAft>
              <a:spcPct val="35000"/>
            </a:spcAft>
            <a:buNone/>
          </a:pPr>
          <a:r>
            <a:rPr lang="en-US" sz="3600" kern="1200" noProof="1">
              <a:latin typeface="Arial" panose="020B0604020202020204" pitchFamily="34" charset="0"/>
              <a:ea typeface="Arial" charset="0"/>
              <a:cs typeface="Arial" panose="020B0604020202020204" pitchFamily="34" charset="0"/>
            </a:rPr>
            <a:t>I</a:t>
          </a:r>
          <a:r>
            <a:rPr lang="id-ID" sz="3600" kern="1200" noProof="1">
              <a:latin typeface="Arial" panose="020B0604020202020204" pitchFamily="34" charset="0"/>
              <a:ea typeface="Arial" charset="0"/>
              <a:cs typeface="Arial" panose="020B0604020202020204" pitchFamily="34" charset="0"/>
            </a:rPr>
            <a:t>si tabel target capaian </a:t>
          </a:r>
          <a:endParaRPr lang="en-US" sz="2400" kern="1200" noProof="1">
            <a:latin typeface="Arial" charset="0"/>
            <a:ea typeface="Arial" charset="0"/>
            <a:cs typeface="Arial" charset="0"/>
          </a:endParaRPr>
        </a:p>
        <a:p>
          <a:pPr lvl="0" algn="l" defTabSz="1066800">
            <a:lnSpc>
              <a:spcPct val="90000"/>
            </a:lnSpc>
            <a:spcBef>
              <a:spcPct val="0"/>
            </a:spcBef>
            <a:spcAft>
              <a:spcPct val="35000"/>
            </a:spcAft>
            <a:buNone/>
          </a:pPr>
          <a:endParaRPr lang="id-ID" sz="2400" kern="1200" noProof="1">
            <a:latin typeface="Tahoma" pitchFamily="34" charset="0"/>
            <a:cs typeface="Tahoma" pitchFamily="34" charset="0"/>
          </a:endParaRPr>
        </a:p>
        <a:p>
          <a:pPr lvl="0" algn="l" defTabSz="1066800">
            <a:lnSpc>
              <a:spcPct val="90000"/>
            </a:lnSpc>
            <a:spcBef>
              <a:spcPct val="0"/>
            </a:spcBef>
            <a:spcAft>
              <a:spcPct val="35000"/>
            </a:spcAft>
            <a:buNone/>
          </a:pPr>
          <a:r>
            <a:rPr lang="id-ID" sz="2400" kern="1200" noProof="1">
              <a:latin typeface="Tahoma" pitchFamily="34" charset="0"/>
              <a:cs typeface="Tahoma" pitchFamily="34" charset="0"/>
            </a:rPr>
            <a:t> </a:t>
          </a:r>
        </a:p>
      </dsp:txBody>
      <dsp:txXfrm>
        <a:off x="1888196" y="0"/>
        <a:ext cx="7033532" cy="4572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4D919-2F59-406B-B599-285E54D3DCBA}">
      <dsp:nvSpPr>
        <dsp:cNvPr id="0" name=""/>
        <dsp:cNvSpPr/>
      </dsp:nvSpPr>
      <dsp:spPr>
        <a:xfrm>
          <a:off x="0" y="0"/>
          <a:ext cx="8961100" cy="4642067"/>
        </a:xfrm>
        <a:prstGeom prst="roundRect">
          <a:avLst>
            <a:gd name="adj" fmla="val 5000"/>
          </a:avLst>
        </a:prstGeom>
        <a:solidFill>
          <a:schemeClr val="tx2">
            <a:lumMod val="1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b="1" kern="1200" dirty="0">
              <a:solidFill>
                <a:srgbClr val="FFFF00"/>
              </a:solidFill>
              <a:latin typeface="Tahoma" pitchFamily="34" charset="0"/>
              <a:cs typeface="Tahoma" pitchFamily="34" charset="0"/>
            </a:rPr>
            <a:t>METODE PELAKSANAAN  </a:t>
          </a:r>
        </a:p>
      </dsp:txBody>
      <dsp:txXfrm rot="16200000">
        <a:off x="-1007137" y="1007137"/>
        <a:ext cx="3806494" cy="1792220"/>
      </dsp:txXfrm>
    </dsp:sp>
    <dsp:sp modelId="{2A651DAE-7863-413C-8BC0-A6609120B51A}">
      <dsp:nvSpPr>
        <dsp:cNvPr id="0" name=""/>
        <dsp:cNvSpPr/>
      </dsp:nvSpPr>
      <dsp:spPr>
        <a:xfrm>
          <a:off x="1792220" y="0"/>
          <a:ext cx="6676019" cy="4642067"/>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marL="457200" lvl="0" indent="-457200" algn="l" defTabSz="1066800">
            <a:lnSpc>
              <a:spcPct val="100000"/>
            </a:lnSpc>
            <a:spcBef>
              <a:spcPct val="0"/>
            </a:spcBef>
            <a:spcAft>
              <a:spcPct val="35000"/>
            </a:spcAft>
          </a:pPr>
          <a:r>
            <a:rPr lang="en-US" sz="2400" b="1" kern="1200" dirty="0" err="1"/>
            <a:t>Merupakan</a:t>
          </a:r>
          <a:r>
            <a:rPr lang="en-US" sz="2400" b="1" kern="1200" dirty="0"/>
            <a:t> </a:t>
          </a:r>
          <a:r>
            <a:rPr lang="en-US" sz="2400" b="1" kern="1200" dirty="0" err="1"/>
            <a:t>langkah-langkah</a:t>
          </a:r>
          <a:r>
            <a:rPr lang="en-US" sz="2400" b="1" kern="1200" dirty="0"/>
            <a:t> </a:t>
          </a:r>
          <a:r>
            <a:rPr lang="en-US" sz="2400" b="1" kern="1200" dirty="0" err="1"/>
            <a:t>dalam</a:t>
          </a:r>
          <a:r>
            <a:rPr lang="en-US" sz="2400" b="1" kern="1200" dirty="0"/>
            <a:t> </a:t>
          </a:r>
          <a:r>
            <a:rPr lang="en-US" sz="2400" b="1" kern="1200" dirty="0" err="1"/>
            <a:t>melaksanakan</a:t>
          </a:r>
          <a:r>
            <a:rPr lang="en-US" sz="2400" b="1" kern="1200" dirty="0"/>
            <a:t> SOLUSI , </a:t>
          </a:r>
          <a:r>
            <a:rPr lang="en-US" sz="2400" b="1" kern="1200" dirty="0" err="1"/>
            <a:t>seperti</a:t>
          </a:r>
          <a:r>
            <a:rPr lang="en-US" sz="2400" b="1" kern="1200" dirty="0"/>
            <a:t> </a:t>
          </a:r>
          <a:endParaRPr lang="id-ID" sz="2400" b="1" kern="1200" noProof="1">
            <a:latin typeface="Arial" panose="020B0604020202020204" pitchFamily="34" charset="0"/>
            <a:cs typeface="Arial" panose="020B0604020202020204" pitchFamily="34" charset="0"/>
          </a:endParaRPr>
        </a:p>
        <a:p>
          <a:pPr marL="0" marR="0" lvl="0" indent="0" algn="l" defTabSz="914400" eaLnBrk="1" fontAlgn="auto" latinLnBrk="0" hangingPunct="1">
            <a:lnSpc>
              <a:spcPct val="100000"/>
            </a:lnSpc>
            <a:spcBef>
              <a:spcPct val="0"/>
            </a:spcBef>
            <a:spcAft>
              <a:spcPts val="0"/>
            </a:spcAft>
            <a:buClrTx/>
            <a:buSzTx/>
            <a:buFontTx/>
            <a:buNone/>
            <a:tabLst/>
            <a:defRPr/>
          </a:pPr>
          <a:r>
            <a:rPr lang="en-US" sz="1800" kern="1200" dirty="0" err="1">
              <a:latin typeface="Arial" pitchFamily="34" charset="0"/>
              <a:cs typeface="Arial" pitchFamily="34" charset="0"/>
            </a:rPr>
            <a:t>Penyuluhan</a:t>
          </a:r>
          <a:r>
            <a:rPr lang="en-US" sz="1800" kern="1200" dirty="0">
              <a:latin typeface="Arial" pitchFamily="34" charset="0"/>
              <a:cs typeface="Arial" pitchFamily="34" charset="0"/>
            </a:rPr>
            <a:t>/</a:t>
          </a:r>
          <a:r>
            <a:rPr lang="en-US" sz="1800" kern="1200" dirty="0" err="1">
              <a:latin typeface="Arial" pitchFamily="34" charset="0"/>
              <a:cs typeface="Arial" pitchFamily="34" charset="0"/>
            </a:rPr>
            <a:t>Penyadaran</a:t>
          </a:r>
          <a:r>
            <a:rPr lang="en-US" sz="1800" kern="1200" dirty="0">
              <a:latin typeface="Arial" pitchFamily="34" charset="0"/>
              <a:cs typeface="Arial" pitchFamily="34" charset="0"/>
            </a:rPr>
            <a:t> /</a:t>
          </a:r>
          <a:r>
            <a:rPr lang="en-US" sz="1800" kern="1200" dirty="0" err="1">
              <a:latin typeface="Arial" pitchFamily="34" charset="0"/>
              <a:cs typeface="Arial" pitchFamily="34" charset="0"/>
            </a:rPr>
            <a:t>Pendidikan</a:t>
          </a:r>
          <a:r>
            <a:rPr lang="en-US" sz="1800" kern="1200" dirty="0">
              <a:latin typeface="Arial" pitchFamily="34" charset="0"/>
              <a:cs typeface="Arial" pitchFamily="34" charset="0"/>
            </a:rPr>
            <a:t> </a:t>
          </a:r>
        </a:p>
        <a:p>
          <a:pPr lvl="0" algn="l" defTabSz="711200">
            <a:lnSpc>
              <a:spcPct val="100000"/>
            </a:lnSpc>
            <a:spcBef>
              <a:spcPct val="0"/>
            </a:spcBef>
            <a:spcAft>
              <a:spcPct val="35000"/>
            </a:spcAft>
          </a:pPr>
          <a:r>
            <a:rPr lang="en-US" sz="1800" kern="1200" dirty="0" err="1">
              <a:latin typeface="Arial" pitchFamily="34" charset="0"/>
              <a:cs typeface="Arial" pitchFamily="34" charset="0"/>
            </a:rPr>
            <a:t>Pelatihan</a:t>
          </a:r>
          <a:r>
            <a:rPr lang="en-US" sz="1800" kern="1200" dirty="0">
              <a:latin typeface="Arial" pitchFamily="34" charset="0"/>
              <a:cs typeface="Arial" pitchFamily="34" charset="0"/>
            </a:rPr>
            <a:t> </a:t>
          </a:r>
        </a:p>
        <a:p>
          <a:pPr marL="0" lvl="0" indent="344488" algn="l" defTabSz="711200">
            <a:lnSpc>
              <a:spcPct val="100000"/>
            </a:lnSpc>
            <a:spcBef>
              <a:spcPct val="0"/>
            </a:spcBef>
            <a:spcAft>
              <a:spcPct val="35000"/>
            </a:spcAft>
          </a:pPr>
          <a:r>
            <a:rPr lang="en-US" sz="1800" kern="1200" dirty="0" err="1">
              <a:solidFill>
                <a:schemeClr val="accent3">
                  <a:lumMod val="60000"/>
                  <a:lumOff val="40000"/>
                </a:schemeClr>
              </a:solidFill>
              <a:latin typeface="Arial" pitchFamily="34" charset="0"/>
              <a:cs typeface="Arial" pitchFamily="34" charset="0"/>
            </a:rPr>
            <a:t>Pelatihan</a:t>
          </a:r>
          <a:r>
            <a:rPr lang="en-US" sz="1800" kern="1200" dirty="0">
              <a:solidFill>
                <a:schemeClr val="accent3">
                  <a:lumMod val="60000"/>
                  <a:lumOff val="40000"/>
                </a:schemeClr>
              </a:solidFill>
              <a:latin typeface="Arial" pitchFamily="34" charset="0"/>
              <a:cs typeface="Arial" pitchFamily="34" charset="0"/>
            </a:rPr>
            <a:t> </a:t>
          </a:r>
          <a:r>
            <a:rPr lang="en-US" sz="1800" kern="1200" dirty="0" err="1">
              <a:solidFill>
                <a:schemeClr val="accent3">
                  <a:lumMod val="60000"/>
                  <a:lumOff val="40000"/>
                </a:schemeClr>
              </a:solidFill>
              <a:latin typeface="Arial" pitchFamily="34" charset="0"/>
              <a:cs typeface="Arial" pitchFamily="34" charset="0"/>
            </a:rPr>
            <a:t>Manajemen</a:t>
          </a:r>
          <a:r>
            <a:rPr lang="en-US" sz="1800" kern="1200" dirty="0">
              <a:solidFill>
                <a:schemeClr val="accent3">
                  <a:lumMod val="60000"/>
                  <a:lumOff val="40000"/>
                </a:schemeClr>
              </a:solidFill>
              <a:latin typeface="Arial" pitchFamily="34" charset="0"/>
              <a:cs typeface="Arial" pitchFamily="34" charset="0"/>
            </a:rPr>
            <a:t> Usaha</a:t>
          </a:r>
        </a:p>
        <a:p>
          <a:pPr marL="0" lvl="0" indent="344488" algn="l" defTabSz="711200">
            <a:lnSpc>
              <a:spcPct val="100000"/>
            </a:lnSpc>
            <a:spcBef>
              <a:spcPct val="0"/>
            </a:spcBef>
            <a:spcAft>
              <a:spcPct val="35000"/>
            </a:spcAft>
          </a:pPr>
          <a:r>
            <a:rPr lang="en-US" sz="1800" kern="1200" dirty="0" err="1">
              <a:solidFill>
                <a:schemeClr val="accent3">
                  <a:lumMod val="60000"/>
                  <a:lumOff val="40000"/>
                </a:schemeClr>
              </a:solidFill>
              <a:latin typeface="Arial" pitchFamily="34" charset="0"/>
              <a:cs typeface="Arial" pitchFamily="34" charset="0"/>
            </a:rPr>
            <a:t>Pelatihan</a:t>
          </a:r>
          <a:r>
            <a:rPr lang="en-US" sz="1800" kern="1200" dirty="0">
              <a:solidFill>
                <a:schemeClr val="accent3">
                  <a:lumMod val="60000"/>
                  <a:lumOff val="40000"/>
                </a:schemeClr>
              </a:solidFill>
              <a:latin typeface="Arial" pitchFamily="34" charset="0"/>
              <a:cs typeface="Arial" pitchFamily="34" charset="0"/>
            </a:rPr>
            <a:t> </a:t>
          </a:r>
          <a:r>
            <a:rPr lang="en-US" sz="1800" kern="1200" dirty="0" err="1">
              <a:solidFill>
                <a:schemeClr val="accent3">
                  <a:lumMod val="60000"/>
                  <a:lumOff val="40000"/>
                </a:schemeClr>
              </a:solidFill>
              <a:latin typeface="Arial" pitchFamily="34" charset="0"/>
              <a:cs typeface="Arial" pitchFamily="34" charset="0"/>
            </a:rPr>
            <a:t>Produksi</a:t>
          </a:r>
          <a:endParaRPr lang="en-US" sz="1800" kern="1200" dirty="0">
            <a:solidFill>
              <a:schemeClr val="accent3">
                <a:lumMod val="60000"/>
                <a:lumOff val="40000"/>
              </a:schemeClr>
            </a:solidFill>
            <a:latin typeface="Arial" pitchFamily="34" charset="0"/>
            <a:cs typeface="Arial" pitchFamily="34" charset="0"/>
          </a:endParaRPr>
        </a:p>
        <a:p>
          <a:pPr marL="0" lvl="0" indent="344488" algn="l" defTabSz="711200">
            <a:lnSpc>
              <a:spcPct val="100000"/>
            </a:lnSpc>
            <a:spcBef>
              <a:spcPct val="0"/>
            </a:spcBef>
            <a:spcAft>
              <a:spcPct val="35000"/>
            </a:spcAft>
          </a:pPr>
          <a:r>
            <a:rPr lang="en-US" sz="1800" kern="1200" dirty="0" err="1">
              <a:solidFill>
                <a:schemeClr val="accent3">
                  <a:lumMod val="60000"/>
                  <a:lumOff val="40000"/>
                </a:schemeClr>
              </a:solidFill>
              <a:latin typeface="Arial" pitchFamily="34" charset="0"/>
              <a:cs typeface="Arial" pitchFamily="34" charset="0"/>
            </a:rPr>
            <a:t>Pelatihan</a:t>
          </a:r>
          <a:r>
            <a:rPr lang="en-US" sz="1800" kern="1200" dirty="0">
              <a:solidFill>
                <a:schemeClr val="accent3">
                  <a:lumMod val="60000"/>
                  <a:lumOff val="40000"/>
                </a:schemeClr>
              </a:solidFill>
              <a:latin typeface="Arial" pitchFamily="34" charset="0"/>
              <a:cs typeface="Arial" pitchFamily="34" charset="0"/>
            </a:rPr>
            <a:t> </a:t>
          </a:r>
          <a:r>
            <a:rPr lang="en-US" sz="1800" kern="1200" dirty="0" err="1">
              <a:solidFill>
                <a:schemeClr val="accent3">
                  <a:lumMod val="60000"/>
                  <a:lumOff val="40000"/>
                </a:schemeClr>
              </a:solidFill>
              <a:latin typeface="Arial" pitchFamily="34" charset="0"/>
              <a:cs typeface="Arial" pitchFamily="34" charset="0"/>
            </a:rPr>
            <a:t>Administrasi</a:t>
          </a:r>
          <a:endParaRPr lang="en-US" sz="1800" kern="1200" dirty="0">
            <a:solidFill>
              <a:schemeClr val="accent3">
                <a:lumMod val="60000"/>
                <a:lumOff val="40000"/>
              </a:schemeClr>
            </a:solidFill>
            <a:latin typeface="Arial" pitchFamily="34" charset="0"/>
            <a:cs typeface="Arial" pitchFamily="34" charset="0"/>
          </a:endParaRPr>
        </a:p>
        <a:p>
          <a:pPr lvl="0" algn="l" defTabSz="711200">
            <a:lnSpc>
              <a:spcPct val="90000"/>
            </a:lnSpc>
            <a:spcBef>
              <a:spcPct val="0"/>
            </a:spcBef>
            <a:spcAft>
              <a:spcPct val="35000"/>
            </a:spcAft>
          </a:pPr>
          <a:r>
            <a:rPr lang="en-US" sz="1800" kern="1200" dirty="0" err="1">
              <a:latin typeface="Arial" pitchFamily="34" charset="0"/>
              <a:cs typeface="Arial" pitchFamily="34" charset="0"/>
            </a:rPr>
            <a:t>Pengobatan</a:t>
          </a:r>
          <a:endParaRPr lang="en-US" sz="1800" kern="1200" dirty="0">
            <a:latin typeface="Arial" pitchFamily="34" charset="0"/>
            <a:cs typeface="Arial" pitchFamily="34" charset="0"/>
          </a:endParaRPr>
        </a:p>
        <a:p>
          <a:pPr lvl="0" algn="l" defTabSz="711200">
            <a:lnSpc>
              <a:spcPct val="90000"/>
            </a:lnSpc>
            <a:spcBef>
              <a:spcPct val="0"/>
            </a:spcBef>
            <a:spcAft>
              <a:spcPct val="35000"/>
            </a:spcAft>
          </a:pPr>
          <a:r>
            <a:rPr lang="en-US" sz="1800" kern="1200" dirty="0" err="1">
              <a:latin typeface="Arial" pitchFamily="34" charset="0"/>
              <a:cs typeface="Arial" pitchFamily="34" charset="0"/>
            </a:rPr>
            <a:t>Pendampingan</a:t>
          </a:r>
          <a:r>
            <a:rPr lang="en-US" sz="1800" kern="1200" dirty="0">
              <a:latin typeface="Arial" pitchFamily="34" charset="0"/>
              <a:cs typeface="Arial" pitchFamily="34" charset="0"/>
            </a:rPr>
            <a:t> </a:t>
          </a:r>
        </a:p>
        <a:p>
          <a:pPr lvl="0" algn="l" defTabSz="800100">
            <a:lnSpc>
              <a:spcPct val="90000"/>
            </a:lnSpc>
            <a:spcBef>
              <a:spcPct val="0"/>
            </a:spcBef>
            <a:spcAft>
              <a:spcPct val="35000"/>
            </a:spcAft>
          </a:pPr>
          <a:r>
            <a:rPr lang="en-US" sz="1800" kern="1200" dirty="0" err="1">
              <a:latin typeface="Arial" pitchFamily="34" charset="0"/>
              <a:cs typeface="Arial" pitchFamily="34" charset="0"/>
            </a:rPr>
            <a:t>Demplot</a:t>
          </a:r>
          <a:r>
            <a:rPr lang="en-US" sz="1800" kern="1200" dirty="0">
              <a:latin typeface="Arial" pitchFamily="34" charset="0"/>
              <a:cs typeface="Arial" pitchFamily="34" charset="0"/>
            </a:rPr>
            <a:t> </a:t>
          </a:r>
          <a:endParaRPr lang="en-US" sz="1800" kern="1200" dirty="0" smtClean="0">
            <a:latin typeface="Arial" pitchFamily="34" charset="0"/>
            <a:cs typeface="Arial" pitchFamily="34" charset="0"/>
          </a:endParaRPr>
        </a:p>
        <a:p>
          <a:pPr lvl="0" algn="l" defTabSz="800100">
            <a:lnSpc>
              <a:spcPct val="90000"/>
            </a:lnSpc>
            <a:spcBef>
              <a:spcPct val="0"/>
            </a:spcBef>
            <a:spcAft>
              <a:spcPct val="35000"/>
            </a:spcAft>
          </a:pPr>
          <a:r>
            <a:rPr lang="en-US" sz="1800" kern="1200" dirty="0" err="1" smtClean="0">
              <a:latin typeface="Arial" pitchFamily="34" charset="0"/>
              <a:cs typeface="Arial" pitchFamily="34" charset="0"/>
            </a:rPr>
            <a:t>Evaluasi</a:t>
          </a:r>
          <a:endParaRPr lang="en-US" sz="1800" kern="1200" dirty="0">
            <a:latin typeface="Arial" pitchFamily="34" charset="0"/>
            <a:cs typeface="Arial" pitchFamily="34" charset="0"/>
          </a:endParaRPr>
        </a:p>
        <a:p>
          <a:pPr lvl="0" algn="l" defTabSz="711200">
            <a:lnSpc>
              <a:spcPct val="90000"/>
            </a:lnSpc>
            <a:spcBef>
              <a:spcPct val="0"/>
            </a:spcBef>
            <a:spcAft>
              <a:spcPct val="35000"/>
            </a:spcAft>
          </a:pPr>
          <a:r>
            <a:rPr lang="en-US" sz="2000" b="1" kern="1200" dirty="0"/>
            <a:t>URAIKAN PARTISIPASI MITRA DALAM PELAKSANAAN PROGRAM</a:t>
          </a:r>
          <a:endParaRPr lang="en-US" sz="2000" b="1" kern="1200" dirty="0">
            <a:latin typeface="Arial" pitchFamily="34" charset="0"/>
            <a:cs typeface="Arial" pitchFamily="34" charset="0"/>
          </a:endParaRPr>
        </a:p>
      </dsp:txBody>
      <dsp:txXfrm>
        <a:off x="1792220" y="0"/>
        <a:ext cx="6676019" cy="46420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5367C-3183-42B9-AD0D-E99629D00CBD}">
      <dsp:nvSpPr>
        <dsp:cNvPr id="0" name=""/>
        <dsp:cNvSpPr/>
      </dsp:nvSpPr>
      <dsp:spPr>
        <a:xfrm>
          <a:off x="0" y="0"/>
          <a:ext cx="8229600" cy="4786346"/>
        </a:xfrm>
        <a:prstGeom prst="roundRect">
          <a:avLst>
            <a:gd name="adj" fmla="val 5000"/>
          </a:avLst>
        </a:prstGeom>
        <a:solidFill>
          <a:schemeClr val="tx2">
            <a:lumMod val="10000"/>
          </a:schemeClr>
        </a:soli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b="1" kern="1200" dirty="0">
              <a:solidFill>
                <a:srgbClr val="FFFF00"/>
              </a:solidFill>
              <a:latin typeface="Tahoma" pitchFamily="34" charset="0"/>
              <a:cs typeface="Tahoma" pitchFamily="34" charset="0"/>
            </a:rPr>
            <a:t>BIAYA </a:t>
          </a:r>
          <a:r>
            <a:rPr lang="en-US" sz="2800" b="1" kern="1200" dirty="0" err="1">
              <a:solidFill>
                <a:srgbClr val="FFFF00"/>
              </a:solidFill>
              <a:latin typeface="Tahoma" pitchFamily="34" charset="0"/>
              <a:cs typeface="Tahoma" pitchFamily="34" charset="0"/>
            </a:rPr>
            <a:t>dan</a:t>
          </a:r>
          <a:r>
            <a:rPr lang="en-US" sz="2800" b="1" kern="1200" dirty="0">
              <a:solidFill>
                <a:srgbClr val="FFFF00"/>
              </a:solidFill>
              <a:latin typeface="Tahoma" pitchFamily="34" charset="0"/>
              <a:cs typeface="Tahoma" pitchFamily="34" charset="0"/>
            </a:rPr>
            <a:t> JADWAL KEGIATAN</a:t>
          </a:r>
        </a:p>
      </dsp:txBody>
      <dsp:txXfrm rot="16200000">
        <a:off x="-1139441" y="1139441"/>
        <a:ext cx="3924803" cy="1645920"/>
      </dsp:txXfrm>
    </dsp:sp>
    <dsp:sp modelId="{BABAEBF4-62D0-4B12-812D-129F5DD4581F}">
      <dsp:nvSpPr>
        <dsp:cNvPr id="0" name=""/>
        <dsp:cNvSpPr/>
      </dsp:nvSpPr>
      <dsp:spPr>
        <a:xfrm>
          <a:off x="1645920" y="0"/>
          <a:ext cx="6131052" cy="4786346"/>
        </a:xfrm>
        <a:prstGeom prst="rect">
          <a:avLst/>
        </a:prstGeom>
        <a:noFill/>
        <a:ln>
          <a:noFill/>
        </a:ln>
        <a:effectLst>
          <a:outerShdw blurRad="39000" dist="25400" dir="5400000" rotWithShape="0">
            <a:srgbClr val="000000">
              <a:alpha val="38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id-ID" sz="2400" kern="1200" noProof="1">
              <a:latin typeface="Tahoma" pitchFamily="34" charset="0"/>
              <a:cs typeface="Tahoma" pitchFamily="34" charset="0"/>
            </a:rPr>
            <a:t>Buat Tabel yang menunjukkan hubungan antara kegiatan dan biaya</a:t>
          </a:r>
          <a:r>
            <a:rPr lang="en-US" sz="2400" kern="1200" noProof="1">
              <a:latin typeface="Tahoma" pitchFamily="34" charset="0"/>
              <a:cs typeface="Tahoma" pitchFamily="34" charset="0"/>
            </a:rPr>
            <a:t>. </a:t>
          </a:r>
          <a:endParaRPr lang="id-ID" sz="2400" kern="1200" noProof="1">
            <a:latin typeface="Tahoma" pitchFamily="34" charset="0"/>
            <a:cs typeface="Tahoma" pitchFamily="34" charset="0"/>
          </a:endParaRPr>
        </a:p>
        <a:p>
          <a:pPr lvl="0" algn="l" defTabSz="1066800">
            <a:lnSpc>
              <a:spcPct val="90000"/>
            </a:lnSpc>
            <a:spcBef>
              <a:spcPct val="0"/>
            </a:spcBef>
            <a:spcAft>
              <a:spcPct val="35000"/>
            </a:spcAft>
          </a:pPr>
          <a:r>
            <a:rPr lang="id-ID" sz="2400" kern="1200" noProof="1">
              <a:latin typeface="Tahoma" pitchFamily="34" charset="0"/>
              <a:cs typeface="Tahoma" pitchFamily="34" charset="0"/>
            </a:rPr>
            <a:t>Kelayakan Usulan Biaya yang dirinci ke dalam klasifikasi:  </a:t>
          </a:r>
        </a:p>
        <a:p>
          <a:pPr marL="0" lvl="0" indent="749300" algn="l" defTabSz="1066800">
            <a:lnSpc>
              <a:spcPct val="90000"/>
            </a:lnSpc>
            <a:spcBef>
              <a:spcPct val="0"/>
            </a:spcBef>
            <a:spcAft>
              <a:spcPts val="0"/>
            </a:spcAft>
          </a:pPr>
          <a:r>
            <a:rPr lang="id-ID" sz="1800" kern="1200" noProof="1">
              <a:solidFill>
                <a:srgbClr val="FFFF00"/>
              </a:solidFill>
              <a:latin typeface="Tahoma" pitchFamily="34" charset="0"/>
              <a:cs typeface="Tahoma" pitchFamily="34" charset="0"/>
            </a:rPr>
            <a:t>Honor (bukan utk pengusul)</a:t>
          </a:r>
        </a:p>
        <a:p>
          <a:pPr marL="0" lvl="0" indent="749300" algn="l" defTabSz="1066800">
            <a:lnSpc>
              <a:spcPct val="90000"/>
            </a:lnSpc>
            <a:spcBef>
              <a:spcPct val="0"/>
            </a:spcBef>
            <a:spcAft>
              <a:spcPts val="0"/>
            </a:spcAft>
          </a:pPr>
          <a:r>
            <a:rPr lang="id-ID" sz="1800" kern="1200" noProof="1">
              <a:solidFill>
                <a:srgbClr val="FFFF00"/>
              </a:solidFill>
              <a:latin typeface="Tahoma" pitchFamily="34" charset="0"/>
              <a:cs typeface="Tahoma" pitchFamily="34" charset="0"/>
            </a:rPr>
            <a:t>Bahan habis </a:t>
          </a:r>
        </a:p>
        <a:p>
          <a:pPr marL="0" lvl="0" indent="749300" algn="l" defTabSz="1066800">
            <a:lnSpc>
              <a:spcPct val="90000"/>
            </a:lnSpc>
            <a:spcBef>
              <a:spcPct val="0"/>
            </a:spcBef>
            <a:spcAft>
              <a:spcPts val="0"/>
            </a:spcAft>
          </a:pPr>
          <a:r>
            <a:rPr lang="id-ID" sz="1800" kern="1200" noProof="1">
              <a:solidFill>
                <a:srgbClr val="FFFF00"/>
              </a:solidFill>
              <a:latin typeface="Tahoma" pitchFamily="34" charset="0"/>
              <a:cs typeface="Tahoma" pitchFamily="34" charset="0"/>
            </a:rPr>
            <a:t>Peralatan/suku cadang </a:t>
          </a:r>
        </a:p>
        <a:p>
          <a:pPr marL="0" lvl="0" indent="749300" algn="l" defTabSz="1066800">
            <a:lnSpc>
              <a:spcPct val="90000"/>
            </a:lnSpc>
            <a:spcBef>
              <a:spcPct val="0"/>
            </a:spcBef>
            <a:spcAft>
              <a:spcPts val="0"/>
            </a:spcAft>
          </a:pPr>
          <a:r>
            <a:rPr lang="id-ID" sz="1800" kern="1200" noProof="1">
              <a:solidFill>
                <a:srgbClr val="FFFF00"/>
              </a:solidFill>
              <a:latin typeface="Tahoma" pitchFamily="34" charset="0"/>
              <a:cs typeface="Tahoma" pitchFamily="34" charset="0"/>
            </a:rPr>
            <a:t>Perjalanan </a:t>
          </a:r>
        </a:p>
        <a:p>
          <a:pPr marL="0" lvl="0" indent="749300" algn="l" defTabSz="1066800">
            <a:lnSpc>
              <a:spcPct val="90000"/>
            </a:lnSpc>
            <a:spcBef>
              <a:spcPct val="0"/>
            </a:spcBef>
            <a:spcAft>
              <a:spcPts val="0"/>
            </a:spcAft>
          </a:pPr>
          <a:r>
            <a:rPr lang="id-ID" sz="1800" kern="1200" noProof="1">
              <a:solidFill>
                <a:srgbClr val="FFFF00"/>
              </a:solidFill>
              <a:latin typeface="Tahoma" pitchFamily="34" charset="0"/>
              <a:cs typeface="Tahoma" pitchFamily="34" charset="0"/>
            </a:rPr>
            <a:t>Lain-lain pengeluaran,</a:t>
          </a:r>
        </a:p>
        <a:p>
          <a:pPr lvl="0" algn="l" defTabSz="800100">
            <a:lnSpc>
              <a:spcPct val="90000"/>
            </a:lnSpc>
            <a:spcBef>
              <a:spcPct val="0"/>
            </a:spcBef>
            <a:spcAft>
              <a:spcPct val="35000"/>
            </a:spcAft>
          </a:pPr>
          <a:r>
            <a:rPr lang="en-US" sz="1800" kern="1200" noProof="1">
              <a:latin typeface="Tahoma" pitchFamily="34" charset="0"/>
              <a:cs typeface="Tahoma" pitchFamily="34" charset="0"/>
            </a:rPr>
            <a:t>** </a:t>
          </a:r>
          <a:r>
            <a:rPr lang="id-ID" sz="1800" kern="1200" noProof="1">
              <a:latin typeface="Tahoma" pitchFamily="34" charset="0"/>
              <a:cs typeface="Tahoma" pitchFamily="34" charset="0"/>
            </a:rPr>
            <a:t>Biaya program sudah termasuk PPn (10%), PPh pasal 21</a:t>
          </a:r>
          <a:endParaRPr lang="en-US" sz="1800" kern="1200" noProof="1">
            <a:latin typeface="Tahoma" pitchFamily="34" charset="0"/>
            <a:cs typeface="Tahoma" pitchFamily="34" charset="0"/>
          </a:endParaRPr>
        </a:p>
        <a:p>
          <a:pPr lvl="0" algn="l" defTabSz="800100">
            <a:lnSpc>
              <a:spcPct val="90000"/>
            </a:lnSpc>
            <a:spcBef>
              <a:spcPct val="0"/>
            </a:spcBef>
            <a:spcAft>
              <a:spcPct val="35000"/>
            </a:spcAft>
          </a:pPr>
          <a:r>
            <a:rPr lang="id-ID" sz="2400" kern="1200" noProof="1">
              <a:latin typeface="Tahoma" pitchFamily="34" charset="0"/>
              <a:cs typeface="Tahoma" pitchFamily="34" charset="0"/>
            </a:rPr>
            <a:t>Buatkan tabel yang memuat Jadwal Kegiatan secara lengkap dan rinci</a:t>
          </a:r>
          <a:r>
            <a:rPr lang="en-US" sz="2400" kern="1200" noProof="1">
              <a:latin typeface="Tahoma" pitchFamily="34" charset="0"/>
              <a:cs typeface="Tahoma" pitchFamily="34" charset="0"/>
            </a:rPr>
            <a:t> dalam bentuk barchart</a:t>
          </a:r>
          <a:endParaRPr lang="id-ID" sz="2400" kern="1200" noProof="1">
            <a:latin typeface="Tahoma" pitchFamily="34" charset="0"/>
            <a:cs typeface="Tahoma" pitchFamily="34" charset="0"/>
          </a:endParaRPr>
        </a:p>
      </dsp:txBody>
      <dsp:txXfrm>
        <a:off x="1645920" y="0"/>
        <a:ext cx="6131052" cy="4786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B7A59-D082-4FB5-AB08-5E6BC7B10DE0}">
      <dsp:nvSpPr>
        <dsp:cNvPr id="0" name=""/>
        <dsp:cNvSpPr/>
      </dsp:nvSpPr>
      <dsp:spPr>
        <a:xfrm>
          <a:off x="0" y="0"/>
          <a:ext cx="9615946" cy="5740419"/>
        </a:xfrm>
        <a:prstGeom prst="roundRect">
          <a:avLst>
            <a:gd name="adj" fmla="val 5000"/>
          </a:avLst>
        </a:prstGeom>
        <a:solidFill>
          <a:schemeClr val="tx2">
            <a:lumMod val="1000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en-US" sz="6500" kern="1200" dirty="0">
              <a:solidFill>
                <a:srgbClr val="FFFF00"/>
              </a:solidFill>
            </a:rPr>
            <a:t>LAMPIRAN</a:t>
          </a:r>
        </a:p>
      </dsp:txBody>
      <dsp:txXfrm rot="16200000">
        <a:off x="-1391977" y="1391977"/>
        <a:ext cx="4707143" cy="1923189"/>
      </dsp:txXfrm>
    </dsp:sp>
    <dsp:sp modelId="{CED62CDF-033F-4145-84F8-93DFB69D8410}">
      <dsp:nvSpPr>
        <dsp:cNvPr id="0" name=""/>
        <dsp:cNvSpPr/>
      </dsp:nvSpPr>
      <dsp:spPr>
        <a:xfrm>
          <a:off x="1923189" y="0"/>
          <a:ext cx="7163880" cy="5740419"/>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1, </a:t>
          </a:r>
          <a:r>
            <a:rPr lang="id-ID" sz="2400" kern="1200" dirty="0">
              <a:latin typeface="Tahoma" pitchFamily="34" charset="0"/>
              <a:cs typeface="Tahoma" pitchFamily="34" charset="0"/>
            </a:rPr>
            <a:t>Biodata Ketua dan Anggota Tim Pengusul</a:t>
          </a:r>
          <a:r>
            <a:rPr lang="en-US" sz="2400" kern="1200" dirty="0">
              <a:latin typeface="Tahoma" pitchFamily="34" charset="0"/>
              <a:cs typeface="Tahoma" pitchFamily="34" charset="0"/>
            </a:rPr>
            <a:t> yang </a:t>
          </a:r>
          <a:r>
            <a:rPr lang="en-US" sz="2400" kern="1200" dirty="0" err="1">
              <a:latin typeface="Tahoma" pitchFamily="34" charset="0"/>
              <a:cs typeface="Tahoma" pitchFamily="34" charset="0"/>
            </a:rPr>
            <a:t>telah</a:t>
          </a:r>
          <a:r>
            <a:rPr lang="en-US" sz="2400" kern="1200" dirty="0">
              <a:latin typeface="Tahoma" pitchFamily="34" charset="0"/>
              <a:cs typeface="Tahoma" pitchFamily="34" charset="0"/>
            </a:rPr>
            <a:t> </a:t>
          </a:r>
          <a:r>
            <a:rPr lang="en-US" sz="2400" kern="1200" dirty="0" err="1">
              <a:latin typeface="Tahoma" pitchFamily="34" charset="0"/>
              <a:cs typeface="Tahoma" pitchFamily="34" charset="0"/>
            </a:rPr>
            <a:t>ditandatangani</a:t>
          </a:r>
          <a:endParaRPr lang="en-US" sz="2400" kern="1200" dirty="0">
            <a:latin typeface="Tahoma" pitchFamily="34" charset="0"/>
            <a:cs typeface="Tahoma" pitchFamily="34" charset="0"/>
          </a:endParaRPr>
        </a:p>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2, </a:t>
          </a:r>
          <a:r>
            <a:rPr lang="id-ID" sz="2400" kern="1200" dirty="0">
              <a:latin typeface="Tahoma" pitchFamily="34" charset="0"/>
              <a:cs typeface="Tahoma" pitchFamily="34" charset="0"/>
            </a:rPr>
            <a:t>Gambaran Ipteks yang akan ditransfer kepada </a:t>
          </a:r>
          <a:r>
            <a:rPr lang="id-ID" sz="2400" kern="1200" dirty="0" smtClean="0">
              <a:latin typeface="Tahoma" pitchFamily="34" charset="0"/>
              <a:cs typeface="Tahoma" pitchFamily="34" charset="0"/>
            </a:rPr>
            <a:t>mitra</a:t>
          </a:r>
          <a:endParaRPr lang="en-US" sz="2400" kern="1200" dirty="0">
            <a:latin typeface="Tahoma" pitchFamily="34" charset="0"/>
            <a:cs typeface="Tahoma" pitchFamily="34" charset="0"/>
          </a:endParaRPr>
        </a:p>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3, </a:t>
          </a:r>
          <a:r>
            <a:rPr lang="id-ID" sz="2400" kern="1200" dirty="0">
              <a:latin typeface="Tahoma" pitchFamily="34" charset="0"/>
              <a:cs typeface="Tahoma" pitchFamily="34" charset="0"/>
            </a:rPr>
            <a:t>Peta Lokasi Wilayah </a:t>
          </a:r>
          <a:r>
            <a:rPr lang="id-ID" sz="2400" kern="1200" dirty="0" smtClean="0">
              <a:latin typeface="Tahoma" pitchFamily="34" charset="0"/>
              <a:cs typeface="Tahoma" pitchFamily="34" charset="0"/>
            </a:rPr>
            <a:t>Mitra</a:t>
          </a:r>
          <a:r>
            <a:rPr lang="en-US" sz="2400" kern="1200" dirty="0" smtClean="0">
              <a:latin typeface="Tahoma" pitchFamily="34" charset="0"/>
              <a:cs typeface="Tahoma" pitchFamily="34" charset="0"/>
            </a:rPr>
            <a:t> </a:t>
          </a:r>
          <a:r>
            <a:rPr lang="en-US" sz="2400" kern="1200" dirty="0">
              <a:latin typeface="Tahoma" pitchFamily="34" charset="0"/>
              <a:cs typeface="Tahoma" pitchFamily="34" charset="0"/>
            </a:rPr>
            <a:t>(</a:t>
          </a:r>
          <a:r>
            <a:rPr lang="en-US" sz="2400" kern="1200" dirty="0" err="1">
              <a:latin typeface="Tahoma" pitchFamily="34" charset="0"/>
              <a:cs typeface="Tahoma" pitchFamily="34" charset="0"/>
            </a:rPr>
            <a:t>yg</a:t>
          </a:r>
          <a:r>
            <a:rPr lang="en-US" sz="2400" kern="1200" dirty="0">
              <a:latin typeface="Tahoma" pitchFamily="34" charset="0"/>
              <a:cs typeface="Tahoma" pitchFamily="34" charset="0"/>
            </a:rPr>
            <a:t> </a:t>
          </a:r>
          <a:r>
            <a:rPr lang="en-US" sz="2400" kern="1200" dirty="0" err="1">
              <a:latin typeface="Tahoma" pitchFamily="34" charset="0"/>
              <a:cs typeface="Tahoma" pitchFamily="34" charset="0"/>
            </a:rPr>
            <a:t>menunjukkan</a:t>
          </a:r>
          <a:r>
            <a:rPr lang="en-US" sz="2400" kern="1200" dirty="0">
              <a:latin typeface="Tahoma" pitchFamily="34" charset="0"/>
              <a:cs typeface="Tahoma" pitchFamily="34" charset="0"/>
            </a:rPr>
            <a:t> </a:t>
          </a:r>
          <a:r>
            <a:rPr lang="en-US" sz="2400" kern="1200" dirty="0" err="1">
              <a:latin typeface="Tahoma" pitchFamily="34" charset="0"/>
              <a:cs typeface="Tahoma" pitchFamily="34" charset="0"/>
            </a:rPr>
            <a:t>jarak</a:t>
          </a:r>
          <a:r>
            <a:rPr lang="en-US" sz="2400" kern="1200" dirty="0">
              <a:latin typeface="Tahoma" pitchFamily="34" charset="0"/>
              <a:cs typeface="Tahoma" pitchFamily="34" charset="0"/>
            </a:rPr>
            <a:t> </a:t>
          </a:r>
          <a:r>
            <a:rPr lang="en-US" sz="2400" kern="1200" dirty="0" err="1">
              <a:latin typeface="Tahoma" pitchFamily="34" charset="0"/>
              <a:cs typeface="Tahoma" pitchFamily="34" charset="0"/>
            </a:rPr>
            <a:t>dari</a:t>
          </a:r>
          <a:r>
            <a:rPr lang="en-US" sz="2400" kern="1200" dirty="0">
              <a:latin typeface="Tahoma" pitchFamily="34" charset="0"/>
              <a:cs typeface="Tahoma" pitchFamily="34" charset="0"/>
            </a:rPr>
            <a:t> PT </a:t>
          </a:r>
          <a:r>
            <a:rPr lang="en-US" sz="2400" kern="1200" dirty="0" err="1">
              <a:latin typeface="Tahoma" pitchFamily="34" charset="0"/>
              <a:cs typeface="Tahoma" pitchFamily="34" charset="0"/>
            </a:rPr>
            <a:t>pengusul</a:t>
          </a:r>
          <a:r>
            <a:rPr lang="en-US" sz="2400" kern="1200" dirty="0">
              <a:latin typeface="Tahoma" pitchFamily="34" charset="0"/>
              <a:cs typeface="Tahoma" pitchFamily="34" charset="0"/>
            </a:rPr>
            <a:t>)</a:t>
          </a:r>
        </a:p>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4, </a:t>
          </a:r>
          <a:r>
            <a:rPr lang="id-ID" sz="2400" kern="1200" dirty="0">
              <a:latin typeface="Tahoma" pitchFamily="34" charset="0"/>
              <a:cs typeface="Tahoma" pitchFamily="34" charset="0"/>
            </a:rPr>
            <a:t>Surat Pernyataan Kesediaan </a:t>
          </a:r>
          <a:r>
            <a:rPr lang="id-ID" sz="2400" kern="1200" dirty="0" err="1">
              <a:latin typeface="Tahoma" pitchFamily="34" charset="0"/>
              <a:cs typeface="Tahoma" pitchFamily="34" charset="0"/>
            </a:rPr>
            <a:t>Bekerjasama</a:t>
          </a:r>
          <a:r>
            <a:rPr lang="id-ID" sz="2400" kern="1200" dirty="0">
              <a:latin typeface="Tahoma" pitchFamily="34" charset="0"/>
              <a:cs typeface="Tahoma" pitchFamily="34" charset="0"/>
            </a:rPr>
            <a:t> mitra </a:t>
          </a:r>
          <a:r>
            <a:rPr lang="en-US" sz="2400" kern="1200" dirty="0">
              <a:latin typeface="Tahoma" pitchFamily="34" charset="0"/>
              <a:cs typeface="Tahoma" pitchFamily="34" charset="0"/>
            </a:rPr>
            <a:t> (</a:t>
          </a:r>
          <a:r>
            <a:rPr lang="en-US" sz="2400" kern="1200" dirty="0" err="1">
              <a:latin typeface="Tahoma" pitchFamily="34" charset="0"/>
              <a:cs typeface="Tahoma" pitchFamily="34" charset="0"/>
            </a:rPr>
            <a:t>bermaterai</a:t>
          </a:r>
          <a:r>
            <a:rPr lang="en-US" sz="2400" kern="1200" dirty="0">
              <a:latin typeface="Tahoma" pitchFamily="34" charset="0"/>
              <a:cs typeface="Tahoma" pitchFamily="34" charset="0"/>
            </a:rPr>
            <a:t> 6000)</a:t>
          </a:r>
        </a:p>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5, </a:t>
          </a:r>
          <a:r>
            <a:rPr lang="id-ID" sz="2400" kern="1200" dirty="0">
              <a:latin typeface="Tahoma" pitchFamily="34" charset="0"/>
              <a:cs typeface="Tahoma" pitchFamily="34" charset="0"/>
            </a:rPr>
            <a:t>Surat Pernyataan ketua pelaksana</a:t>
          </a:r>
        </a:p>
        <a:p>
          <a:pPr lvl="0" algn="l" defTabSz="1066800">
            <a:lnSpc>
              <a:spcPct val="90000"/>
            </a:lnSpc>
            <a:spcBef>
              <a:spcPct val="0"/>
            </a:spcBef>
            <a:spcAft>
              <a:spcPct val="35000"/>
            </a:spcAft>
          </a:pPr>
          <a:r>
            <a:rPr lang="en-US" sz="2400" kern="1200" dirty="0">
              <a:latin typeface="Tahoma" pitchFamily="34" charset="0"/>
              <a:cs typeface="Tahoma" pitchFamily="34" charset="0"/>
            </a:rPr>
            <a:t>(</a:t>
          </a:r>
          <a:r>
            <a:rPr lang="en-US" sz="2400" kern="1200" dirty="0" err="1">
              <a:latin typeface="Tahoma" pitchFamily="34" charset="0"/>
              <a:cs typeface="Tahoma" pitchFamily="34" charset="0"/>
            </a:rPr>
            <a:t>bermaterai</a:t>
          </a:r>
          <a:r>
            <a:rPr lang="en-US" sz="2400" kern="1200" dirty="0">
              <a:latin typeface="Tahoma" pitchFamily="34" charset="0"/>
              <a:cs typeface="Tahoma" pitchFamily="34" charset="0"/>
            </a:rPr>
            <a:t> 6000)</a:t>
          </a:r>
        </a:p>
        <a:p>
          <a:pPr lvl="0" algn="l" defTabSz="1066800">
            <a:lnSpc>
              <a:spcPct val="90000"/>
            </a:lnSpc>
            <a:spcBef>
              <a:spcPct val="0"/>
            </a:spcBef>
            <a:spcAft>
              <a:spcPct val="35000"/>
            </a:spcAft>
          </a:pPr>
          <a:r>
            <a:rPr lang="id-ID" sz="2400" kern="1200" dirty="0">
              <a:solidFill>
                <a:srgbClr val="FFFF00"/>
              </a:solidFill>
              <a:latin typeface="Tahoma" pitchFamily="34" charset="0"/>
              <a:cs typeface="Tahoma" pitchFamily="34" charset="0"/>
            </a:rPr>
            <a:t>Lampiran 6, </a:t>
          </a:r>
          <a:r>
            <a:rPr lang="en-US" sz="2400" kern="1200" dirty="0" err="1">
              <a:latin typeface="Tahoma" pitchFamily="34" charset="0"/>
              <a:cs typeface="Tahoma" pitchFamily="34" charset="0"/>
            </a:rPr>
            <a:t>Jastifikasi</a:t>
          </a:r>
          <a:r>
            <a:rPr lang="en-US" sz="2400" kern="1200" dirty="0">
              <a:latin typeface="Tahoma" pitchFamily="34" charset="0"/>
              <a:cs typeface="Tahoma" pitchFamily="34" charset="0"/>
            </a:rPr>
            <a:t> RAB</a:t>
          </a:r>
        </a:p>
      </dsp:txBody>
      <dsp:txXfrm>
        <a:off x="1923189" y="0"/>
        <a:ext cx="7163880" cy="57404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38DF4-B65A-4C43-BC71-03079033D946}">
      <dsp:nvSpPr>
        <dsp:cNvPr id="0" name=""/>
        <dsp:cNvSpPr/>
      </dsp:nvSpPr>
      <dsp:spPr>
        <a:xfrm>
          <a:off x="0" y="340838"/>
          <a:ext cx="11906291" cy="5676268"/>
        </a:xfrm>
        <a:prstGeom prst="roundRect">
          <a:avLst>
            <a:gd name="adj" fmla="val 5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noProof="1" smtClean="0">
              <a:latin typeface="Tahoma" pitchFamily="34" charset="0"/>
              <a:cs typeface="Tahoma" pitchFamily="34" charset="0"/>
            </a:rPr>
            <a:t>BAB 3. METODE PELAKSANAAN</a:t>
          </a:r>
          <a:endParaRPr lang="id-ID" sz="3200" kern="1200" noProof="1">
            <a:latin typeface="Tahoma" pitchFamily="34" charset="0"/>
            <a:cs typeface="Tahoma" pitchFamily="34" charset="0"/>
          </a:endParaRPr>
        </a:p>
      </dsp:txBody>
      <dsp:txXfrm rot="16200000">
        <a:off x="-1136640" y="1477479"/>
        <a:ext cx="4654539" cy="2381258"/>
      </dsp:txXfrm>
    </dsp:sp>
    <dsp:sp modelId="{7E61BCA1-518F-4F7C-BFE0-157413C6A337}">
      <dsp:nvSpPr>
        <dsp:cNvPr id="0" name=""/>
        <dsp:cNvSpPr/>
      </dsp:nvSpPr>
      <dsp:spPr>
        <a:xfrm>
          <a:off x="2381258" y="340838"/>
          <a:ext cx="8870186" cy="5676268"/>
        </a:xfrm>
        <a:prstGeom prst="rect">
          <a:avLst/>
        </a:prstGeom>
        <a:noFill/>
        <a:ln>
          <a:noFill/>
        </a:ln>
        <a:effectLst>
          <a:outerShdw blurRad="39000" dist="25400" dir="5400000" rotWithShape="0">
            <a:srgbClr val="000000">
              <a:alpha val="38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75438" rIns="0" bIns="0" numCol="1" spcCol="1270" anchor="t" anchorCtr="0">
          <a:noAutofit/>
        </a:bodyPr>
        <a:lstStyle/>
        <a:p>
          <a:pPr lvl="0" algn="just" defTabSz="977900">
            <a:lnSpc>
              <a:spcPct val="90000"/>
            </a:lnSpc>
            <a:spcBef>
              <a:spcPct val="0"/>
            </a:spcBef>
            <a:spcAft>
              <a:spcPct val="35000"/>
            </a:spcAft>
          </a:pPr>
          <a:r>
            <a:rPr lang="en-US" sz="2200" kern="1200" noProof="1" smtClean="0">
              <a:latin typeface="Tahoma" pitchFamily="34" charset="0"/>
              <a:cs typeface="Tahoma" pitchFamily="34" charset="0"/>
            </a:rPr>
            <a:t>a. Persiapan dan Pembekalan</a:t>
          </a:r>
          <a:endParaRPr lang="id-ID" sz="2200" kern="1200" noProof="1">
            <a:latin typeface="Tahoma" pitchFamily="34" charset="0"/>
            <a:cs typeface="Tahoma" pitchFamily="34" charset="0"/>
          </a:endParaRPr>
        </a:p>
        <a:p>
          <a:pPr lvl="0" algn="l" defTabSz="977900">
            <a:lnSpc>
              <a:spcPct val="90000"/>
            </a:lnSpc>
            <a:spcBef>
              <a:spcPct val="0"/>
            </a:spcBef>
            <a:spcAft>
              <a:spcPct val="35000"/>
            </a:spcAft>
          </a:pPr>
          <a:r>
            <a:rPr lang="fi-FI" sz="2200" kern="1200" noProof="1" smtClean="0">
              <a:latin typeface="Tahoma" pitchFamily="34" charset="0"/>
              <a:cs typeface="Tahoma" pitchFamily="34" charset="0"/>
            </a:rPr>
            <a:t>Mekanisme pelaksanaan kegiatan KKN-PPM .</a:t>
          </a:r>
          <a:endParaRPr lang="en-US" sz="2200" kern="1200" noProof="1" smtClean="0">
            <a:latin typeface="Tahoma" pitchFamily="34" charset="0"/>
            <a:cs typeface="Tahoma" pitchFamily="34" charset="0"/>
          </a:endParaRP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Materi persiapan dan pembekalan KKN-PPM yang perlu diberikan kepada mahasiswa.</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b. Pelaksanaan</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 Sebutkan langkah-langkah dalam bentuk program yang akan dilaksanakan untuk mencapai hasil.</a:t>
          </a:r>
        </a:p>
        <a:p>
          <a:pPr lvl="0" algn="l" defTabSz="977900">
            <a:lnSpc>
              <a:spcPct val="90000"/>
            </a:lnSpc>
            <a:spcBef>
              <a:spcPct val="0"/>
            </a:spcBef>
            <a:spcAft>
              <a:spcPct val="35000"/>
            </a:spcAft>
          </a:pPr>
          <a:r>
            <a:rPr lang="sv-SE" sz="2200" kern="1200" noProof="1" smtClean="0">
              <a:latin typeface="Tahoma" pitchFamily="34" charset="0"/>
              <a:cs typeface="Tahoma" pitchFamily="34" charset="0"/>
            </a:rPr>
            <a:t>- Sebutkan metode yang digunakan dalam melakukan pemberdayaan kelompok sasaran.</a:t>
          </a:r>
          <a:endParaRPr lang="en-US" sz="2200" kern="1200" noProof="1" smtClean="0">
            <a:latin typeface="Tahoma" pitchFamily="34" charset="0"/>
            <a:cs typeface="Tahoma" pitchFamily="34" charset="0"/>
          </a:endParaRPr>
        </a:p>
        <a:p>
          <a:pPr lvl="0" algn="l" defTabSz="977900">
            <a:lnSpc>
              <a:spcPct val="90000"/>
            </a:lnSpc>
            <a:spcBef>
              <a:spcPct val="0"/>
            </a:spcBef>
            <a:spcAft>
              <a:spcPct val="35000"/>
            </a:spcAft>
          </a:pPr>
          <a:r>
            <a:rPr lang="nn-NO" sz="2200" kern="1200" noProof="1" smtClean="0">
              <a:latin typeface="Tahoma" pitchFamily="34" charset="0"/>
              <a:cs typeface="Tahoma" pitchFamily="34" charset="0"/>
            </a:rPr>
            <a:t>- Langkah-langkah operasional yang diperlukan untuk mengatasi permasalahan</a:t>
          </a:r>
        </a:p>
        <a:p>
          <a:pPr lvl="0" algn="l" defTabSz="977900">
            <a:lnSpc>
              <a:spcPct val="90000"/>
            </a:lnSpc>
            <a:spcBef>
              <a:spcPct val="0"/>
            </a:spcBef>
            <a:spcAft>
              <a:spcPct val="35000"/>
            </a:spcAft>
          </a:pPr>
          <a:r>
            <a:rPr lang="nn-NO" sz="2200" kern="1200" noProof="1" smtClean="0">
              <a:latin typeface="Tahoma" pitchFamily="34" charset="0"/>
              <a:cs typeface="Tahoma" pitchFamily="34" charset="0"/>
            </a:rPr>
            <a:t>- </a:t>
          </a:r>
          <a:r>
            <a:rPr lang="en-US" sz="2200" kern="1200" noProof="1" smtClean="0">
              <a:latin typeface="Tahoma" pitchFamily="34" charset="0"/>
              <a:cs typeface="Tahoma" pitchFamily="34" charset="0"/>
            </a:rPr>
            <a:t>Sebutkan volume pekerjaan dalam bentuk Jam Kerja Efektif Mahasiswa (JKEM).</a:t>
          </a:r>
        </a:p>
        <a:p>
          <a:pPr lvl="0" algn="l" defTabSz="977900">
            <a:lnSpc>
              <a:spcPct val="90000"/>
            </a:lnSpc>
            <a:spcBef>
              <a:spcPct val="0"/>
            </a:spcBef>
            <a:spcAft>
              <a:spcPct val="35000"/>
            </a:spcAft>
          </a:pPr>
          <a:r>
            <a:rPr lang="en-US" sz="2200" kern="1200" noProof="1" smtClean="0">
              <a:latin typeface="Tahoma" pitchFamily="34" charset="0"/>
              <a:cs typeface="Tahoma" pitchFamily="34" charset="0"/>
            </a:rPr>
            <a:t>- Setiap mahasiswa harus melakukan pekerjaan sebanyak 144 JKEM selama minimal 1 bulan kegiatan KKN-PPM.</a:t>
          </a:r>
        </a:p>
      </dsp:txBody>
      <dsp:txXfrm>
        <a:off x="2381258" y="340838"/>
        <a:ext cx="8870186" cy="56762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3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7#34">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7#16">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7#1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7#18">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7#19">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7#20">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7#2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7#2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7#25">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4">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5">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6">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9">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10">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7#30">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45D83-1818-4A89-B6D2-F2B3FB00B474}" type="datetimeFigureOut">
              <a:rPr lang="en-US" smtClean="0"/>
              <a:pPr/>
              <a:t>9/3/2019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12A18-29D5-4F0C-8518-1EFB37D89E49}" type="slidenum">
              <a:rPr lang="en-US" smtClean="0"/>
              <a:pPr/>
              <a:t>‹#›</a:t>
            </a:fld>
            <a:endParaRPr lang="en-US"/>
          </a:p>
        </p:txBody>
      </p:sp>
    </p:spTree>
    <p:extLst>
      <p:ext uri="{BB962C8B-B14F-4D97-AF65-F5344CB8AC3E}">
        <p14:creationId xmlns:p14="http://schemas.microsoft.com/office/powerpoint/2010/main" val="1148881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AB9C4-AA31-4A4D-B99C-DA3B5D8F14B2}" type="slidenum">
              <a:rPr lang="en-US" smtClean="0"/>
              <a:pPr/>
              <a:t>54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AB9C4-AA31-4A4D-B99C-DA3B5D8F14B2}" type="slidenum">
              <a:rPr lang="en-US" smtClean="0"/>
              <a:pPr/>
              <a:t>55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 xmlns:a16="http://schemas.microsoft.com/office/drawing/2014/main" id="{D3CA6046-CCD5-7D43-B2C3-AA97BD53BB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 xmlns:a16="http://schemas.microsoft.com/office/drawing/2014/main" id="{4DB5A40C-8B9D-2F4F-9D8F-4F8058998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20483" name="Slide Number Placeholder 3">
            <a:extLst>
              <a:ext uri="{FF2B5EF4-FFF2-40B4-BE49-F238E27FC236}">
                <a16:creationId xmlns="" xmlns:a16="http://schemas.microsoft.com/office/drawing/2014/main" id="{026C888D-4273-0F47-B062-BFBBF90613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B0BD53-E7EE-4345-AB62-62886EAEE4C3}" type="slidenum">
              <a:rPr lang="en-US" altLang="en-US"/>
              <a:pPr>
                <a:spcBef>
                  <a:spcPct val="0"/>
                </a:spcBef>
              </a:pPr>
              <a:t>75</a:t>
            </a:fld>
            <a:endParaRPr lang="en-US" altLang="en-US"/>
          </a:p>
        </p:txBody>
      </p:sp>
    </p:spTree>
    <p:extLst>
      <p:ext uri="{BB962C8B-B14F-4D97-AF65-F5344CB8AC3E}">
        <p14:creationId xmlns:p14="http://schemas.microsoft.com/office/powerpoint/2010/main" val="2629520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55364A-64E8-40B9-B5B4-8BFD3B426B91}" type="slidenum">
              <a:rPr lang="en-US"/>
              <a:pPr/>
              <a:t>90</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694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B61BEF0D-F0BB-DE4B-95CE-6DB70DBA9567}" type="datetimeFigureOut">
              <a:rPr lang="en-US" smtClean="0"/>
              <a:pPr/>
              <a:t>9/3/2019</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1BEF0D-F0BB-DE4B-95CE-6DB70DBA9567}" type="datetimeFigureOut">
              <a:rPr lang="en-US" smtClean="0"/>
              <a:pPr/>
              <a:t>9/3/2019</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625" y="925690"/>
            <a:ext cx="8973371" cy="1343746"/>
          </a:xfrm>
        </p:spPr>
        <p:txBody>
          <a:bodyPr>
            <a:normAutofit fontScale="90000"/>
          </a:bodyPr>
          <a:lstStyle/>
          <a:p>
            <a:pPr algn="r"/>
            <a:r>
              <a:rPr lang="en-US" sz="3100" dirty="0" smtClean="0">
                <a:latin typeface="Arial" pitchFamily="34" charset="0"/>
                <a:cs typeface="Arial" pitchFamily="34" charset="0"/>
              </a:rPr>
              <a:t>PROGRAM </a:t>
            </a:r>
            <a:r>
              <a:rPr lang="en-US" sz="3100" dirty="0">
                <a:latin typeface="Arial" pitchFamily="34" charset="0"/>
                <a:cs typeface="Arial" pitchFamily="34" charset="0"/>
              </a:rPr>
              <a:t> </a:t>
            </a:r>
            <a:r>
              <a:rPr lang="en-US" sz="3100" dirty="0" smtClean="0">
                <a:latin typeface="Arial" pitchFamily="34" charset="0"/>
                <a:cs typeface="Arial" pitchFamily="34" charset="0"/>
              </a:rPr>
              <a:t>PENGABDIAN </a:t>
            </a:r>
            <a:r>
              <a:rPr lang="en-US" sz="3100" dirty="0">
                <a:latin typeface="Arial" pitchFamily="34" charset="0"/>
                <a:cs typeface="Arial" pitchFamily="34" charset="0"/>
              </a:rPr>
              <a:t>KEPADA </a:t>
            </a:r>
            <a:r>
              <a:rPr lang="en-US" sz="3100" dirty="0" smtClean="0">
                <a:latin typeface="Arial" pitchFamily="34" charset="0"/>
                <a:cs typeface="Arial" pitchFamily="34" charset="0"/>
              </a:rPr>
              <a:t>MASYARAKAT</a:t>
            </a:r>
            <a:br>
              <a:rPr lang="en-US" sz="3100" dirty="0" smtClean="0">
                <a:latin typeface="Arial" pitchFamily="34" charset="0"/>
                <a:cs typeface="Arial" pitchFamily="34" charset="0"/>
              </a:rPr>
            </a:br>
            <a:r>
              <a:rPr lang="en-US" sz="3100" dirty="0" smtClean="0">
                <a:latin typeface="Arial" pitchFamily="34" charset="0"/>
                <a:cs typeface="Arial" pitchFamily="34" charset="0"/>
              </a:rPr>
              <a:t>DRPM</a:t>
            </a:r>
            <a:r>
              <a:rPr lang="en-US" sz="3100" dirty="0">
                <a:latin typeface="Arial" pitchFamily="34" charset="0"/>
                <a:cs typeface="Arial" pitchFamily="34" charset="0"/>
              </a:rPr>
              <a:t/>
            </a:r>
            <a:br>
              <a:rPr lang="en-US" sz="3100" dirty="0">
                <a:latin typeface="Arial" pitchFamily="34" charset="0"/>
                <a:cs typeface="Arial" pitchFamily="34" charset="0"/>
              </a:rPr>
            </a:br>
            <a:r>
              <a:rPr lang="en-US" sz="3100" dirty="0">
                <a:latin typeface="Arial" pitchFamily="34" charset="0"/>
                <a:cs typeface="Arial" pitchFamily="34" charset="0"/>
              </a:rPr>
              <a:t>EDISI </a:t>
            </a:r>
            <a:r>
              <a:rPr lang="en-US" sz="3100" dirty="0" smtClean="0">
                <a:latin typeface="Arial" pitchFamily="34" charset="0"/>
                <a:cs typeface="Arial" pitchFamily="34" charset="0"/>
              </a:rPr>
              <a:t>XII TAHUN 2018</a:t>
            </a:r>
            <a:br>
              <a:rPr lang="en-US" sz="3100" dirty="0" smtClean="0">
                <a:latin typeface="Arial" pitchFamily="34" charset="0"/>
                <a:cs typeface="Arial" pitchFamily="34" charset="0"/>
              </a:rPr>
            </a:br>
            <a:r>
              <a:rPr lang="en-US" sz="3100" dirty="0">
                <a:latin typeface="Arial" pitchFamily="34" charset="0"/>
                <a:cs typeface="Arial" pitchFamily="34" charset="0"/>
              </a:rPr>
              <a:t/>
            </a:r>
            <a:br>
              <a:rPr lang="en-US" sz="3100" dirty="0">
                <a:latin typeface="Arial" pitchFamily="34" charset="0"/>
                <a:cs typeface="Arial" pitchFamily="34" charset="0"/>
              </a:rPr>
            </a:br>
            <a:r>
              <a:rPr lang="en-US" sz="3100" dirty="0" smtClean="0">
                <a:latin typeface="Arial" pitchFamily="34" charset="0"/>
                <a:cs typeface="Arial" pitchFamily="34" charset="0"/>
              </a:rPr>
              <a:t/>
            </a:r>
            <a:br>
              <a:rPr lang="en-US" sz="3100" dirty="0" smtClean="0">
                <a:latin typeface="Arial" pitchFamily="34" charset="0"/>
                <a:cs typeface="Arial" pitchFamily="34" charset="0"/>
              </a:rPr>
            </a:br>
            <a:r>
              <a:rPr lang="en-US" sz="3100" dirty="0">
                <a:latin typeface="Arial" pitchFamily="34" charset="0"/>
                <a:cs typeface="Arial" pitchFamily="34" charset="0"/>
              </a:rPr>
              <a:t/>
            </a:r>
            <a:br>
              <a:rPr lang="en-US" sz="3100" dirty="0">
                <a:latin typeface="Arial" pitchFamily="34" charset="0"/>
                <a:cs typeface="Arial" pitchFamily="34" charset="0"/>
              </a:rPr>
            </a:br>
            <a:r>
              <a:rPr lang="en-US" sz="2200" dirty="0" smtClean="0">
                <a:latin typeface="Arial" pitchFamily="34" charset="0"/>
                <a:cs typeface="Arial" pitchFamily="34" charset="0"/>
              </a:rPr>
              <a:t>KHASRAD</a:t>
            </a:r>
            <a:br>
              <a:rPr lang="en-US" sz="2200" dirty="0" smtClean="0">
                <a:latin typeface="Arial" pitchFamily="34" charset="0"/>
                <a:cs typeface="Arial" pitchFamily="34" charset="0"/>
              </a:rPr>
            </a:br>
            <a:r>
              <a:rPr lang="en-US" sz="2200" dirty="0" smtClean="0">
                <a:latin typeface="Arial" pitchFamily="34" charset="0"/>
                <a:cs typeface="Arial" pitchFamily="34" charset="0"/>
              </a:rPr>
              <a:t>Email: khasrad63@gmail.com</a:t>
            </a:r>
            <a:r>
              <a:rPr lang="en-US" sz="3100" dirty="0" smtClean="0">
                <a:latin typeface="Arial" pitchFamily="34" charset="0"/>
                <a:cs typeface="Arial" pitchFamily="34" charset="0"/>
              </a:rPr>
              <a:t> </a:t>
            </a:r>
            <a:endParaRPr lang="en-US" sz="3100" dirty="0">
              <a:latin typeface="Arial" pitchFamily="34" charset="0"/>
              <a:cs typeface="Arial" pitchFamily="34" charset="0"/>
            </a:endParaRPr>
          </a:p>
        </p:txBody>
      </p:sp>
      <p:sp>
        <p:nvSpPr>
          <p:cNvPr id="3" name="Subtitle 2"/>
          <p:cNvSpPr>
            <a:spLocks noGrp="1"/>
          </p:cNvSpPr>
          <p:nvPr>
            <p:ph type="subTitle" idx="1"/>
          </p:nvPr>
        </p:nvSpPr>
        <p:spPr>
          <a:xfrm>
            <a:off x="1549885" y="3167987"/>
            <a:ext cx="9290566" cy="3056750"/>
          </a:xfrm>
        </p:spPr>
        <p:txBody>
          <a:bodyPr>
            <a:normAutofit/>
          </a:bodyPr>
          <a:lstStyle/>
          <a:p>
            <a:pPr algn="r"/>
            <a:r>
              <a:rPr lang="en-US" dirty="0"/>
              <a:t> </a:t>
            </a:r>
          </a:p>
          <a:p>
            <a:pPr algn="r"/>
            <a:r>
              <a:rPr lang="en-US" dirty="0"/>
              <a:t> </a:t>
            </a:r>
          </a:p>
          <a:p>
            <a:pPr algn="r"/>
            <a:r>
              <a:rPr lang="en-US" dirty="0"/>
              <a:t> </a:t>
            </a:r>
          </a:p>
          <a:p>
            <a:pPr algn="r"/>
            <a:r>
              <a:rPr lang="en-US" dirty="0"/>
              <a:t> </a:t>
            </a:r>
          </a:p>
          <a:p>
            <a:pPr algn="r"/>
            <a:r>
              <a:rPr lang="en-US" sz="1800" dirty="0">
                <a:latin typeface="Arial Narrow" panose="020B0604020202020204" pitchFamily="34" charset="0"/>
                <a:cs typeface="Arial Narrow"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1" descr="C:\Users\ECS\Pictures\RISTEK-DIKT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333" y="1597563"/>
            <a:ext cx="4081916" cy="232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 xmlns:a16="http://schemas.microsoft.com/office/drawing/2014/main" id="{325A3B04-092E-BA42-BCA1-9BA1C83898EB}"/>
              </a:ext>
            </a:extLst>
          </p:cNvPr>
          <p:cNvSpPr/>
          <p:nvPr/>
        </p:nvSpPr>
        <p:spPr>
          <a:xfrm>
            <a:off x="2611586" y="5081772"/>
            <a:ext cx="10011594" cy="1384995"/>
          </a:xfrm>
          <a:prstGeom prst="rect">
            <a:avLst/>
          </a:prstGeom>
        </p:spPr>
        <p:txBody>
          <a:bodyPr wrap="square">
            <a:spAutoFit/>
          </a:bodyPr>
          <a:lstStyle/>
          <a:p>
            <a:endParaRPr lang="en-ID" sz="2800" b="1" dirty="0" smtClean="0">
              <a:solidFill>
                <a:srgbClr val="FFFFFF"/>
              </a:solidFill>
              <a:latin typeface="Arial" panose="020B0604020202020204" pitchFamily="34" charset="0"/>
              <a:cs typeface="Arial" panose="020B0604020202020204" pitchFamily="34" charset="0"/>
            </a:endParaRPr>
          </a:p>
          <a:p>
            <a:r>
              <a:rPr lang="en-ID" sz="2800" b="1" dirty="0" err="1" smtClean="0">
                <a:solidFill>
                  <a:srgbClr val="FFFFFF"/>
                </a:solidFill>
                <a:latin typeface="Arial" panose="020B0604020202020204" pitchFamily="34" charset="0"/>
                <a:cs typeface="Arial" panose="020B0604020202020204" pitchFamily="34" charset="0"/>
              </a:rPr>
              <a:t>Kementerian</a:t>
            </a:r>
            <a:r>
              <a:rPr lang="en-ID" sz="2800" b="1" dirty="0" smtClean="0">
                <a:solidFill>
                  <a:srgbClr val="FFFFFF"/>
                </a:solidFill>
                <a:latin typeface="Arial" panose="020B0604020202020204" pitchFamily="34" charset="0"/>
                <a:cs typeface="Arial" panose="020B0604020202020204" pitchFamily="34" charset="0"/>
              </a:rPr>
              <a:t> </a:t>
            </a:r>
            <a:r>
              <a:rPr lang="en-ID" sz="2800" b="1" dirty="0" err="1">
                <a:solidFill>
                  <a:srgbClr val="FFFFFF"/>
                </a:solidFill>
                <a:latin typeface="Arial" panose="020B0604020202020204" pitchFamily="34" charset="0"/>
                <a:cs typeface="Arial" panose="020B0604020202020204" pitchFamily="34" charset="0"/>
              </a:rPr>
              <a:t>Riset</a:t>
            </a:r>
            <a:r>
              <a:rPr lang="en-ID" sz="2800" b="1" dirty="0">
                <a:solidFill>
                  <a:srgbClr val="FFFFFF"/>
                </a:solidFill>
                <a:latin typeface="Arial" panose="020B0604020202020204" pitchFamily="34" charset="0"/>
                <a:cs typeface="Arial" panose="020B0604020202020204" pitchFamily="34" charset="0"/>
              </a:rPr>
              <a:t>, </a:t>
            </a:r>
            <a:r>
              <a:rPr lang="en-ID" sz="2800" b="1" dirty="0" err="1">
                <a:solidFill>
                  <a:srgbClr val="FFFFFF"/>
                </a:solidFill>
                <a:latin typeface="Arial" panose="020B0604020202020204" pitchFamily="34" charset="0"/>
                <a:cs typeface="Arial" panose="020B0604020202020204" pitchFamily="34" charset="0"/>
              </a:rPr>
              <a:t>Teknologi</a:t>
            </a:r>
            <a:r>
              <a:rPr lang="en-ID" sz="2800" b="1" dirty="0">
                <a:solidFill>
                  <a:srgbClr val="FFFFFF"/>
                </a:solidFill>
                <a:latin typeface="Arial" panose="020B0604020202020204" pitchFamily="34" charset="0"/>
                <a:cs typeface="Arial" panose="020B0604020202020204" pitchFamily="34" charset="0"/>
              </a:rPr>
              <a:t>, </a:t>
            </a:r>
            <a:r>
              <a:rPr lang="en-ID" sz="2800" b="1" dirty="0" err="1">
                <a:solidFill>
                  <a:srgbClr val="FFFFFF"/>
                </a:solidFill>
                <a:latin typeface="Arial" panose="020B0604020202020204" pitchFamily="34" charset="0"/>
                <a:cs typeface="Arial" panose="020B0604020202020204" pitchFamily="34" charset="0"/>
              </a:rPr>
              <a:t>dan</a:t>
            </a:r>
            <a:r>
              <a:rPr lang="en-ID" sz="2800" b="1" dirty="0">
                <a:solidFill>
                  <a:srgbClr val="FFFFFF"/>
                </a:solidFill>
                <a:latin typeface="Arial" panose="020B0604020202020204" pitchFamily="34" charset="0"/>
                <a:cs typeface="Arial" panose="020B0604020202020204" pitchFamily="34" charset="0"/>
              </a:rPr>
              <a:t> </a:t>
            </a:r>
            <a:r>
              <a:rPr lang="en-ID" sz="2800" b="1" dirty="0" err="1">
                <a:solidFill>
                  <a:srgbClr val="FFFFFF"/>
                </a:solidFill>
                <a:latin typeface="Arial" panose="020B0604020202020204" pitchFamily="34" charset="0"/>
                <a:cs typeface="Arial" panose="020B0604020202020204" pitchFamily="34" charset="0"/>
              </a:rPr>
              <a:t>Pendidikan</a:t>
            </a:r>
            <a:r>
              <a:rPr lang="en-ID" sz="2800" b="1" dirty="0">
                <a:solidFill>
                  <a:srgbClr val="FFFFFF"/>
                </a:solidFill>
                <a:latin typeface="Arial" panose="020B0604020202020204" pitchFamily="34" charset="0"/>
                <a:cs typeface="Arial" panose="020B0604020202020204" pitchFamily="34" charset="0"/>
              </a:rPr>
              <a:t> Tinggi</a:t>
            </a:r>
            <a:r>
              <a:rPr lang="en-ID" sz="2800" dirty="0">
                <a:latin typeface="Arial" panose="020B0604020202020204" pitchFamily="34" charset="0"/>
                <a:cs typeface="Arial" panose="020B0604020202020204" pitchFamily="34" charset="0"/>
              </a:rPr>
              <a:t/>
            </a:r>
            <a:br>
              <a:rPr lang="en-ID"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DEF5E1-3438-7242-ACA6-AFC5AADB5F62}"/>
              </a:ext>
            </a:extLst>
          </p:cNvPr>
          <p:cNvSpPr>
            <a:spLocks noGrp="1"/>
          </p:cNvSpPr>
          <p:nvPr>
            <p:ph type="title"/>
          </p:nvPr>
        </p:nvSpPr>
        <p:spPr/>
        <p:txBody>
          <a:bodyPr/>
          <a:lstStyle/>
          <a:p>
            <a:r>
              <a:rPr lang="en-US" dirty="0" err="1"/>
              <a:t>Tujuan</a:t>
            </a:r>
            <a:r>
              <a:rPr lang="en-US" dirty="0"/>
              <a:t> PKM </a:t>
            </a:r>
          </a:p>
        </p:txBody>
      </p:sp>
      <p:sp>
        <p:nvSpPr>
          <p:cNvPr id="3" name="Content Placeholder 2">
            <a:extLst>
              <a:ext uri="{FF2B5EF4-FFF2-40B4-BE49-F238E27FC236}">
                <a16:creationId xmlns="" xmlns:a16="http://schemas.microsoft.com/office/drawing/2014/main" id="{E56DBF6C-6A38-5F40-B6A9-59D06E6CBC6A}"/>
              </a:ext>
            </a:extLst>
          </p:cNvPr>
          <p:cNvSpPr>
            <a:spLocks noGrp="1"/>
          </p:cNvSpPr>
          <p:nvPr>
            <p:ph idx="1"/>
          </p:nvPr>
        </p:nvSpPr>
        <p:spPr/>
        <p:txBody>
          <a:bodyPr/>
          <a:lstStyle/>
          <a:p>
            <a:pPr lvl="0"/>
            <a:r>
              <a:rPr lang="en-US" dirty="0" err="1"/>
              <a:t>M</a:t>
            </a:r>
            <a:r>
              <a:rPr lang="en-US" dirty="0" err="1" smtClean="0"/>
              <a:t>eningkatkan</a:t>
            </a:r>
            <a:r>
              <a:rPr lang="en-US" dirty="0" smtClean="0"/>
              <a:t> </a:t>
            </a:r>
            <a:r>
              <a:rPr lang="en-US" dirty="0" err="1"/>
              <a:t>kemandirian</a:t>
            </a:r>
            <a:r>
              <a:rPr lang="id-ID" dirty="0"/>
              <a:t> masyarakat   secara ekonomi</a:t>
            </a:r>
            <a:r>
              <a:rPr lang="en-US" dirty="0"/>
              <a:t> </a:t>
            </a:r>
            <a:r>
              <a:rPr lang="en-US" dirty="0" err="1"/>
              <a:t>ataupun</a:t>
            </a:r>
            <a:r>
              <a:rPr lang="en-US" dirty="0"/>
              <a:t> </a:t>
            </a:r>
            <a:r>
              <a:rPr lang="en-US" dirty="0" err="1"/>
              <a:t>sosial</a:t>
            </a:r>
            <a:r>
              <a:rPr lang="en-US" dirty="0"/>
              <a:t>;</a:t>
            </a:r>
            <a:endParaRPr lang="en-ID" dirty="0"/>
          </a:p>
          <a:p>
            <a:pPr lvl="0"/>
            <a:r>
              <a:rPr lang="en-US" dirty="0"/>
              <a:t>M</a:t>
            </a:r>
            <a:r>
              <a:rPr lang="id-ID" dirty="0" smtClean="0"/>
              <a:t>embantu </a:t>
            </a:r>
            <a:r>
              <a:rPr lang="id-ID" dirty="0"/>
              <a:t>menciptakan ketentraman, </a:t>
            </a:r>
            <a:r>
              <a:rPr lang="en-US" dirty="0" err="1"/>
              <a:t>dan</a:t>
            </a:r>
            <a:r>
              <a:rPr lang="en-US" dirty="0"/>
              <a:t> </a:t>
            </a:r>
            <a:r>
              <a:rPr lang="id-ID" dirty="0"/>
              <a:t>kenyamanan dalam kehidupan bermasyarakat</a:t>
            </a:r>
            <a:r>
              <a:rPr lang="en-US" dirty="0"/>
              <a:t>; </a:t>
            </a:r>
            <a:r>
              <a:rPr lang="en-US" dirty="0" err="1"/>
              <a:t>dan</a:t>
            </a:r>
            <a:endParaRPr lang="en-ID" dirty="0"/>
          </a:p>
          <a:p>
            <a:r>
              <a:rPr lang="en-US" dirty="0"/>
              <a:t>M</a:t>
            </a:r>
            <a:r>
              <a:rPr lang="id-ID" dirty="0" err="1"/>
              <a:t>eningkatkan</a:t>
            </a:r>
            <a:r>
              <a:rPr lang="id-ID" dirty="0"/>
              <a:t> keterampilan berpikir, membaca dan menulis atau keterampilan lain yang dibutuhkan</a:t>
            </a:r>
            <a:r>
              <a:rPr lang="en-US" dirty="0"/>
              <a:t> (</a:t>
            </a:r>
            <a:r>
              <a:rPr lang="en-US" i="1" dirty="0" err="1"/>
              <a:t>softskill</a:t>
            </a:r>
            <a:r>
              <a:rPr lang="en-US" dirty="0"/>
              <a:t> </a:t>
            </a:r>
            <a:r>
              <a:rPr lang="en-US" dirty="0" err="1"/>
              <a:t>dan</a:t>
            </a:r>
            <a:r>
              <a:rPr lang="en-US" dirty="0"/>
              <a:t> </a:t>
            </a:r>
            <a:r>
              <a:rPr lang="en-US" i="1" dirty="0" err="1"/>
              <a:t>hardskill</a:t>
            </a:r>
            <a:r>
              <a:rPr lang="en-US" dirty="0"/>
              <a:t>).</a:t>
            </a:r>
            <a:r>
              <a:rPr lang="en-ID" dirty="0"/>
              <a:t> </a:t>
            </a:r>
            <a:endParaRPr lang="en-US" dirty="0"/>
          </a:p>
        </p:txBody>
      </p:sp>
    </p:spTree>
    <p:extLst>
      <p:ext uri="{BB962C8B-B14F-4D97-AF65-F5344CB8AC3E}">
        <p14:creationId xmlns:p14="http://schemas.microsoft.com/office/powerpoint/2010/main" val="2641324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a:t>Kriteria</a:t>
            </a:r>
            <a:r>
              <a:rPr lang="id-ID" dirty="0"/>
              <a:t> dan </a:t>
            </a:r>
            <a:r>
              <a:rPr lang="en-US" dirty="0" err="1"/>
              <a:t>Pengusulan</a:t>
            </a:r>
            <a:r>
              <a:rPr lang="en-US" dirty="0"/>
              <a:t> PKM</a:t>
            </a:r>
          </a:p>
        </p:txBody>
      </p:sp>
      <p:sp>
        <p:nvSpPr>
          <p:cNvPr id="3" name="Content Placeholder 2"/>
          <p:cNvSpPr>
            <a:spLocks noGrp="1"/>
          </p:cNvSpPr>
          <p:nvPr>
            <p:ph idx="1"/>
          </p:nvPr>
        </p:nvSpPr>
        <p:spPr>
          <a:xfrm>
            <a:off x="1925782" y="1775192"/>
            <a:ext cx="9656617" cy="4500917"/>
          </a:xfrm>
        </p:spPr>
        <p:txBody>
          <a:bodyPr>
            <a:normAutofit/>
          </a:bodyPr>
          <a:lstStyle/>
          <a:p>
            <a:pPr lvl="0"/>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rogram </a:t>
            </a:r>
            <a:r>
              <a:rPr lang="en-US" dirty="0">
                <a:latin typeface="Arial" panose="020B0604020202020204" pitchFamily="34" charset="0"/>
                <a:cs typeface="Arial" panose="020B0604020202020204" pitchFamily="34" charset="0"/>
              </a:rPr>
              <a:t>mono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waktu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kegiatan</a:t>
            </a:r>
            <a:r>
              <a:rPr lang="en-US" dirty="0">
                <a:latin typeface="Arial" panose="020B0604020202020204" pitchFamily="34" charset="0"/>
                <a:cs typeface="Arial" panose="020B0604020202020204" pitchFamily="34" charset="0"/>
              </a:rPr>
              <a:t> 8  </a:t>
            </a:r>
            <a:r>
              <a:rPr lang="en-US" dirty="0" err="1">
                <a:latin typeface="Arial" panose="020B0604020202020204" pitchFamily="34" charset="0"/>
                <a:cs typeface="Arial" panose="020B0604020202020204" pitchFamily="34" charset="0"/>
              </a:rPr>
              <a:t>bulan</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U</a:t>
            </a:r>
            <a:r>
              <a:rPr lang="en-US" dirty="0" err="1" smtClean="0">
                <a:latin typeface="Arial" panose="020B0604020202020204" pitchFamily="34" charset="0"/>
                <a:cs typeface="Arial" panose="020B0604020202020204" pitchFamily="34" charset="0"/>
              </a:rPr>
              <a:t>sulan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dana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Rp</a:t>
            </a:r>
            <a:r>
              <a:rPr lang="en-US" dirty="0" smtClean="0">
                <a:latin typeface="Arial" panose="020B0604020202020204" pitchFamily="34" charset="0"/>
                <a:cs typeface="Arial" panose="020B0604020202020204" pitchFamily="34" charset="0"/>
              </a:rPr>
              <a:t> 50.000.000</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emiliki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sasaran</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P</a:t>
            </a:r>
            <a:r>
              <a:rPr lang="en-US" dirty="0" err="1" smtClean="0">
                <a:latin typeface="Arial" panose="020B0604020202020204" pitchFamily="34" charset="0"/>
                <a:cs typeface="Arial" panose="020B0604020202020204" pitchFamily="34" charset="0"/>
              </a:rPr>
              <a:t>ermasalahan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yang </a:t>
            </a:r>
            <a:r>
              <a:rPr lang="en-US" dirty="0" err="1">
                <a:latin typeface="Arial" panose="020B0604020202020204" pitchFamily="34" charset="0"/>
                <a:cs typeface="Arial" panose="020B0604020202020204" pitchFamily="34" charset="0"/>
              </a:rPr>
              <a:t>ditangani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pada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minimal 2 (</a:t>
            </a:r>
            <a:r>
              <a:rPr lang="en-US" dirty="0" err="1">
                <a:latin typeface="Arial" panose="020B0604020202020204" pitchFamily="34" charset="0"/>
                <a:cs typeface="Arial" panose="020B0604020202020204" pitchFamily="34" charset="0"/>
              </a:rPr>
              <a:t>dua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bidang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masalah</a:t>
            </a:r>
            <a:endParaRPr lang="en-US"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Jarak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dari</a:t>
            </a:r>
            <a:r>
              <a:rPr lang="en-US" dirty="0" smtClean="0">
                <a:latin typeface="Arial" panose="020B0604020202020204" pitchFamily="34" charset="0"/>
                <a:cs typeface="Arial" panose="020B0604020202020204" pitchFamily="34" charset="0"/>
              </a:rPr>
              <a:t> PT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200 km</a:t>
            </a:r>
          </a:p>
          <a:p>
            <a:pPr lvl="0"/>
            <a:endParaRPr lang="en-ID" dirty="0">
              <a:latin typeface="Arial" panose="020B0604020202020204" pitchFamily="34" charset="0"/>
              <a:cs typeface="Arial" panose="020B0604020202020204" pitchFamily="34" charset="0"/>
            </a:endParaRPr>
          </a:p>
          <a:p>
            <a:pPr marL="118872"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425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8782889"/>
              </p:ext>
            </p:extLst>
          </p:nvPr>
        </p:nvGraphicFramePr>
        <p:xfrm>
          <a:off x="2024034" y="428605"/>
          <a:ext cx="8229600" cy="5808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53634" y="146130"/>
            <a:ext cx="1269969" cy="1183381"/>
          </a:xfrm>
          <a:prstGeom prst="rect">
            <a:avLst/>
          </a:prstGeom>
        </p:spPr>
      </p:pic>
    </p:spTree>
    <p:extLst>
      <p:ext uri="{BB962C8B-B14F-4D97-AF65-F5344CB8AC3E}">
        <p14:creationId xmlns:p14="http://schemas.microsoft.com/office/powerpoint/2010/main" val="2617972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9225563"/>
              </p:ext>
            </p:extLst>
          </p:nvPr>
        </p:nvGraphicFramePr>
        <p:xfrm>
          <a:off x="1938366" y="928670"/>
          <a:ext cx="8665724" cy="5545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67966" y="190375"/>
            <a:ext cx="1269969" cy="1183381"/>
          </a:xfrm>
          <a:prstGeom prst="rect">
            <a:avLst/>
          </a:prstGeom>
        </p:spPr>
      </p:pic>
    </p:spTree>
    <p:extLst>
      <p:ext uri="{BB962C8B-B14F-4D97-AF65-F5344CB8AC3E}">
        <p14:creationId xmlns:p14="http://schemas.microsoft.com/office/powerpoint/2010/main" val="3993825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6361019"/>
              </p:ext>
            </p:extLst>
          </p:nvPr>
        </p:nvGraphicFramePr>
        <p:xfrm>
          <a:off x="1981200" y="357166"/>
          <a:ext cx="8507288"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88488" y="250722"/>
            <a:ext cx="1004599" cy="936104"/>
          </a:xfrm>
          <a:prstGeom prst="rect">
            <a:avLst/>
          </a:prstGeom>
        </p:spPr>
      </p:pic>
    </p:spTree>
    <p:extLst>
      <p:ext uri="{BB962C8B-B14F-4D97-AF65-F5344CB8AC3E}">
        <p14:creationId xmlns:p14="http://schemas.microsoft.com/office/powerpoint/2010/main" val="658830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981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45167" y="131382"/>
            <a:ext cx="1269969" cy="1183381"/>
          </a:xfrm>
          <a:prstGeom prst="rect">
            <a:avLst/>
          </a:prstGeom>
        </p:spPr>
      </p:pic>
    </p:spTree>
    <p:extLst>
      <p:ext uri="{BB962C8B-B14F-4D97-AF65-F5344CB8AC3E}">
        <p14:creationId xmlns:p14="http://schemas.microsoft.com/office/powerpoint/2010/main" val="1295743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1973974"/>
              </p:ext>
            </p:extLst>
          </p:nvPr>
        </p:nvGraphicFramePr>
        <p:xfrm>
          <a:off x="1522588" y="1300014"/>
          <a:ext cx="945021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98032" y="116633"/>
            <a:ext cx="1269969" cy="1183381"/>
          </a:xfrm>
          <a:prstGeom prst="rect">
            <a:avLst/>
          </a:prstGeom>
        </p:spPr>
      </p:pic>
    </p:spTree>
    <p:extLst>
      <p:ext uri="{BB962C8B-B14F-4D97-AF65-F5344CB8AC3E}">
        <p14:creationId xmlns:p14="http://schemas.microsoft.com/office/powerpoint/2010/main" val="4075309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7500">
              <a:srgbClr val="FFD28B"/>
            </a:gs>
            <a:gs pos="18750">
              <a:srgbClr val="FFD696"/>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5731898"/>
              </p:ext>
            </p:extLst>
          </p:nvPr>
        </p:nvGraphicFramePr>
        <p:xfrm>
          <a:off x="602344" y="829285"/>
          <a:ext cx="10058401" cy="5160287"/>
        </p:xfrm>
        <a:graphic>
          <a:graphicData uri="http://schemas.openxmlformats.org/drawingml/2006/table">
            <a:tbl>
              <a:tblPr/>
              <a:tblGrid>
                <a:gridCol w="651880"/>
                <a:gridCol w="7136376"/>
                <a:gridCol w="2270145"/>
              </a:tblGrid>
              <a:tr h="972109">
                <a:tc>
                  <a:txBody>
                    <a:bodyPr/>
                    <a:lstStyle/>
                    <a:p>
                      <a:pPr algn="ctr">
                        <a:lnSpc>
                          <a:spcPct val="107000"/>
                        </a:lnSpc>
                        <a:spcAft>
                          <a:spcPts val="0"/>
                        </a:spcAft>
                      </a:pPr>
                      <a:r>
                        <a:rPr lang="en-US" sz="1400" b="1" dirty="0">
                          <a:solidFill>
                            <a:schemeClr val="bg1"/>
                          </a:solidFill>
                          <a:latin typeface="Times New Roman"/>
                          <a:ea typeface="Times New Roman"/>
                          <a:cs typeface="Times New Roman"/>
                        </a:rPr>
                        <a:t>No</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dirty="0" err="1">
                          <a:solidFill>
                            <a:schemeClr val="bg1"/>
                          </a:solidFill>
                          <a:latin typeface="Times New Roman"/>
                          <a:ea typeface="Times New Roman"/>
                          <a:cs typeface="Times New Roman"/>
                        </a:rPr>
                        <a:t>Jenis</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Luaran</a:t>
                      </a:r>
                      <a:r>
                        <a:rPr lang="en-US" sz="1400" b="1" dirty="0">
                          <a:solidFill>
                            <a:schemeClr val="bg1"/>
                          </a:solidFill>
                          <a:latin typeface="Times New Roman"/>
                          <a:ea typeface="Times New Roman"/>
                          <a:cs typeface="Times New Roman"/>
                        </a:rPr>
                        <a:t>  </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dirty="0" err="1">
                          <a:solidFill>
                            <a:schemeClr val="bg1"/>
                          </a:solidFill>
                          <a:latin typeface="Times New Roman"/>
                          <a:ea typeface="Times New Roman"/>
                          <a:cs typeface="Times New Roman"/>
                        </a:rPr>
                        <a:t>Indikator</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Capaian</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32">
                <a:tc gridSpan="3">
                  <a:txBody>
                    <a:bodyPr/>
                    <a:lstStyle/>
                    <a:p>
                      <a:pPr indent="88900">
                        <a:lnSpc>
                          <a:spcPct val="107000"/>
                        </a:lnSpc>
                        <a:spcAft>
                          <a:spcPts val="0"/>
                        </a:spcAft>
                      </a:pP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Luaran</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Wajib</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7407">
                <a:tc>
                  <a:txBody>
                    <a:bodyPr/>
                    <a:lstStyle/>
                    <a:p>
                      <a:pPr algn="ctr">
                        <a:lnSpc>
                          <a:spcPct val="107000"/>
                        </a:lnSpc>
                        <a:spcAft>
                          <a:spcPts val="0"/>
                        </a:spcAft>
                      </a:pPr>
                      <a:r>
                        <a:rPr lang="en-US" sz="1400" dirty="0">
                          <a:solidFill>
                            <a:srgbClr val="002060"/>
                          </a:solidFill>
                          <a:latin typeface="Times New Roman"/>
                          <a:ea typeface="Times New Roman"/>
                          <a:cs typeface="Times New Roman"/>
                        </a:rPr>
                        <a:t>1</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ilmiah</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pada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Jurnal</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ber</a:t>
                      </a:r>
                      <a:r>
                        <a:rPr lang="en-US" sz="1400" dirty="0" smtClean="0">
                          <a:solidFill>
                            <a:srgbClr val="002060"/>
                          </a:solidFill>
                          <a:latin typeface="Times New Roman"/>
                          <a:ea typeface="Times New Roman"/>
                          <a:cs typeface="Times New Roman"/>
                        </a:rPr>
                        <a:t> ISSN</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algn="ctr">
                        <a:lnSpc>
                          <a:spcPct val="107000"/>
                        </a:lnSpc>
                        <a:spcAft>
                          <a:spcPts val="0"/>
                        </a:spcAft>
                      </a:pPr>
                      <a:r>
                        <a:rPr lang="en-US" sz="1400" dirty="0">
                          <a:solidFill>
                            <a:srgbClr val="002060"/>
                          </a:solidFill>
                          <a:latin typeface="Times New Roman"/>
                          <a:ea typeface="Times New Roman"/>
                          <a:cs typeface="Times New Roman"/>
                        </a:rPr>
                        <a:t>2</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pada</a:t>
                      </a:r>
                      <a:r>
                        <a:rPr lang="en-US" sz="1400" dirty="0">
                          <a:solidFill>
                            <a:srgbClr val="002060"/>
                          </a:solidFill>
                          <a:latin typeface="Times New Roman"/>
                          <a:ea typeface="Times New Roman"/>
                          <a:cs typeface="Times New Roman"/>
                        </a:rPr>
                        <a:t> media </a:t>
                      </a:r>
                      <a:r>
                        <a:rPr lang="en-US" sz="1400" dirty="0" err="1">
                          <a:solidFill>
                            <a:srgbClr val="002060"/>
                          </a:solidFill>
                          <a:latin typeface="Times New Roman"/>
                          <a:ea typeface="Times New Roman"/>
                          <a:cs typeface="Times New Roman"/>
                        </a:rPr>
                        <a:t>masa</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cetak</a:t>
                      </a:r>
                      <a:r>
                        <a:rPr lang="en-US" sz="1400" dirty="0" smtClean="0">
                          <a:solidFill>
                            <a:srgbClr val="002060"/>
                          </a:solidFill>
                          <a:latin typeface="Times New Roman"/>
                          <a:ea typeface="Times New Roman"/>
                          <a:cs typeface="Times New Roman"/>
                        </a:rPr>
                        <a:t>/</a:t>
                      </a:r>
                      <a:r>
                        <a:rPr lang="en-US" sz="1400" dirty="0" err="1" smtClean="0">
                          <a:solidFill>
                            <a:srgbClr val="002060"/>
                          </a:solidFill>
                          <a:latin typeface="Times New Roman"/>
                          <a:ea typeface="Times New Roman"/>
                          <a:cs typeface="Times New Roman"/>
                        </a:rPr>
                        <a:t>elektronik</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664">
                <a:tc>
                  <a:txBody>
                    <a:bodyPr/>
                    <a:lstStyle/>
                    <a:p>
                      <a:pPr algn="ctr">
                        <a:lnSpc>
                          <a:spcPct val="107000"/>
                        </a:lnSpc>
                        <a:spcAft>
                          <a:spcPts val="0"/>
                        </a:spcAft>
                      </a:pPr>
                      <a:r>
                        <a:rPr lang="en-US" sz="1400" dirty="0">
                          <a:solidFill>
                            <a:srgbClr val="002060"/>
                          </a:solidFill>
                          <a:latin typeface="Times New Roman"/>
                          <a:ea typeface="Times New Roman"/>
                          <a:cs typeface="Times New Roman"/>
                        </a:rPr>
                        <a:t>3</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en-US" sz="1400" dirty="0" smtClean="0">
                          <a:solidFill>
                            <a:srgbClr val="002060"/>
                          </a:solidFill>
                          <a:latin typeface="Lucida Bright"/>
                          <a:ea typeface="Times New Roman"/>
                          <a:cs typeface="Times New Roman"/>
                        </a:rPr>
                        <a:t>Video</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76">
                <a:tc>
                  <a:txBody>
                    <a:bodyPr/>
                    <a:lstStyle/>
                    <a:p>
                      <a:pPr algn="ctr">
                        <a:lnSpc>
                          <a:spcPct val="107000"/>
                        </a:lnSpc>
                        <a:spcAft>
                          <a:spcPts val="0"/>
                        </a:spcAft>
                      </a:pPr>
                      <a:r>
                        <a:rPr lang="en-US" sz="1400" dirty="0">
                          <a:solidFill>
                            <a:srgbClr val="002060"/>
                          </a:solidFill>
                          <a:latin typeface="Times New Roman"/>
                          <a:ea typeface="Times New Roman"/>
                          <a:cs typeface="Times New Roman"/>
                        </a:rPr>
                        <a:t>4</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x-none" sz="1400" smtClean="0">
                          <a:solidFill>
                            <a:srgbClr val="002060"/>
                          </a:solidFill>
                          <a:latin typeface="Times New Roman"/>
                          <a:ea typeface="Times New Roman"/>
                          <a:cs typeface="Times New Roman"/>
                        </a:rPr>
                        <a:t>Peningkatan daya saing (peningkatan kualitas, kuantitas, serta nilai tambah barang, jasa, diversifikasi produk, atau sumber daya  lainnya </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76">
                <a:tc>
                  <a:txBody>
                    <a:bodyPr/>
                    <a:lstStyle/>
                    <a:p>
                      <a:pPr algn="ctr">
                        <a:lnSpc>
                          <a:spcPct val="107000"/>
                        </a:lnSpc>
                        <a:spcAft>
                          <a:spcPts val="0"/>
                        </a:spcAft>
                      </a:pPr>
                      <a:r>
                        <a:rPr lang="en-US" sz="1400" dirty="0">
                          <a:solidFill>
                            <a:srgbClr val="002060"/>
                          </a:solidFill>
                          <a:latin typeface="Times New Roman"/>
                          <a:ea typeface="Times New Roman"/>
                          <a:cs typeface="Times New Roman"/>
                        </a:rPr>
                        <a:t>5</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x-none" sz="1400">
                          <a:solidFill>
                            <a:srgbClr val="002060"/>
                          </a:solidFill>
                          <a:latin typeface="Times New Roman"/>
                          <a:ea typeface="Times New Roman"/>
                          <a:cs typeface="Times New Roman"/>
                        </a:rPr>
                        <a:t>Perbaikan  tata nilai masyarakat (seni budaya, sosial, politik, keamanan, ketentraman, pendidikan, kesehatan</a:t>
                      </a:r>
                      <a:r>
                        <a:rPr lang="x-none" sz="1400" smtClean="0">
                          <a:solidFill>
                            <a:srgbClr val="002060"/>
                          </a:solidFill>
                          <a:latin typeface="Times New Roman"/>
                          <a:ea typeface="Times New Roman"/>
                          <a:cs typeface="Times New Roman"/>
                        </a:rPr>
                        <a:t>)</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90">
                <a:tc gridSpan="3">
                  <a:txBody>
                    <a:bodyPr/>
                    <a:lstStyle/>
                    <a:p>
                      <a:pPr indent="20320" algn="just">
                        <a:lnSpc>
                          <a:spcPct val="107000"/>
                        </a:lnSpc>
                        <a:spcAft>
                          <a:spcPts val="0"/>
                        </a:spcAft>
                      </a:pPr>
                      <a:r>
                        <a:rPr lang="en-US" sz="1400" b="1" dirty="0" err="1">
                          <a:solidFill>
                            <a:srgbClr val="002060"/>
                          </a:solidFill>
                          <a:latin typeface="Times New Roman"/>
                          <a:ea typeface="Times New Roman"/>
                          <a:cs typeface="Times New Roman"/>
                        </a:rPr>
                        <a:t>Luaran</a:t>
                      </a:r>
                      <a:r>
                        <a:rPr lang="en-US" sz="1400" b="1" dirty="0">
                          <a:solidFill>
                            <a:srgbClr val="002060"/>
                          </a:solidFill>
                          <a:latin typeface="Times New Roman"/>
                          <a:ea typeface="Times New Roman"/>
                          <a:cs typeface="Times New Roman"/>
                        </a:rPr>
                        <a:t> </a:t>
                      </a:r>
                      <a:r>
                        <a:rPr lang="en-US" sz="1400" b="1" dirty="0" err="1">
                          <a:solidFill>
                            <a:srgbClr val="002060"/>
                          </a:solidFill>
                          <a:latin typeface="Times New Roman"/>
                          <a:ea typeface="Times New Roman"/>
                          <a:cs typeface="Times New Roman"/>
                        </a:rPr>
                        <a:t>Tambahan</a:t>
                      </a:r>
                      <a:r>
                        <a:rPr lang="en-US" sz="1400" b="1" dirty="0">
                          <a:solidFill>
                            <a:srgbClr val="002060"/>
                          </a:solidFill>
                          <a:latin typeface="Times New Roman"/>
                          <a:ea typeface="Times New Roman"/>
                          <a:cs typeface="Times New Roman"/>
                        </a:rPr>
                        <a:t> </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602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1</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di </a:t>
                      </a:r>
                      <a:r>
                        <a:rPr lang="en-US" sz="1400" dirty="0" err="1">
                          <a:solidFill>
                            <a:srgbClr val="002060"/>
                          </a:solidFill>
                          <a:latin typeface="Times New Roman"/>
                          <a:ea typeface="Times New Roman"/>
                          <a:cs typeface="Times New Roman"/>
                        </a:rPr>
                        <a:t>jurnal</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internasional</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36">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2</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Jasa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rekayasa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sosial</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metode</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atau</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sistem</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produk</a:t>
                      </a:r>
                      <a:r>
                        <a:rPr lang="en-US" sz="1400" dirty="0" smtClean="0">
                          <a:solidFill>
                            <a:srgbClr val="002060"/>
                          </a:solidFill>
                          <a:latin typeface="Times New Roman"/>
                          <a:ea typeface="Times New Roman"/>
                          <a:cs typeface="Times New Roman"/>
                        </a:rPr>
                        <a:t>/</a:t>
                      </a:r>
                      <a:r>
                        <a:rPr lang="en-US" sz="1400" dirty="0" err="1" smtClean="0">
                          <a:solidFill>
                            <a:srgbClr val="002060"/>
                          </a:solidFill>
                          <a:latin typeface="Times New Roman"/>
                          <a:ea typeface="Times New Roman"/>
                          <a:cs typeface="Times New Roman"/>
                        </a:rPr>
                        <a:t>barang</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188">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3</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Inovasi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baru</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TTG</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6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4</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Hak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kekayaan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intelektual</a:t>
                      </a:r>
                      <a:r>
                        <a:rPr lang="en-US" sz="1400" dirty="0">
                          <a:solidFill>
                            <a:srgbClr val="002060"/>
                          </a:solidFill>
                          <a:latin typeface="Times New Roman"/>
                          <a:ea typeface="Times New Roman"/>
                          <a:cs typeface="Times New Roman"/>
                        </a:rPr>
                        <a:t> (Paten, Paten </a:t>
                      </a:r>
                      <a:r>
                        <a:rPr lang="en-US" sz="1400" dirty="0" err="1">
                          <a:solidFill>
                            <a:srgbClr val="002060"/>
                          </a:solidFill>
                          <a:latin typeface="Times New Roman"/>
                          <a:ea typeface="Times New Roman"/>
                          <a:cs typeface="Times New Roman"/>
                        </a:rPr>
                        <a:t>sederhana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Hak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Cipta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Merek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dagang</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Rahasia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dagang</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Desain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Produk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Industri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Perlindungan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Varietas</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Tanaman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Perlindungan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Desain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Topografi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Sirkuit</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Terpadu</a:t>
                      </a:r>
                      <a:r>
                        <a:rPr lang="en-US" sz="1400" dirty="0" smtClean="0">
                          <a:solidFill>
                            <a:srgbClr val="002060"/>
                          </a:solidFill>
                          <a:latin typeface="Times New Roman"/>
                          <a:ea typeface="Times New Roman"/>
                          <a:cs typeface="Times New Roman"/>
                        </a:rPr>
                        <a:t>)</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5</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Buku</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ber</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ISBN</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6247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808958"/>
              </p:ext>
            </p:extLst>
          </p:nvPr>
        </p:nvGraphicFramePr>
        <p:xfrm>
          <a:off x="1706900" y="1714487"/>
          <a:ext cx="8961100" cy="4642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98032" y="116633"/>
            <a:ext cx="1269969" cy="1183381"/>
          </a:xfrm>
          <a:prstGeom prst="rect">
            <a:avLst/>
          </a:prstGeom>
        </p:spPr>
      </p:pic>
    </p:spTree>
    <p:extLst>
      <p:ext uri="{BB962C8B-B14F-4D97-AF65-F5344CB8AC3E}">
        <p14:creationId xmlns:p14="http://schemas.microsoft.com/office/powerpoint/2010/main" val="2169593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9233247"/>
              </p:ext>
            </p:extLst>
          </p:nvPr>
        </p:nvGraphicFramePr>
        <p:xfrm>
          <a:off x="2207568" y="1340768"/>
          <a:ext cx="822960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98032" y="116633"/>
            <a:ext cx="1269969" cy="1183381"/>
          </a:xfrm>
          <a:prstGeom prst="rect">
            <a:avLst/>
          </a:prstGeom>
        </p:spPr>
      </p:pic>
    </p:spTree>
    <p:extLst>
      <p:ext uri="{BB962C8B-B14F-4D97-AF65-F5344CB8AC3E}">
        <p14:creationId xmlns:p14="http://schemas.microsoft.com/office/powerpoint/2010/main" val="769790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8610"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63508B2-4769-4056-AAFA-5B3C26008F82}" type="slidenum">
              <a:rPr lang="en-US" smtClean="0">
                <a:latin typeface="Arial" charset="0"/>
              </a:rPr>
              <a:pPr/>
              <a:t>2</a:t>
            </a:fld>
            <a:endParaRPr lang="en-US" smtClean="0">
              <a:latin typeface="Arial" charset="0"/>
            </a:endParaRPr>
          </a:p>
        </p:txBody>
      </p:sp>
      <p:sp>
        <p:nvSpPr>
          <p:cNvPr id="68611" name="Rectangle 2"/>
          <p:cNvSpPr>
            <a:spLocks noChangeArrowheads="1"/>
          </p:cNvSpPr>
          <p:nvPr/>
        </p:nvSpPr>
        <p:spPr bwMode="auto">
          <a:xfrm>
            <a:off x="406400" y="193675"/>
            <a:ext cx="11480800" cy="6248400"/>
          </a:xfrm>
          <a:prstGeom prst="rect">
            <a:avLst/>
          </a:prstGeom>
          <a:noFill/>
          <a:ln w="57150" cmpd="thickThin">
            <a:solidFill>
              <a:schemeClr val="accent1"/>
            </a:solidFill>
            <a:miter lim="800000"/>
            <a:headEnd/>
            <a:tailEnd/>
          </a:ln>
        </p:spPr>
        <p:txBody>
          <a:bodyPr wrap="none" anchor="ctr"/>
          <a:lstStyle/>
          <a:p>
            <a:endParaRPr lang="en-MY"/>
          </a:p>
        </p:txBody>
      </p:sp>
      <p:sp>
        <p:nvSpPr>
          <p:cNvPr id="68612" name="Text Box 3"/>
          <p:cNvSpPr txBox="1">
            <a:spLocks noChangeArrowheads="1"/>
          </p:cNvSpPr>
          <p:nvPr/>
        </p:nvSpPr>
        <p:spPr bwMode="auto">
          <a:xfrm>
            <a:off x="406400" y="457200"/>
            <a:ext cx="10972800" cy="400110"/>
          </a:xfrm>
          <a:prstGeom prst="rect">
            <a:avLst/>
          </a:prstGeom>
          <a:noFill/>
          <a:ln w="9525">
            <a:noFill/>
            <a:miter lim="800000"/>
            <a:headEnd/>
            <a:tailEnd/>
          </a:ln>
        </p:spPr>
        <p:txBody>
          <a:bodyPr>
            <a:spAutoFit/>
          </a:bodyPr>
          <a:lstStyle/>
          <a:p>
            <a:pPr algn="ctr" eaLnBrk="1" hangingPunct="1">
              <a:spcBef>
                <a:spcPct val="50000"/>
              </a:spcBef>
            </a:pPr>
            <a:r>
              <a:rPr lang="en-US" sz="2000" b="1" dirty="0">
                <a:solidFill>
                  <a:srgbClr val="FF0066"/>
                </a:solidFill>
                <a:latin typeface="Arial" charset="0"/>
              </a:rPr>
              <a:t>SINERGISME TRIDHARMA PERGURUAN TINGGI</a:t>
            </a:r>
          </a:p>
        </p:txBody>
      </p:sp>
      <p:sp>
        <p:nvSpPr>
          <p:cNvPr id="68613" name="Text Box 4"/>
          <p:cNvSpPr txBox="1">
            <a:spLocks noChangeArrowheads="1"/>
          </p:cNvSpPr>
          <p:nvPr/>
        </p:nvSpPr>
        <p:spPr bwMode="auto">
          <a:xfrm>
            <a:off x="4673600" y="990601"/>
            <a:ext cx="2844800" cy="835025"/>
          </a:xfrm>
          <a:prstGeom prst="rect">
            <a:avLst/>
          </a:prstGeom>
          <a:solidFill>
            <a:srgbClr val="00B0F0"/>
          </a:solidFill>
          <a:ln w="9525">
            <a:solidFill>
              <a:schemeClr val="accent1"/>
            </a:solidFill>
            <a:miter lim="800000"/>
            <a:headEnd/>
            <a:tailEnd/>
          </a:ln>
        </p:spPr>
        <p:txBody>
          <a:bodyPr>
            <a:spAutoFit/>
          </a:bodyPr>
          <a:lstStyle/>
          <a:p>
            <a:pPr algn="ctr" eaLnBrk="1" hangingPunct="1">
              <a:spcBef>
                <a:spcPct val="50000"/>
              </a:spcBef>
            </a:pPr>
            <a:r>
              <a:rPr lang="en-US" sz="1600" dirty="0">
                <a:latin typeface="Arial" charset="0"/>
              </a:rPr>
              <a:t>PUBLIKASI PATENT PENGUASAAN IPTEK DAN SENI</a:t>
            </a:r>
          </a:p>
        </p:txBody>
      </p:sp>
      <p:sp>
        <p:nvSpPr>
          <p:cNvPr id="68614" name="Text Box 5"/>
          <p:cNvSpPr txBox="1">
            <a:spLocks noChangeArrowheads="1"/>
          </p:cNvSpPr>
          <p:nvPr/>
        </p:nvSpPr>
        <p:spPr bwMode="auto">
          <a:xfrm>
            <a:off x="9144000" y="3767138"/>
            <a:ext cx="2438400" cy="590550"/>
          </a:xfrm>
          <a:prstGeom prst="rect">
            <a:avLst/>
          </a:prstGeom>
          <a:solidFill>
            <a:srgbClr val="00B0F0"/>
          </a:solidFill>
          <a:ln w="9525">
            <a:solidFill>
              <a:schemeClr val="accent1"/>
            </a:solidFill>
            <a:miter lim="800000"/>
            <a:headEnd/>
            <a:tailEnd/>
          </a:ln>
        </p:spPr>
        <p:txBody>
          <a:bodyPr>
            <a:spAutoFit/>
          </a:bodyPr>
          <a:lstStyle/>
          <a:p>
            <a:pPr algn="ctr" eaLnBrk="1" hangingPunct="1">
              <a:spcBef>
                <a:spcPct val="50000"/>
              </a:spcBef>
            </a:pPr>
            <a:r>
              <a:rPr lang="en-US" sz="1600" dirty="0">
                <a:latin typeface="Arial" charset="0"/>
              </a:rPr>
              <a:t>JASA NILAI-NILAI BARU</a:t>
            </a:r>
          </a:p>
        </p:txBody>
      </p:sp>
      <p:sp>
        <p:nvSpPr>
          <p:cNvPr id="68615" name="Text Box 6"/>
          <p:cNvSpPr txBox="1">
            <a:spLocks noChangeArrowheads="1"/>
          </p:cNvSpPr>
          <p:nvPr/>
        </p:nvSpPr>
        <p:spPr bwMode="auto">
          <a:xfrm>
            <a:off x="9144000" y="2928939"/>
            <a:ext cx="2438400" cy="584775"/>
          </a:xfrm>
          <a:prstGeom prst="rect">
            <a:avLst/>
          </a:prstGeom>
          <a:solidFill>
            <a:srgbClr val="0000FF"/>
          </a:solidFill>
          <a:ln w="9525">
            <a:solidFill>
              <a:schemeClr val="accent1"/>
            </a:solidFill>
            <a:miter lim="800000"/>
            <a:headEnd/>
            <a:tailEnd/>
          </a:ln>
        </p:spPr>
        <p:txBody>
          <a:bodyPr>
            <a:spAutoFit/>
          </a:bodyPr>
          <a:lstStyle/>
          <a:p>
            <a:pPr algn="ctr" eaLnBrk="1" hangingPunct="1">
              <a:spcBef>
                <a:spcPct val="50000"/>
              </a:spcBef>
            </a:pPr>
            <a:r>
              <a:rPr lang="en-US" sz="1600" b="1">
                <a:solidFill>
                  <a:srgbClr val="FFFF00"/>
                </a:solidFill>
                <a:latin typeface="Arial" charset="0"/>
              </a:rPr>
              <a:t>PENGABDIAN KEPADA MASYARAKAT</a:t>
            </a:r>
          </a:p>
        </p:txBody>
      </p:sp>
      <p:sp>
        <p:nvSpPr>
          <p:cNvPr id="68616" name="Text Box 7"/>
          <p:cNvSpPr txBox="1">
            <a:spLocks noChangeArrowheads="1"/>
          </p:cNvSpPr>
          <p:nvPr/>
        </p:nvSpPr>
        <p:spPr bwMode="auto">
          <a:xfrm>
            <a:off x="609600" y="3797300"/>
            <a:ext cx="2336800" cy="830997"/>
          </a:xfrm>
          <a:prstGeom prst="rect">
            <a:avLst/>
          </a:prstGeom>
          <a:solidFill>
            <a:srgbClr val="00B0F0"/>
          </a:solidFill>
          <a:ln w="9525">
            <a:solidFill>
              <a:schemeClr val="accent1"/>
            </a:solidFill>
            <a:miter lim="800000"/>
            <a:headEnd/>
            <a:tailEnd/>
          </a:ln>
        </p:spPr>
        <p:txBody>
          <a:bodyPr>
            <a:spAutoFit/>
          </a:bodyPr>
          <a:lstStyle/>
          <a:p>
            <a:pPr algn="ctr" eaLnBrk="1" hangingPunct="1">
              <a:spcBef>
                <a:spcPct val="50000"/>
              </a:spcBef>
            </a:pPr>
            <a:r>
              <a:rPr lang="en-US" sz="1600" dirty="0">
                <a:latin typeface="Arial" charset="0"/>
              </a:rPr>
              <a:t>PENINGKATAN PENGETAHUAN DIKTAT, BUKU MODUL</a:t>
            </a:r>
          </a:p>
        </p:txBody>
      </p:sp>
      <p:sp>
        <p:nvSpPr>
          <p:cNvPr id="68617" name="Text Box 8"/>
          <p:cNvSpPr txBox="1">
            <a:spLocks noChangeArrowheads="1"/>
          </p:cNvSpPr>
          <p:nvPr/>
        </p:nvSpPr>
        <p:spPr bwMode="auto">
          <a:xfrm>
            <a:off x="609600" y="3022600"/>
            <a:ext cx="2336800" cy="774700"/>
          </a:xfrm>
          <a:prstGeom prst="rect">
            <a:avLst/>
          </a:prstGeom>
          <a:solidFill>
            <a:srgbClr val="0000FF"/>
          </a:solidFill>
          <a:ln w="9525">
            <a:solidFill>
              <a:schemeClr val="accent1"/>
            </a:solidFill>
            <a:miter lim="800000"/>
            <a:headEnd/>
            <a:tailEnd/>
          </a:ln>
        </p:spPr>
        <p:txBody>
          <a:bodyPr>
            <a:spAutoFit/>
          </a:bodyPr>
          <a:lstStyle/>
          <a:p>
            <a:pPr algn="ctr" eaLnBrk="1" hangingPunct="1">
              <a:spcBef>
                <a:spcPct val="50000"/>
              </a:spcBef>
            </a:pPr>
            <a:endParaRPr lang="en-US" sz="800">
              <a:solidFill>
                <a:srgbClr val="FFFF00"/>
              </a:solidFill>
              <a:latin typeface="Arial" charset="0"/>
            </a:endParaRPr>
          </a:p>
          <a:p>
            <a:pPr algn="ctr" eaLnBrk="1" hangingPunct="1">
              <a:spcBef>
                <a:spcPct val="50000"/>
              </a:spcBef>
            </a:pPr>
            <a:r>
              <a:rPr lang="en-US" sz="1600" b="1">
                <a:solidFill>
                  <a:srgbClr val="FFFF00"/>
                </a:solidFill>
                <a:latin typeface="Arial" charset="0"/>
              </a:rPr>
              <a:t>PENDIDIKAN</a:t>
            </a:r>
          </a:p>
          <a:p>
            <a:pPr algn="ctr" eaLnBrk="1" hangingPunct="1">
              <a:spcBef>
                <a:spcPct val="50000"/>
              </a:spcBef>
            </a:pPr>
            <a:endParaRPr lang="en-US" sz="800" b="1">
              <a:solidFill>
                <a:srgbClr val="FFFF00"/>
              </a:solidFill>
              <a:latin typeface="Arial" charset="0"/>
            </a:endParaRPr>
          </a:p>
        </p:txBody>
      </p:sp>
      <p:sp>
        <p:nvSpPr>
          <p:cNvPr id="68618" name="Text Box 9"/>
          <p:cNvSpPr txBox="1">
            <a:spLocks noChangeArrowheads="1"/>
          </p:cNvSpPr>
          <p:nvPr/>
        </p:nvSpPr>
        <p:spPr bwMode="auto">
          <a:xfrm>
            <a:off x="4775200" y="5105401"/>
            <a:ext cx="2844800" cy="584775"/>
          </a:xfrm>
          <a:prstGeom prst="rect">
            <a:avLst/>
          </a:prstGeom>
          <a:solidFill>
            <a:srgbClr val="002060"/>
          </a:solidFill>
          <a:ln w="28575">
            <a:solidFill>
              <a:schemeClr val="accent1"/>
            </a:solidFill>
            <a:prstDash val="dash"/>
            <a:miter lim="800000"/>
            <a:headEnd/>
            <a:tailEnd/>
          </a:ln>
        </p:spPr>
        <p:txBody>
          <a:bodyPr>
            <a:spAutoFit/>
          </a:bodyPr>
          <a:lstStyle/>
          <a:p>
            <a:pPr algn="ctr" eaLnBrk="1" hangingPunct="1">
              <a:spcBef>
                <a:spcPct val="50000"/>
              </a:spcBef>
            </a:pPr>
            <a:r>
              <a:rPr lang="en-US" sz="1600" dirty="0">
                <a:solidFill>
                  <a:srgbClr val="FFC000"/>
                </a:solidFill>
                <a:latin typeface="Arial" charset="0"/>
              </a:rPr>
              <a:t>KARIR DAN KESEJAHTERAAN DOSEN</a:t>
            </a:r>
          </a:p>
        </p:txBody>
      </p:sp>
      <p:sp>
        <p:nvSpPr>
          <p:cNvPr id="68619" name="Text Box 10"/>
          <p:cNvSpPr txBox="1">
            <a:spLocks noChangeArrowheads="1"/>
          </p:cNvSpPr>
          <p:nvPr/>
        </p:nvSpPr>
        <p:spPr bwMode="auto">
          <a:xfrm>
            <a:off x="4673600" y="1828800"/>
            <a:ext cx="2844800" cy="774700"/>
          </a:xfrm>
          <a:prstGeom prst="rect">
            <a:avLst/>
          </a:prstGeom>
          <a:solidFill>
            <a:srgbClr val="0000FF"/>
          </a:solidFill>
          <a:ln w="9525">
            <a:solidFill>
              <a:schemeClr val="accent1"/>
            </a:solidFill>
            <a:miter lim="800000"/>
            <a:headEnd/>
            <a:tailEnd/>
          </a:ln>
        </p:spPr>
        <p:txBody>
          <a:bodyPr>
            <a:spAutoFit/>
          </a:bodyPr>
          <a:lstStyle/>
          <a:p>
            <a:pPr algn="ctr" eaLnBrk="1" hangingPunct="1">
              <a:spcBef>
                <a:spcPct val="50000"/>
              </a:spcBef>
            </a:pPr>
            <a:endParaRPr lang="en-US" sz="800">
              <a:solidFill>
                <a:srgbClr val="FFFF00"/>
              </a:solidFill>
              <a:latin typeface="Arial" charset="0"/>
            </a:endParaRPr>
          </a:p>
          <a:p>
            <a:pPr algn="ctr" eaLnBrk="1" hangingPunct="1">
              <a:spcBef>
                <a:spcPct val="50000"/>
              </a:spcBef>
            </a:pPr>
            <a:r>
              <a:rPr lang="en-US" sz="1600" b="1">
                <a:solidFill>
                  <a:srgbClr val="FFFF00"/>
                </a:solidFill>
                <a:latin typeface="Arial" charset="0"/>
              </a:rPr>
              <a:t>PENELITIAN</a:t>
            </a:r>
          </a:p>
          <a:p>
            <a:pPr algn="ctr" eaLnBrk="1" hangingPunct="1">
              <a:spcBef>
                <a:spcPct val="50000"/>
              </a:spcBef>
            </a:pPr>
            <a:endParaRPr lang="en-US" sz="800" b="1">
              <a:solidFill>
                <a:srgbClr val="FFFF00"/>
              </a:solidFill>
              <a:latin typeface="Arial" charset="0"/>
            </a:endParaRPr>
          </a:p>
        </p:txBody>
      </p:sp>
      <p:sp>
        <p:nvSpPr>
          <p:cNvPr id="68620" name="Line 11"/>
          <p:cNvSpPr>
            <a:spLocks noChangeShapeType="1"/>
          </p:cNvSpPr>
          <p:nvPr/>
        </p:nvSpPr>
        <p:spPr bwMode="auto">
          <a:xfrm>
            <a:off x="2946400" y="3429000"/>
            <a:ext cx="6197600" cy="0"/>
          </a:xfrm>
          <a:prstGeom prst="line">
            <a:avLst/>
          </a:prstGeom>
          <a:noFill/>
          <a:ln w="28575">
            <a:solidFill>
              <a:schemeClr val="accent1"/>
            </a:solidFill>
            <a:round/>
            <a:headEnd/>
            <a:tailEnd/>
          </a:ln>
        </p:spPr>
        <p:txBody>
          <a:bodyPr/>
          <a:lstStyle/>
          <a:p>
            <a:endParaRPr lang="en-MY"/>
          </a:p>
        </p:txBody>
      </p:sp>
      <p:sp>
        <p:nvSpPr>
          <p:cNvPr id="68621" name="Line 12"/>
          <p:cNvSpPr>
            <a:spLocks noChangeShapeType="1"/>
          </p:cNvSpPr>
          <p:nvPr/>
        </p:nvSpPr>
        <p:spPr bwMode="auto">
          <a:xfrm>
            <a:off x="6197600" y="3810000"/>
            <a:ext cx="0" cy="1219200"/>
          </a:xfrm>
          <a:prstGeom prst="line">
            <a:avLst/>
          </a:prstGeom>
          <a:noFill/>
          <a:ln w="28575">
            <a:solidFill>
              <a:schemeClr val="accent1"/>
            </a:solidFill>
            <a:prstDash val="dash"/>
            <a:round/>
            <a:headEnd/>
            <a:tailEnd type="triangle" w="med" len="med"/>
          </a:ln>
        </p:spPr>
        <p:txBody>
          <a:bodyPr/>
          <a:lstStyle/>
          <a:p>
            <a:endParaRPr lang="en-MY"/>
          </a:p>
        </p:txBody>
      </p:sp>
      <p:sp>
        <p:nvSpPr>
          <p:cNvPr id="68622" name="Line 13"/>
          <p:cNvSpPr>
            <a:spLocks noChangeShapeType="1"/>
          </p:cNvSpPr>
          <p:nvPr/>
        </p:nvSpPr>
        <p:spPr bwMode="auto">
          <a:xfrm flipH="1">
            <a:off x="1727200" y="1828800"/>
            <a:ext cx="2946400" cy="1219200"/>
          </a:xfrm>
          <a:prstGeom prst="line">
            <a:avLst/>
          </a:prstGeom>
          <a:noFill/>
          <a:ln w="28575">
            <a:solidFill>
              <a:schemeClr val="accent1"/>
            </a:solidFill>
            <a:round/>
            <a:headEnd/>
            <a:tailEnd type="triangle" w="med" len="med"/>
          </a:ln>
        </p:spPr>
        <p:txBody>
          <a:bodyPr/>
          <a:lstStyle/>
          <a:p>
            <a:endParaRPr lang="en-MY"/>
          </a:p>
        </p:txBody>
      </p:sp>
      <p:sp>
        <p:nvSpPr>
          <p:cNvPr id="68623" name="Line 14"/>
          <p:cNvSpPr>
            <a:spLocks noChangeShapeType="1"/>
          </p:cNvSpPr>
          <p:nvPr/>
        </p:nvSpPr>
        <p:spPr bwMode="auto">
          <a:xfrm flipV="1">
            <a:off x="2133600" y="1981200"/>
            <a:ext cx="2540000" cy="1066800"/>
          </a:xfrm>
          <a:prstGeom prst="line">
            <a:avLst/>
          </a:prstGeom>
          <a:noFill/>
          <a:ln w="28575">
            <a:solidFill>
              <a:schemeClr val="accent1"/>
            </a:solidFill>
            <a:round/>
            <a:headEnd/>
            <a:tailEnd type="triangle" w="med" len="med"/>
          </a:ln>
        </p:spPr>
        <p:txBody>
          <a:bodyPr/>
          <a:lstStyle/>
          <a:p>
            <a:endParaRPr lang="en-MY"/>
          </a:p>
        </p:txBody>
      </p:sp>
      <p:sp>
        <p:nvSpPr>
          <p:cNvPr id="68624" name="Line 15"/>
          <p:cNvSpPr>
            <a:spLocks noChangeShapeType="1"/>
          </p:cNvSpPr>
          <p:nvPr/>
        </p:nvSpPr>
        <p:spPr bwMode="auto">
          <a:xfrm flipH="1" flipV="1">
            <a:off x="7518400" y="1828800"/>
            <a:ext cx="2844800" cy="1143000"/>
          </a:xfrm>
          <a:prstGeom prst="line">
            <a:avLst/>
          </a:prstGeom>
          <a:noFill/>
          <a:ln w="28575">
            <a:solidFill>
              <a:schemeClr val="accent1"/>
            </a:solidFill>
            <a:round/>
            <a:headEnd/>
            <a:tailEnd type="triangle" w="med" len="med"/>
          </a:ln>
        </p:spPr>
        <p:txBody>
          <a:bodyPr/>
          <a:lstStyle/>
          <a:p>
            <a:endParaRPr lang="en-MY"/>
          </a:p>
        </p:txBody>
      </p:sp>
      <p:sp>
        <p:nvSpPr>
          <p:cNvPr id="68625" name="Line 16"/>
          <p:cNvSpPr>
            <a:spLocks noChangeShapeType="1"/>
          </p:cNvSpPr>
          <p:nvPr/>
        </p:nvSpPr>
        <p:spPr bwMode="auto">
          <a:xfrm>
            <a:off x="7518400" y="2057400"/>
            <a:ext cx="2336800" cy="914400"/>
          </a:xfrm>
          <a:prstGeom prst="line">
            <a:avLst/>
          </a:prstGeom>
          <a:noFill/>
          <a:ln w="28575">
            <a:solidFill>
              <a:schemeClr val="accent1"/>
            </a:solidFill>
            <a:round/>
            <a:headEnd/>
            <a:tailEnd type="triangle" w="med" len="med"/>
          </a:ln>
        </p:spPr>
        <p:txBody>
          <a:bodyPr/>
          <a:lstStyle/>
          <a:p>
            <a:endParaRPr lang="en-MY"/>
          </a:p>
        </p:txBody>
      </p:sp>
      <p:sp>
        <p:nvSpPr>
          <p:cNvPr id="68626" name="Text Box 17"/>
          <p:cNvSpPr txBox="1">
            <a:spLocks noChangeArrowheads="1"/>
          </p:cNvSpPr>
          <p:nvPr/>
        </p:nvSpPr>
        <p:spPr bwMode="auto">
          <a:xfrm>
            <a:off x="4368800" y="3657600"/>
            <a:ext cx="3759200" cy="304800"/>
          </a:xfrm>
          <a:prstGeom prst="rect">
            <a:avLst/>
          </a:prstGeom>
          <a:noFill/>
          <a:ln w="9525">
            <a:noFill/>
            <a:miter lim="800000"/>
            <a:headEnd/>
            <a:tailEnd/>
          </a:ln>
        </p:spPr>
        <p:txBody>
          <a:bodyPr>
            <a:spAutoFit/>
          </a:bodyPr>
          <a:lstStyle/>
          <a:p>
            <a:pPr algn="ctr" eaLnBrk="1" hangingPunct="1">
              <a:spcBef>
                <a:spcPct val="50000"/>
              </a:spcBef>
            </a:pPr>
            <a:r>
              <a:rPr lang="en-US" sz="1400">
                <a:solidFill>
                  <a:srgbClr val="FFFF00"/>
                </a:solidFill>
                <a:latin typeface="Arial" charset="0"/>
              </a:rPr>
              <a:t>PENGETAHUAN  PRAKTEK</a:t>
            </a:r>
          </a:p>
        </p:txBody>
      </p:sp>
      <p:sp>
        <p:nvSpPr>
          <p:cNvPr id="68627" name="Text Box 18"/>
          <p:cNvSpPr txBox="1">
            <a:spLocks noChangeArrowheads="1"/>
          </p:cNvSpPr>
          <p:nvPr/>
        </p:nvSpPr>
        <p:spPr bwMode="auto">
          <a:xfrm>
            <a:off x="4165600" y="3165475"/>
            <a:ext cx="3759200" cy="304800"/>
          </a:xfrm>
          <a:prstGeom prst="rect">
            <a:avLst/>
          </a:prstGeom>
          <a:noFill/>
          <a:ln w="9525">
            <a:noFill/>
            <a:miter lim="800000"/>
            <a:headEnd/>
            <a:tailEnd/>
          </a:ln>
        </p:spPr>
        <p:txBody>
          <a:bodyPr>
            <a:spAutoFit/>
          </a:bodyPr>
          <a:lstStyle/>
          <a:p>
            <a:pPr algn="ctr" eaLnBrk="1" hangingPunct="1">
              <a:spcBef>
                <a:spcPct val="50000"/>
              </a:spcBef>
            </a:pPr>
            <a:r>
              <a:rPr lang="en-US" sz="1400">
                <a:solidFill>
                  <a:srgbClr val="FFFF00"/>
                </a:solidFill>
                <a:latin typeface="Arial" charset="0"/>
              </a:rPr>
              <a:t>DIKMAS YANMAS</a:t>
            </a:r>
          </a:p>
        </p:txBody>
      </p:sp>
      <p:sp>
        <p:nvSpPr>
          <p:cNvPr id="68628" name="Text Box 19"/>
          <p:cNvSpPr txBox="1">
            <a:spLocks noChangeArrowheads="1"/>
          </p:cNvSpPr>
          <p:nvPr/>
        </p:nvSpPr>
        <p:spPr bwMode="auto">
          <a:xfrm rot="1700681">
            <a:off x="7518400" y="2139950"/>
            <a:ext cx="3513667" cy="304800"/>
          </a:xfrm>
          <a:prstGeom prst="rect">
            <a:avLst/>
          </a:prstGeom>
          <a:noFill/>
          <a:ln w="9525">
            <a:noFill/>
            <a:miter lim="800000"/>
            <a:headEnd/>
            <a:tailEnd/>
          </a:ln>
        </p:spPr>
        <p:txBody>
          <a:bodyPr>
            <a:spAutoFit/>
          </a:bodyPr>
          <a:lstStyle/>
          <a:p>
            <a:pPr eaLnBrk="1" hangingPunct="1">
              <a:spcBef>
                <a:spcPct val="50000"/>
              </a:spcBef>
            </a:pPr>
            <a:r>
              <a:rPr lang="en-US" sz="1400">
                <a:solidFill>
                  <a:srgbClr val="FFFF00"/>
                </a:solidFill>
                <a:latin typeface="Arial" charset="0"/>
              </a:rPr>
              <a:t>PERMASALAHAN TERAPAN</a:t>
            </a:r>
          </a:p>
        </p:txBody>
      </p:sp>
      <p:sp>
        <p:nvSpPr>
          <p:cNvPr id="68629" name="Text Box 20"/>
          <p:cNvSpPr txBox="1">
            <a:spLocks noChangeArrowheads="1"/>
          </p:cNvSpPr>
          <p:nvPr/>
        </p:nvSpPr>
        <p:spPr bwMode="auto">
          <a:xfrm rot="1700681">
            <a:off x="7380818" y="2462313"/>
            <a:ext cx="1858433" cy="307777"/>
          </a:xfrm>
          <a:prstGeom prst="rect">
            <a:avLst/>
          </a:prstGeom>
          <a:noFill/>
          <a:ln w="9525">
            <a:noFill/>
            <a:miter lim="800000"/>
            <a:headEnd/>
            <a:tailEnd/>
          </a:ln>
        </p:spPr>
        <p:txBody>
          <a:bodyPr>
            <a:spAutoFit/>
          </a:bodyPr>
          <a:lstStyle/>
          <a:p>
            <a:pPr algn="ctr" eaLnBrk="1" hangingPunct="1">
              <a:spcBef>
                <a:spcPct val="50000"/>
              </a:spcBef>
            </a:pPr>
            <a:r>
              <a:rPr lang="en-US" sz="1400">
                <a:solidFill>
                  <a:srgbClr val="FFFF00"/>
                </a:solidFill>
                <a:latin typeface="Arial" charset="0"/>
              </a:rPr>
              <a:t>cara problem solving</a:t>
            </a:r>
          </a:p>
        </p:txBody>
      </p:sp>
      <p:sp>
        <p:nvSpPr>
          <p:cNvPr id="68630" name="Line 21"/>
          <p:cNvSpPr>
            <a:spLocks noChangeShapeType="1"/>
          </p:cNvSpPr>
          <p:nvPr/>
        </p:nvSpPr>
        <p:spPr bwMode="auto">
          <a:xfrm flipH="1">
            <a:off x="2946400" y="3581400"/>
            <a:ext cx="6197600" cy="0"/>
          </a:xfrm>
          <a:prstGeom prst="line">
            <a:avLst/>
          </a:prstGeom>
          <a:noFill/>
          <a:ln w="28575">
            <a:solidFill>
              <a:schemeClr val="accent1"/>
            </a:solidFill>
            <a:round/>
            <a:headEnd/>
            <a:tailEnd type="triangle" w="med" len="med"/>
          </a:ln>
        </p:spPr>
        <p:txBody>
          <a:bodyPr/>
          <a:lstStyle/>
          <a:p>
            <a:endParaRPr lang="en-MY"/>
          </a:p>
        </p:txBody>
      </p:sp>
      <p:sp>
        <p:nvSpPr>
          <p:cNvPr id="68631" name="Line 22"/>
          <p:cNvSpPr>
            <a:spLocks noChangeShapeType="1"/>
          </p:cNvSpPr>
          <p:nvPr/>
        </p:nvSpPr>
        <p:spPr bwMode="auto">
          <a:xfrm>
            <a:off x="2946400" y="4419600"/>
            <a:ext cx="1828800" cy="609600"/>
          </a:xfrm>
          <a:prstGeom prst="line">
            <a:avLst/>
          </a:prstGeom>
          <a:noFill/>
          <a:ln w="28575">
            <a:solidFill>
              <a:schemeClr val="accent1"/>
            </a:solidFill>
            <a:prstDash val="dash"/>
            <a:round/>
            <a:headEnd/>
            <a:tailEnd type="triangle" w="med" len="med"/>
          </a:ln>
        </p:spPr>
        <p:txBody>
          <a:bodyPr/>
          <a:lstStyle/>
          <a:p>
            <a:endParaRPr lang="en-MY"/>
          </a:p>
        </p:txBody>
      </p:sp>
      <p:sp>
        <p:nvSpPr>
          <p:cNvPr id="68632" name="Line 23"/>
          <p:cNvSpPr>
            <a:spLocks noChangeShapeType="1"/>
          </p:cNvSpPr>
          <p:nvPr/>
        </p:nvSpPr>
        <p:spPr bwMode="auto">
          <a:xfrm flipH="1">
            <a:off x="7620000" y="4267200"/>
            <a:ext cx="1524000" cy="762000"/>
          </a:xfrm>
          <a:prstGeom prst="line">
            <a:avLst/>
          </a:prstGeom>
          <a:noFill/>
          <a:ln w="28575">
            <a:solidFill>
              <a:schemeClr val="accent1"/>
            </a:solidFill>
            <a:prstDash val="dash"/>
            <a:round/>
            <a:headEnd/>
            <a:tailEnd type="triangle" w="med" len="med"/>
          </a:ln>
        </p:spPr>
        <p:txBody>
          <a:bodyPr/>
          <a:lstStyle/>
          <a:p>
            <a:endParaRPr lang="en-MY"/>
          </a:p>
        </p:txBody>
      </p:sp>
      <p:sp>
        <p:nvSpPr>
          <p:cNvPr id="68633" name="Text Box 24"/>
          <p:cNvSpPr txBox="1">
            <a:spLocks noChangeArrowheads="1"/>
          </p:cNvSpPr>
          <p:nvPr/>
        </p:nvSpPr>
        <p:spPr bwMode="auto">
          <a:xfrm rot="-1707715">
            <a:off x="1828800" y="2133600"/>
            <a:ext cx="2540000" cy="304800"/>
          </a:xfrm>
          <a:prstGeom prst="rect">
            <a:avLst/>
          </a:prstGeom>
          <a:noFill/>
          <a:ln w="9525">
            <a:noFill/>
            <a:miter lim="800000"/>
            <a:headEnd/>
            <a:tailEnd/>
          </a:ln>
        </p:spPr>
        <p:txBody>
          <a:bodyPr>
            <a:spAutoFit/>
          </a:bodyPr>
          <a:lstStyle/>
          <a:p>
            <a:pPr eaLnBrk="1" hangingPunct="1">
              <a:spcBef>
                <a:spcPct val="50000"/>
              </a:spcBef>
            </a:pPr>
            <a:r>
              <a:rPr lang="en-US" sz="1400">
                <a:solidFill>
                  <a:srgbClr val="FFFF00"/>
                </a:solidFill>
                <a:latin typeface="Arial" charset="0"/>
              </a:rPr>
              <a:t>BAHAN AJAR BARU</a:t>
            </a:r>
          </a:p>
        </p:txBody>
      </p:sp>
      <p:sp>
        <p:nvSpPr>
          <p:cNvPr id="68634" name="Text Box 25"/>
          <p:cNvSpPr txBox="1">
            <a:spLocks noChangeArrowheads="1"/>
          </p:cNvSpPr>
          <p:nvPr/>
        </p:nvSpPr>
        <p:spPr bwMode="auto">
          <a:xfrm rot="-1707715">
            <a:off x="2671234" y="2404031"/>
            <a:ext cx="2250017" cy="738664"/>
          </a:xfrm>
          <a:prstGeom prst="rect">
            <a:avLst/>
          </a:prstGeom>
          <a:noFill/>
          <a:ln w="9525">
            <a:noFill/>
            <a:miter lim="800000"/>
            <a:headEnd/>
            <a:tailEnd/>
          </a:ln>
        </p:spPr>
        <p:txBody>
          <a:bodyPr>
            <a:spAutoFit/>
          </a:bodyPr>
          <a:lstStyle/>
          <a:p>
            <a:pPr algn="ctr" eaLnBrk="1" hangingPunct="1">
              <a:spcBef>
                <a:spcPct val="50000"/>
              </a:spcBef>
            </a:pPr>
            <a:r>
              <a:rPr lang="en-US" sz="1400">
                <a:solidFill>
                  <a:srgbClr val="FFFF00"/>
                </a:solidFill>
                <a:latin typeface="Arial" charset="0"/>
              </a:rPr>
              <a:t>latar belakang pengetahuan &amp; metodologi</a:t>
            </a:r>
          </a:p>
        </p:txBody>
      </p:sp>
      <p:sp>
        <p:nvSpPr>
          <p:cNvPr id="68635" name="Text Box 26"/>
          <p:cNvSpPr txBox="1">
            <a:spLocks noChangeArrowheads="1"/>
          </p:cNvSpPr>
          <p:nvPr/>
        </p:nvSpPr>
        <p:spPr bwMode="auto">
          <a:xfrm>
            <a:off x="609600" y="4953000"/>
            <a:ext cx="2438400" cy="738664"/>
          </a:xfrm>
          <a:prstGeom prst="rect">
            <a:avLst/>
          </a:prstGeom>
          <a:noFill/>
          <a:ln w="9525">
            <a:noFill/>
            <a:miter lim="800000"/>
            <a:headEnd/>
            <a:tailEnd/>
          </a:ln>
        </p:spPr>
        <p:txBody>
          <a:bodyPr>
            <a:spAutoFit/>
          </a:bodyPr>
          <a:lstStyle/>
          <a:p>
            <a:pPr eaLnBrk="1" hangingPunct="1"/>
            <a:r>
              <a:rPr lang="en-US" sz="1400">
                <a:solidFill>
                  <a:srgbClr val="FFFF00"/>
                </a:solidFill>
                <a:latin typeface="Arial" charset="0"/>
              </a:rPr>
              <a:t>-angka kredit</a:t>
            </a:r>
          </a:p>
          <a:p>
            <a:pPr eaLnBrk="1" hangingPunct="1"/>
            <a:r>
              <a:rPr lang="en-US" sz="1400">
                <a:solidFill>
                  <a:srgbClr val="FFFF00"/>
                </a:solidFill>
                <a:latin typeface="Arial" charset="0"/>
              </a:rPr>
              <a:t>-gaji</a:t>
            </a:r>
          </a:p>
          <a:p>
            <a:pPr eaLnBrk="1" hangingPunct="1"/>
            <a:r>
              <a:rPr lang="en-US" sz="1400">
                <a:solidFill>
                  <a:srgbClr val="FFFF00"/>
                </a:solidFill>
                <a:latin typeface="Arial" charset="0"/>
              </a:rPr>
              <a:t>-penghargaan</a:t>
            </a:r>
          </a:p>
        </p:txBody>
      </p:sp>
      <p:sp>
        <p:nvSpPr>
          <p:cNvPr id="68636" name="Text Box 27"/>
          <p:cNvSpPr txBox="1">
            <a:spLocks noChangeArrowheads="1"/>
          </p:cNvSpPr>
          <p:nvPr/>
        </p:nvSpPr>
        <p:spPr bwMode="auto">
          <a:xfrm>
            <a:off x="8737600" y="4800600"/>
            <a:ext cx="3149600" cy="738664"/>
          </a:xfrm>
          <a:prstGeom prst="rect">
            <a:avLst/>
          </a:prstGeom>
          <a:noFill/>
          <a:ln w="9525">
            <a:noFill/>
            <a:miter lim="800000"/>
            <a:headEnd/>
            <a:tailEnd/>
          </a:ln>
        </p:spPr>
        <p:txBody>
          <a:bodyPr>
            <a:spAutoFit/>
          </a:bodyPr>
          <a:lstStyle/>
          <a:p>
            <a:pPr eaLnBrk="1" hangingPunct="1"/>
            <a:r>
              <a:rPr lang="en-US" sz="1400">
                <a:solidFill>
                  <a:srgbClr val="FFFF00"/>
                </a:solidFill>
                <a:latin typeface="Arial" charset="0"/>
              </a:rPr>
              <a:t>-angka kredit</a:t>
            </a:r>
          </a:p>
          <a:p>
            <a:pPr eaLnBrk="1" hangingPunct="1"/>
            <a:r>
              <a:rPr lang="en-US" sz="1400">
                <a:solidFill>
                  <a:srgbClr val="FFFF00"/>
                </a:solidFill>
                <a:latin typeface="Arial" charset="0"/>
              </a:rPr>
              <a:t>-dana jasa kerjasama</a:t>
            </a:r>
          </a:p>
          <a:p>
            <a:pPr eaLnBrk="1" hangingPunct="1"/>
            <a:r>
              <a:rPr lang="en-US" sz="1400">
                <a:solidFill>
                  <a:srgbClr val="FFFF00"/>
                </a:solidFill>
                <a:latin typeface="Arial" charset="0"/>
              </a:rPr>
              <a:t>-penghargaan</a:t>
            </a:r>
          </a:p>
        </p:txBody>
      </p:sp>
      <p:sp>
        <p:nvSpPr>
          <p:cNvPr id="68637" name="Text Box 28"/>
          <p:cNvSpPr txBox="1">
            <a:spLocks noChangeArrowheads="1"/>
          </p:cNvSpPr>
          <p:nvPr/>
        </p:nvSpPr>
        <p:spPr bwMode="auto">
          <a:xfrm>
            <a:off x="8737600" y="990600"/>
            <a:ext cx="2844800" cy="738664"/>
          </a:xfrm>
          <a:prstGeom prst="rect">
            <a:avLst/>
          </a:prstGeom>
          <a:noFill/>
          <a:ln w="9525">
            <a:noFill/>
            <a:miter lim="800000"/>
            <a:headEnd/>
            <a:tailEnd/>
          </a:ln>
        </p:spPr>
        <p:txBody>
          <a:bodyPr>
            <a:spAutoFit/>
          </a:bodyPr>
          <a:lstStyle/>
          <a:p>
            <a:pPr eaLnBrk="1" hangingPunct="1"/>
            <a:r>
              <a:rPr lang="en-US" sz="1400">
                <a:solidFill>
                  <a:srgbClr val="FFFF00"/>
                </a:solidFill>
                <a:latin typeface="Arial" charset="0"/>
              </a:rPr>
              <a:t>-angka kredit</a:t>
            </a:r>
          </a:p>
          <a:p>
            <a:pPr eaLnBrk="1" hangingPunct="1"/>
            <a:r>
              <a:rPr lang="en-US" sz="1400">
                <a:solidFill>
                  <a:srgbClr val="FFFF00"/>
                </a:solidFill>
                <a:latin typeface="Arial" charset="0"/>
              </a:rPr>
              <a:t>-dana penelitian</a:t>
            </a:r>
          </a:p>
          <a:p>
            <a:pPr eaLnBrk="1" hangingPunct="1"/>
            <a:r>
              <a:rPr lang="en-US" sz="1400">
                <a:solidFill>
                  <a:srgbClr val="FFFF00"/>
                </a:solidFill>
                <a:latin typeface="Arial" charset="0"/>
              </a:rPr>
              <a:t>-penghargaan</a:t>
            </a:r>
          </a:p>
        </p:txBody>
      </p:sp>
      <p:sp>
        <p:nvSpPr>
          <p:cNvPr id="68638" name="Text Box 29"/>
          <p:cNvSpPr txBox="1">
            <a:spLocks noChangeArrowheads="1"/>
          </p:cNvSpPr>
          <p:nvPr/>
        </p:nvSpPr>
        <p:spPr bwMode="auto">
          <a:xfrm>
            <a:off x="355600" y="5888969"/>
            <a:ext cx="11531600" cy="290512"/>
          </a:xfrm>
          <a:prstGeom prst="rect">
            <a:avLst/>
          </a:prstGeom>
          <a:solidFill>
            <a:srgbClr val="00B0F0"/>
          </a:solidFill>
          <a:ln w="9525">
            <a:noFill/>
            <a:miter lim="800000"/>
            <a:headEnd/>
            <a:tailEnd/>
          </a:ln>
        </p:spPr>
        <p:txBody>
          <a:bodyPr wrap="square">
            <a:spAutoFit/>
          </a:bodyPr>
          <a:lstStyle/>
          <a:p>
            <a:pPr algn="ctr" eaLnBrk="1" hangingPunct="1">
              <a:spcBef>
                <a:spcPct val="50000"/>
              </a:spcBef>
            </a:pPr>
            <a:r>
              <a:rPr lang="en-US" sz="1300" dirty="0" err="1">
                <a:latin typeface="Arial" charset="0"/>
              </a:rPr>
              <a:t>Ket</a:t>
            </a:r>
            <a:r>
              <a:rPr lang="en-US" sz="1300" dirty="0">
                <a:latin typeface="Arial" charset="0"/>
              </a:rPr>
              <a:t>: </a:t>
            </a:r>
            <a:r>
              <a:rPr lang="en-US" sz="1300" dirty="0" err="1">
                <a:latin typeface="Arial" charset="0"/>
              </a:rPr>
              <a:t>Dalam</a:t>
            </a:r>
            <a:r>
              <a:rPr lang="en-US" sz="1300" dirty="0">
                <a:latin typeface="Arial" charset="0"/>
              </a:rPr>
              <a:t> </a:t>
            </a:r>
            <a:r>
              <a:rPr lang="en-US" sz="1300" dirty="0" err="1">
                <a:latin typeface="Arial" charset="0"/>
              </a:rPr>
              <a:t>Pelaksanaan</a:t>
            </a:r>
            <a:r>
              <a:rPr lang="en-US" sz="1300" dirty="0">
                <a:latin typeface="Arial" charset="0"/>
              </a:rPr>
              <a:t> </a:t>
            </a:r>
            <a:r>
              <a:rPr lang="en-US" sz="1300" dirty="0" err="1">
                <a:latin typeface="Arial" charset="0"/>
              </a:rPr>
              <a:t>Tridharma</a:t>
            </a:r>
            <a:r>
              <a:rPr lang="en-US" sz="1300" dirty="0">
                <a:latin typeface="Arial" charset="0"/>
              </a:rPr>
              <a:t> </a:t>
            </a:r>
            <a:r>
              <a:rPr lang="en-US" sz="1300" dirty="0" err="1">
                <a:latin typeface="Arial" charset="0"/>
              </a:rPr>
              <a:t>Terjadi</a:t>
            </a:r>
            <a:r>
              <a:rPr lang="en-US" sz="1300" dirty="0">
                <a:latin typeface="Arial" charset="0"/>
              </a:rPr>
              <a:t> </a:t>
            </a:r>
            <a:r>
              <a:rPr lang="en-US" sz="1300" dirty="0" err="1">
                <a:latin typeface="Arial" charset="0"/>
              </a:rPr>
              <a:t>Bina</a:t>
            </a:r>
            <a:r>
              <a:rPr lang="en-US" sz="1300" dirty="0">
                <a:latin typeface="Arial" charset="0"/>
              </a:rPr>
              <a:t> </a:t>
            </a:r>
            <a:r>
              <a:rPr lang="en-US" sz="1300" dirty="0" err="1">
                <a:latin typeface="Arial" charset="0"/>
              </a:rPr>
              <a:t>Kemampuan</a:t>
            </a:r>
            <a:r>
              <a:rPr lang="en-US" sz="1300" dirty="0">
                <a:latin typeface="Arial" charset="0"/>
              </a:rPr>
              <a:t> </a:t>
            </a:r>
            <a:r>
              <a:rPr lang="en-US" sz="1300" dirty="0" err="1">
                <a:latin typeface="Arial" charset="0"/>
              </a:rPr>
              <a:t>Akademik</a:t>
            </a:r>
            <a:r>
              <a:rPr lang="en-US" sz="1300" dirty="0">
                <a:latin typeface="Arial" charset="0"/>
              </a:rPr>
              <a:t> Dan </a:t>
            </a:r>
            <a:r>
              <a:rPr lang="en-US" sz="1300" dirty="0" err="1">
                <a:latin typeface="Arial" charset="0"/>
              </a:rPr>
              <a:t>Manajemen</a:t>
            </a:r>
            <a:endParaRPr lang="en-US" sz="1300" dirty="0">
              <a:latin typeface="Arial" charset="0"/>
            </a:endParaRPr>
          </a:p>
        </p:txBody>
      </p:sp>
    </p:spTree>
    <p:extLst>
      <p:ext uri="{BB962C8B-B14F-4D97-AF65-F5344CB8AC3E}">
        <p14:creationId xmlns:p14="http://schemas.microsoft.com/office/powerpoint/2010/main" val="95351366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9043455"/>
              </p:ext>
            </p:extLst>
          </p:nvPr>
        </p:nvGraphicFramePr>
        <p:xfrm>
          <a:off x="1710813" y="908721"/>
          <a:ext cx="9615947" cy="5740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91775" y="103570"/>
            <a:ext cx="1269969" cy="1183381"/>
          </a:xfrm>
          <a:prstGeom prst="rect">
            <a:avLst/>
          </a:prstGeom>
        </p:spPr>
      </p:pic>
    </p:spTree>
    <p:extLst>
      <p:ext uri="{BB962C8B-B14F-4D97-AF65-F5344CB8AC3E}">
        <p14:creationId xmlns:p14="http://schemas.microsoft.com/office/powerpoint/2010/main" val="1646504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4310CB-C7F9-9F45-8254-346DB82A12F2}"/>
              </a:ext>
            </a:extLst>
          </p:cNvPr>
          <p:cNvSpPr>
            <a:spLocks noGrp="1"/>
          </p:cNvSpPr>
          <p:nvPr>
            <p:ph type="title"/>
          </p:nvPr>
        </p:nvSpPr>
        <p:spPr/>
        <p:txBody>
          <a:bodyPr>
            <a:normAutofit fontScale="90000"/>
          </a:bodyPr>
          <a:lstStyle/>
          <a:p>
            <a:r>
              <a:rPr lang="en-US" sz="3600" cap="small" dirty="0"/>
              <a:t>2. PROGRAM KEMITRAAN MASYARAKAT STIMULUS</a:t>
            </a:r>
            <a:r>
              <a:rPr lang="en-ID" sz="3600" dirty="0"/>
              <a:t> </a:t>
            </a:r>
            <a:br>
              <a:rPr lang="en-ID" sz="3600" dirty="0"/>
            </a:br>
            <a:r>
              <a:rPr lang="en-ID" sz="3600" dirty="0"/>
              <a:t>     </a:t>
            </a:r>
            <a:r>
              <a:rPr lang="en-ID" dirty="0"/>
              <a:t>PKMS</a:t>
            </a:r>
            <a:endParaRPr lang="en-US" dirty="0"/>
          </a:p>
        </p:txBody>
      </p:sp>
      <p:sp>
        <p:nvSpPr>
          <p:cNvPr id="3" name="Content Placeholder 2">
            <a:extLst>
              <a:ext uri="{FF2B5EF4-FFF2-40B4-BE49-F238E27FC236}">
                <a16:creationId xmlns="" xmlns:a16="http://schemas.microsoft.com/office/drawing/2014/main" id="{EA7B9E30-608C-5441-99A1-6C46292E634D}"/>
              </a:ext>
            </a:extLst>
          </p:cNvPr>
          <p:cNvSpPr>
            <a:spLocks noGrp="1"/>
          </p:cNvSpPr>
          <p:nvPr>
            <p:ph idx="1"/>
          </p:nvPr>
        </p:nvSpPr>
        <p:spPr/>
        <p:txBody>
          <a:bodyPr/>
          <a:lstStyle/>
          <a:p>
            <a:r>
              <a:rPr lang="en-US" dirty="0" err="1"/>
              <a:t>S</a:t>
            </a:r>
            <a:r>
              <a:rPr lang="en-US" dirty="0" err="1" smtClean="0"/>
              <a:t>kema</a:t>
            </a:r>
            <a:r>
              <a:rPr lang="en-US" dirty="0" smtClean="0"/>
              <a:t> </a:t>
            </a:r>
            <a:r>
              <a:rPr lang="en-US" dirty="0" err="1"/>
              <a:t>khusus</a:t>
            </a:r>
            <a:r>
              <a:rPr lang="en-US" dirty="0"/>
              <a:t> </a:t>
            </a:r>
            <a:r>
              <a:rPr lang="en-US" dirty="0" err="1"/>
              <a:t>dalam</a:t>
            </a:r>
            <a:r>
              <a:rPr lang="en-US" dirty="0"/>
              <a:t> </a:t>
            </a:r>
            <a:r>
              <a:rPr lang="en-US" dirty="0" err="1"/>
              <a:t>upaya</a:t>
            </a:r>
            <a:r>
              <a:rPr lang="en-US" dirty="0"/>
              <a:t> </a:t>
            </a:r>
            <a:r>
              <a:rPr lang="en-US" dirty="0" err="1"/>
              <a:t>mendorong</a:t>
            </a:r>
            <a:r>
              <a:rPr lang="en-US" dirty="0"/>
              <a:t> </a:t>
            </a:r>
            <a:r>
              <a:rPr lang="en-US" dirty="0" err="1"/>
              <a:t>meningkatnya</a:t>
            </a:r>
            <a:r>
              <a:rPr lang="en-US" dirty="0"/>
              <a:t> </a:t>
            </a:r>
            <a:r>
              <a:rPr lang="en-US" dirty="0" err="1"/>
              <a:t>pelibatan</a:t>
            </a:r>
            <a:r>
              <a:rPr lang="en-US" dirty="0"/>
              <a:t> </a:t>
            </a:r>
            <a:r>
              <a:rPr lang="en-US" dirty="0" err="1"/>
              <a:t>dosen</a:t>
            </a:r>
            <a:r>
              <a:rPr lang="en-US" dirty="0"/>
              <a:t> PT </a:t>
            </a:r>
            <a:r>
              <a:rPr lang="en-US" dirty="0" err="1"/>
              <a:t>dalam</a:t>
            </a:r>
            <a:r>
              <a:rPr lang="en-US" dirty="0"/>
              <a:t> </a:t>
            </a:r>
            <a:r>
              <a:rPr lang="en-US" dirty="0" err="1"/>
              <a:t>kluster</a:t>
            </a:r>
            <a:r>
              <a:rPr lang="en-US" dirty="0"/>
              <a:t> </a:t>
            </a:r>
            <a:r>
              <a:rPr lang="en-US" dirty="0" err="1"/>
              <a:t>kurang</a:t>
            </a:r>
            <a:r>
              <a:rPr lang="en-US" dirty="0"/>
              <a:t> </a:t>
            </a:r>
            <a:r>
              <a:rPr lang="en-US" dirty="0" err="1"/>
              <a:t>memuaskan</a:t>
            </a:r>
            <a:r>
              <a:rPr lang="en-ID" dirty="0"/>
              <a:t> </a:t>
            </a:r>
            <a:endParaRPr lang="en-US" dirty="0"/>
          </a:p>
        </p:txBody>
      </p:sp>
    </p:spTree>
    <p:extLst>
      <p:ext uri="{BB962C8B-B14F-4D97-AF65-F5344CB8AC3E}">
        <p14:creationId xmlns:p14="http://schemas.microsoft.com/office/powerpoint/2010/main" val="3608117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F0988F-8C92-3B4D-9CA1-4F13AE70A360}"/>
              </a:ext>
            </a:extLst>
          </p:cNvPr>
          <p:cNvSpPr>
            <a:spLocks noGrp="1"/>
          </p:cNvSpPr>
          <p:nvPr>
            <p:ph type="title"/>
          </p:nvPr>
        </p:nvSpPr>
        <p:spPr/>
        <p:txBody>
          <a:bodyPr/>
          <a:lstStyle/>
          <a:p>
            <a:r>
              <a:rPr lang="en-US" dirty="0"/>
              <a:t>K</a:t>
            </a:r>
            <a:r>
              <a:rPr lang="id-ID" dirty="0" err="1"/>
              <a:t>halayak</a:t>
            </a:r>
            <a:r>
              <a:rPr lang="id-ID" dirty="0"/>
              <a:t> sasaran </a:t>
            </a:r>
            <a:r>
              <a:rPr lang="en-US" dirty="0"/>
              <a:t>program PKM-S</a:t>
            </a:r>
            <a:r>
              <a:rPr lang="id-ID" dirty="0"/>
              <a:t> </a:t>
            </a:r>
            <a:endParaRPr lang="en-US" dirty="0"/>
          </a:p>
        </p:txBody>
      </p:sp>
      <p:sp>
        <p:nvSpPr>
          <p:cNvPr id="3" name="Content Placeholder 2">
            <a:extLst>
              <a:ext uri="{FF2B5EF4-FFF2-40B4-BE49-F238E27FC236}">
                <a16:creationId xmlns="" xmlns:a16="http://schemas.microsoft.com/office/drawing/2014/main" id="{62E81B97-BFB6-4B4D-900A-B4905BF3F3D2}"/>
              </a:ext>
            </a:extLst>
          </p:cNvPr>
          <p:cNvSpPr>
            <a:spLocks noGrp="1"/>
          </p:cNvSpPr>
          <p:nvPr>
            <p:ph idx="1"/>
          </p:nvPr>
        </p:nvSpPr>
        <p:spPr/>
        <p:txBody>
          <a:bodyPr/>
          <a:lstStyle/>
          <a:p>
            <a:r>
              <a:rPr lang="en-US" dirty="0"/>
              <a:t>M</a:t>
            </a:r>
            <a:r>
              <a:rPr lang="id-ID" dirty="0" smtClean="0"/>
              <a:t>asyarakat </a:t>
            </a:r>
            <a:r>
              <a:rPr lang="id-ID" dirty="0"/>
              <a:t>yang produktif secara ekonomi (IRT, petani, peternak, nelayan, dll)</a:t>
            </a:r>
            <a:r>
              <a:rPr lang="en-US" dirty="0"/>
              <a:t>; </a:t>
            </a:r>
          </a:p>
          <a:p>
            <a:r>
              <a:rPr lang="en-US" dirty="0" err="1"/>
              <a:t>M</a:t>
            </a:r>
            <a:r>
              <a:rPr lang="en-US" dirty="0" err="1" smtClean="0"/>
              <a:t>asyarakat</a:t>
            </a:r>
            <a:r>
              <a:rPr lang="en-US" dirty="0" smtClean="0"/>
              <a:t> </a:t>
            </a:r>
            <a:r>
              <a:rPr lang="en-US" dirty="0"/>
              <a:t>yang </a:t>
            </a:r>
            <a:r>
              <a:rPr lang="en-US" dirty="0" err="1"/>
              <a:t>belum</a:t>
            </a:r>
            <a:r>
              <a:rPr lang="en-US" dirty="0"/>
              <a:t> </a:t>
            </a:r>
            <a:r>
              <a:rPr lang="en-US" dirty="0" err="1"/>
              <a:t>produktif</a:t>
            </a:r>
            <a:r>
              <a:rPr lang="en-US" dirty="0"/>
              <a:t> </a:t>
            </a:r>
            <a:r>
              <a:rPr lang="en-US" dirty="0" err="1"/>
              <a:t>secara</a:t>
            </a:r>
            <a:r>
              <a:rPr lang="en-US" dirty="0"/>
              <a:t> </a:t>
            </a:r>
            <a:r>
              <a:rPr lang="en-US" dirty="0" err="1"/>
              <a:t>ekonomis</a:t>
            </a:r>
            <a:r>
              <a:rPr lang="en-US" dirty="0"/>
              <a:t>, </a:t>
            </a:r>
            <a:r>
              <a:rPr lang="en-US" dirty="0" err="1"/>
              <a:t>tetapi</a:t>
            </a:r>
            <a:r>
              <a:rPr lang="en-US" dirty="0"/>
              <a:t> </a:t>
            </a:r>
            <a:r>
              <a:rPr lang="en-US" dirty="0" err="1"/>
              <a:t>berhasrat</a:t>
            </a:r>
            <a:r>
              <a:rPr lang="en-US" dirty="0"/>
              <a:t> </a:t>
            </a:r>
            <a:r>
              <a:rPr lang="en-US" dirty="0" err="1"/>
              <a:t>kuat</a:t>
            </a:r>
            <a:r>
              <a:rPr lang="en-US" dirty="0"/>
              <a:t> </a:t>
            </a:r>
            <a:r>
              <a:rPr lang="en-US" dirty="0" err="1"/>
              <a:t>menjadi</a:t>
            </a:r>
            <a:r>
              <a:rPr lang="en-US" dirty="0"/>
              <a:t> </a:t>
            </a:r>
            <a:r>
              <a:rPr lang="en-US" dirty="0" err="1"/>
              <a:t>wirausahawan</a:t>
            </a:r>
            <a:r>
              <a:rPr lang="en-US" dirty="0"/>
              <a:t> (2-3 org/</a:t>
            </a:r>
            <a:r>
              <a:rPr lang="en-US" dirty="0" err="1"/>
              <a:t>klp</a:t>
            </a:r>
            <a:r>
              <a:rPr lang="en-US" dirty="0"/>
              <a:t>) ; </a:t>
            </a:r>
            <a:r>
              <a:rPr lang="en-US" dirty="0" err="1"/>
              <a:t>atau</a:t>
            </a:r>
            <a:endParaRPr lang="en-US" dirty="0"/>
          </a:p>
          <a:p>
            <a:r>
              <a:rPr lang="en-US" dirty="0"/>
              <a:t>M</a:t>
            </a:r>
            <a:r>
              <a:rPr lang="id-ID" dirty="0" smtClean="0"/>
              <a:t>asyarakat </a:t>
            </a:r>
            <a:r>
              <a:rPr lang="id-ID" dirty="0"/>
              <a:t>yang tidak produktif secara ekonomi (masyarakat </a:t>
            </a:r>
            <a:r>
              <a:rPr lang="en-US" dirty="0" err="1"/>
              <a:t>umum</a:t>
            </a:r>
            <a:r>
              <a:rPr lang="en-US" dirty="0"/>
              <a:t>/</a:t>
            </a:r>
            <a:r>
              <a:rPr lang="id-ID" dirty="0"/>
              <a:t>biasa). </a:t>
            </a:r>
            <a:endParaRPr lang="en-ID" dirty="0"/>
          </a:p>
          <a:p>
            <a:endParaRPr lang="en-US" dirty="0"/>
          </a:p>
        </p:txBody>
      </p:sp>
    </p:spTree>
    <p:extLst>
      <p:ext uri="{BB962C8B-B14F-4D97-AF65-F5344CB8AC3E}">
        <p14:creationId xmlns:p14="http://schemas.microsoft.com/office/powerpoint/2010/main" val="3191788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D16876-46D0-434C-9777-E99646F9F938}"/>
              </a:ext>
            </a:extLst>
          </p:cNvPr>
          <p:cNvSpPr>
            <a:spLocks noGrp="1"/>
          </p:cNvSpPr>
          <p:nvPr>
            <p:ph type="title"/>
          </p:nvPr>
        </p:nvSpPr>
        <p:spPr/>
        <p:txBody>
          <a:bodyPr/>
          <a:lstStyle/>
          <a:p>
            <a:r>
              <a:rPr lang="en-US" dirty="0" err="1"/>
              <a:t>Kriteria</a:t>
            </a:r>
            <a:r>
              <a:rPr lang="en-US" dirty="0"/>
              <a:t> PKMS</a:t>
            </a:r>
          </a:p>
        </p:txBody>
      </p:sp>
      <p:sp>
        <p:nvSpPr>
          <p:cNvPr id="3" name="Content Placeholder 2">
            <a:extLst>
              <a:ext uri="{FF2B5EF4-FFF2-40B4-BE49-F238E27FC236}">
                <a16:creationId xmlns="" xmlns:a16="http://schemas.microsoft.com/office/drawing/2014/main" id="{6F95F516-F4FE-6741-8063-90566AB7C0BE}"/>
              </a:ext>
            </a:extLst>
          </p:cNvPr>
          <p:cNvSpPr>
            <a:spLocks noGrp="1"/>
          </p:cNvSpPr>
          <p:nvPr>
            <p:ph idx="1"/>
          </p:nvPr>
        </p:nvSpPr>
        <p:spPr/>
        <p:txBody>
          <a:bodyPr>
            <a:normAutofit/>
          </a:bodyPr>
          <a:lstStyle/>
          <a:p>
            <a:pPr lvl="0"/>
            <a:r>
              <a:rPr lang="en-US" sz="2800" dirty="0">
                <a:latin typeface="Arial" panose="020B0604020202020204" pitchFamily="34" charset="0"/>
                <a:cs typeface="Arial" panose="020B0604020202020204" pitchFamily="34" charset="0"/>
              </a:rPr>
              <a:t>Program PKMS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program mono </a:t>
            </a:r>
            <a:r>
              <a:rPr lang="en-US" sz="2800" dirty="0" err="1">
                <a:latin typeface="Arial" panose="020B0604020202020204" pitchFamily="34" charset="0"/>
                <a:cs typeface="Arial" panose="020B0604020202020204" pitchFamily="34" charset="0"/>
              </a:rPr>
              <a:t>tahun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jangka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waktu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kegiatan</a:t>
            </a:r>
            <a:r>
              <a:rPr lang="en-US" sz="2800" dirty="0">
                <a:latin typeface="Arial" panose="020B0604020202020204" pitchFamily="34" charset="0"/>
                <a:cs typeface="Arial" panose="020B0604020202020204" pitchFamily="34" charset="0"/>
              </a:rPr>
              <a:t> 6 (</a:t>
            </a:r>
            <a:r>
              <a:rPr lang="en-US" sz="2800" dirty="0" err="1">
                <a:latin typeface="Arial" panose="020B0604020202020204" pitchFamily="34" charset="0"/>
                <a:cs typeface="Arial" panose="020B0604020202020204" pitchFamily="34" charset="0"/>
              </a:rPr>
              <a:t>enam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bulan</a:t>
            </a:r>
            <a:r>
              <a:rPr lang="en-US" sz="2800" dirty="0">
                <a:latin typeface="Arial" panose="020B0604020202020204" pitchFamily="34" charset="0"/>
                <a:cs typeface="Arial" panose="020B0604020202020204" pitchFamily="34" charset="0"/>
              </a:rPr>
              <a:t> </a:t>
            </a:r>
            <a:endParaRPr lang="en-ID" sz="2800" dirty="0">
              <a:latin typeface="Arial" panose="020B0604020202020204" pitchFamily="34" charset="0"/>
              <a:cs typeface="Arial" panose="020B0604020202020204" pitchFamily="34" charset="0"/>
            </a:endParaRPr>
          </a:p>
          <a:p>
            <a:pPr lvl="0"/>
            <a:r>
              <a:rPr lang="en-US" sz="2800" dirty="0" err="1">
                <a:latin typeface="Arial" panose="020B0604020202020204" pitchFamily="34" charset="0"/>
                <a:cs typeface="Arial" panose="020B0604020202020204" pitchFamily="34" charset="0"/>
              </a:rPr>
              <a:t>U</a:t>
            </a:r>
            <a:r>
              <a:rPr lang="en-US" sz="2800" dirty="0" err="1" smtClean="0">
                <a:latin typeface="Arial" panose="020B0604020202020204" pitchFamily="34" charset="0"/>
                <a:cs typeface="Arial" panose="020B0604020202020204" pitchFamily="34" charset="0"/>
              </a:rPr>
              <a:t>sulan</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dana </a:t>
            </a:r>
            <a:r>
              <a:rPr lang="en-US" sz="2800" dirty="0" err="1">
                <a:latin typeface="Arial" panose="020B0604020202020204" pitchFamily="34" charset="0"/>
                <a:cs typeface="Arial" panose="020B0604020202020204" pitchFamily="34" charset="0"/>
              </a:rPr>
              <a:t>maksimum</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Rp</a:t>
            </a:r>
            <a:r>
              <a:rPr lang="en-US" sz="2800" dirty="0" smtClean="0">
                <a:latin typeface="Arial" panose="020B0604020202020204" pitchFamily="34" charset="0"/>
                <a:cs typeface="Arial" panose="020B0604020202020204" pitchFamily="34" charset="0"/>
              </a:rPr>
              <a:t> 25.000.000</a:t>
            </a:r>
            <a:r>
              <a:rPr lang="en-US" sz="2800" dirty="0">
                <a:latin typeface="Arial" panose="020B0604020202020204" pitchFamily="34" charset="0"/>
                <a:cs typeface="Arial" panose="020B0604020202020204" pitchFamily="34" charset="0"/>
              </a:rPr>
              <a:t>;</a:t>
            </a:r>
            <a:endParaRPr lang="en-ID" sz="2800" dirty="0">
              <a:latin typeface="Arial" panose="020B0604020202020204" pitchFamily="34" charset="0"/>
              <a:cs typeface="Arial" panose="020B0604020202020204" pitchFamily="34" charset="0"/>
            </a:endParaRPr>
          </a:p>
          <a:p>
            <a:pPr lvl="0"/>
            <a:r>
              <a:rPr lang="en-US" sz="2800" dirty="0" err="1">
                <a:latin typeface="Arial" panose="020B0604020202020204" pitchFamily="34" charset="0"/>
                <a:cs typeface="Arial" panose="020B0604020202020204" pitchFamily="34" charset="0"/>
              </a:rPr>
              <a:t>M</a:t>
            </a:r>
            <a:r>
              <a:rPr lang="en-US" sz="2800" dirty="0" err="1" smtClean="0">
                <a:latin typeface="Arial" panose="020B0604020202020204" pitchFamily="34" charset="0"/>
                <a:cs typeface="Arial" panose="020B0604020202020204" pitchFamily="34" charset="0"/>
              </a:rPr>
              <a:t>emiliki</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mitra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sasaran</a:t>
            </a:r>
            <a:r>
              <a:rPr lang="en-US" sz="2800" dirty="0">
                <a:latin typeface="Arial" panose="020B0604020202020204" pitchFamily="34" charset="0"/>
                <a:cs typeface="Arial" panose="020B0604020202020204" pitchFamily="34" charset="0"/>
              </a:rPr>
              <a:t>; </a:t>
            </a:r>
            <a:endParaRPr lang="en-ID" sz="2800" dirty="0">
              <a:latin typeface="Arial" panose="020B0604020202020204" pitchFamily="34" charset="0"/>
              <a:cs typeface="Arial" panose="020B0604020202020204" pitchFamily="34" charset="0"/>
            </a:endParaRPr>
          </a:p>
          <a:p>
            <a:pPr lvl="0"/>
            <a:r>
              <a:rPr lang="en-US" sz="2800" dirty="0" err="1">
                <a:latin typeface="Arial" panose="020B0604020202020204" pitchFamily="34" charset="0"/>
                <a:cs typeface="Arial" panose="020B0604020202020204" pitchFamily="34" charset="0"/>
              </a:rPr>
              <a:t>Permasalahan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ditangani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cukup</a:t>
            </a:r>
            <a:r>
              <a:rPr lang="en-US" sz="2800" dirty="0">
                <a:latin typeface="Arial" panose="020B0604020202020204" pitchFamily="34" charset="0"/>
                <a:cs typeface="Arial" panose="020B0604020202020204" pitchFamily="34" charset="0"/>
              </a:rPr>
              <a:t> 1 (</a:t>
            </a:r>
            <a:r>
              <a:rPr lang="en-US" sz="2800" dirty="0" err="1">
                <a:latin typeface="Arial" panose="020B0604020202020204" pitchFamily="34" charset="0"/>
                <a:cs typeface="Arial" panose="020B0604020202020204" pitchFamily="34" charset="0"/>
              </a:rPr>
              <a:t>satu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bidang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masalah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bersifat</a:t>
            </a:r>
            <a:r>
              <a:rPr lang="en-US" sz="2800" dirty="0">
                <a:latin typeface="Arial" panose="020B0604020202020204" pitchFamily="34" charset="0"/>
                <a:cs typeface="Arial" panose="020B0604020202020204" pitchFamily="34" charset="0"/>
              </a:rPr>
              <a:t> multi </a:t>
            </a:r>
            <a:r>
              <a:rPr lang="en-US" sz="2800" dirty="0" err="1">
                <a:latin typeface="Arial" panose="020B0604020202020204" pitchFamily="34" charset="0"/>
                <a:cs typeface="Arial" panose="020B0604020202020204" pitchFamily="34" charset="0"/>
              </a:rPr>
              <a:t>disiplin</a:t>
            </a:r>
            <a:r>
              <a:rPr lang="en-US" sz="2800" dirty="0">
                <a:latin typeface="Arial" panose="020B0604020202020204" pitchFamily="34" charset="0"/>
                <a:cs typeface="Arial" panose="020B0604020202020204" pitchFamily="34" charset="0"/>
              </a:rPr>
              <a:t> </a:t>
            </a:r>
          </a:p>
          <a:p>
            <a:pPr lvl="0"/>
            <a:r>
              <a:rPr lang="en-US" sz="2800" dirty="0" err="1">
                <a:latin typeface="Arial" panose="020B0604020202020204" pitchFamily="34" charset="0"/>
                <a:cs typeface="Arial" panose="020B0604020202020204" pitchFamily="34" charset="0"/>
              </a:rPr>
              <a:t>Jarak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maksimum</a:t>
            </a:r>
            <a:r>
              <a:rPr lang="en-US" sz="2800" dirty="0">
                <a:latin typeface="Arial" panose="020B0604020202020204" pitchFamily="34" charset="0"/>
                <a:cs typeface="Arial" panose="020B0604020202020204" pitchFamily="34" charset="0"/>
              </a:rPr>
              <a:t> 100 km</a:t>
            </a:r>
            <a:endParaRPr lang="en-ID"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789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0BEF20-8DED-7840-857B-6EB862AE7743}"/>
              </a:ext>
            </a:extLst>
          </p:cNvPr>
          <p:cNvSpPr>
            <a:spLocks noGrp="1"/>
          </p:cNvSpPr>
          <p:nvPr>
            <p:ph type="title"/>
          </p:nvPr>
        </p:nvSpPr>
        <p:spPr/>
        <p:txBody>
          <a:bodyPr/>
          <a:lstStyle/>
          <a:p>
            <a:r>
              <a:rPr lang="en-US" dirty="0" err="1"/>
              <a:t>Luaran</a:t>
            </a:r>
            <a:r>
              <a:rPr lang="en-US" dirty="0"/>
              <a:t> </a:t>
            </a:r>
            <a:r>
              <a:rPr lang="en-US" dirty="0" err="1"/>
              <a:t>wajib</a:t>
            </a:r>
            <a:r>
              <a:rPr lang="en-US" dirty="0"/>
              <a:t> PKMS </a:t>
            </a:r>
          </a:p>
        </p:txBody>
      </p:sp>
      <p:sp>
        <p:nvSpPr>
          <p:cNvPr id="3" name="Content Placeholder 2">
            <a:extLst>
              <a:ext uri="{FF2B5EF4-FFF2-40B4-BE49-F238E27FC236}">
                <a16:creationId xmlns="" xmlns:a16="http://schemas.microsoft.com/office/drawing/2014/main" id="{9FFF58B1-A54F-0E4A-9976-A6CECAE05B2A}"/>
              </a:ext>
            </a:extLst>
          </p:cNvPr>
          <p:cNvSpPr>
            <a:spLocks noGrp="1"/>
          </p:cNvSpPr>
          <p:nvPr>
            <p:ph idx="1"/>
          </p:nvPr>
        </p:nvSpPr>
        <p:spPr/>
        <p:txBody>
          <a:bodyPr/>
          <a:lstStyle/>
          <a:p>
            <a:pPr lvl="0" hangingPunct="0"/>
            <a:r>
              <a:rPr lang="en-US" dirty="0" err="1"/>
              <a:t>A</a:t>
            </a:r>
            <a:r>
              <a:rPr lang="en-US" dirty="0" err="1" smtClean="0"/>
              <a:t>rtikel</a:t>
            </a:r>
            <a:r>
              <a:rPr lang="en-US" dirty="0" smtClean="0"/>
              <a:t>  </a:t>
            </a:r>
            <a:r>
              <a:rPr lang="en-US" dirty="0" err="1"/>
              <a:t>pada</a:t>
            </a:r>
            <a:r>
              <a:rPr lang="en-US" dirty="0"/>
              <a:t> media mas</a:t>
            </a:r>
            <a:r>
              <a:rPr lang="en-GB" dirty="0"/>
              <a:t>s</a:t>
            </a:r>
            <a:r>
              <a:rPr lang="en-US" dirty="0"/>
              <a:t>a </a:t>
            </a:r>
            <a:r>
              <a:rPr lang="en-US" dirty="0" err="1"/>
              <a:t>cetak</a:t>
            </a:r>
            <a:r>
              <a:rPr lang="en-US" dirty="0"/>
              <a:t>/</a:t>
            </a:r>
            <a:r>
              <a:rPr lang="en-US" dirty="0" err="1"/>
              <a:t>elektronik</a:t>
            </a:r>
            <a:r>
              <a:rPr lang="en-US" dirty="0"/>
              <a:t>;</a:t>
            </a:r>
            <a:endParaRPr lang="en-ID" dirty="0"/>
          </a:p>
          <a:p>
            <a:pPr lvl="0" hangingPunct="0"/>
            <a:r>
              <a:rPr lang="en-US" dirty="0"/>
              <a:t>V</a:t>
            </a:r>
            <a:r>
              <a:rPr lang="en-US" dirty="0" smtClean="0"/>
              <a:t>ideo </a:t>
            </a:r>
            <a:r>
              <a:rPr lang="en-US" dirty="0" err="1"/>
              <a:t>kegiatan</a:t>
            </a:r>
            <a:r>
              <a:rPr lang="en-US" dirty="0"/>
              <a:t> </a:t>
            </a:r>
            <a:endParaRPr lang="en-ID" dirty="0"/>
          </a:p>
          <a:p>
            <a:r>
              <a:rPr lang="en-US" dirty="0" err="1"/>
              <a:t>P</a:t>
            </a:r>
            <a:r>
              <a:rPr lang="en-US" dirty="0" err="1" smtClean="0"/>
              <a:t>eningkatan</a:t>
            </a:r>
            <a:r>
              <a:rPr lang="en-US" dirty="0" smtClean="0"/>
              <a:t> </a:t>
            </a:r>
            <a:r>
              <a:rPr lang="en-US" dirty="0" err="1"/>
              <a:t>keberdayaan</a:t>
            </a:r>
            <a:r>
              <a:rPr lang="en-US" dirty="0"/>
              <a:t> </a:t>
            </a:r>
            <a:r>
              <a:rPr lang="en-US" dirty="0" err="1"/>
              <a:t>mitra</a:t>
            </a:r>
            <a:r>
              <a:rPr lang="en-ID" dirty="0"/>
              <a:t> </a:t>
            </a:r>
            <a:endParaRPr lang="en-US" dirty="0"/>
          </a:p>
        </p:txBody>
      </p:sp>
    </p:spTree>
    <p:extLst>
      <p:ext uri="{BB962C8B-B14F-4D97-AF65-F5344CB8AC3E}">
        <p14:creationId xmlns:p14="http://schemas.microsoft.com/office/powerpoint/2010/main" val="4216968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3. Program KKN-PPM</a:t>
            </a:r>
          </a:p>
        </p:txBody>
      </p:sp>
      <p:sp>
        <p:nvSpPr>
          <p:cNvPr id="3" name="Content Placeholder 2"/>
          <p:cNvSpPr>
            <a:spLocks noGrp="1"/>
          </p:cNvSpPr>
          <p:nvPr>
            <p:ph idx="1"/>
          </p:nvPr>
        </p:nvSpPr>
        <p:spPr>
          <a:xfrm>
            <a:off x="1357744" y="1775192"/>
            <a:ext cx="10224655" cy="4625609"/>
          </a:xfrm>
        </p:spPr>
        <p:txBody>
          <a:bodyPr>
            <a:normAutofit/>
          </a:bodyPr>
          <a:lstStyle/>
          <a:p>
            <a:pPr>
              <a:buNone/>
            </a:pPr>
            <a:r>
              <a:rPr lang="en-US" sz="2800" dirty="0">
                <a:latin typeface="Arial Narrow" panose="020B0604020202020204" pitchFamily="34" charset="0"/>
                <a:cs typeface="Arial Narrow" panose="020B0604020202020204" pitchFamily="34" charset="0"/>
              </a:rPr>
              <a:t>TUJUAN</a:t>
            </a:r>
          </a:p>
          <a:p>
            <a:r>
              <a:rPr lang="en-US" sz="2800" dirty="0" err="1">
                <a:latin typeface="Arial Narrow" panose="020B0604020202020204" pitchFamily="34" charset="0"/>
                <a:cs typeface="Arial Narrow" panose="020B0604020202020204" pitchFamily="34" charset="0"/>
              </a:rPr>
              <a:t>Mempertahankan</a:t>
            </a:r>
            <a:r>
              <a:rPr lang="en-US" sz="2800" dirty="0">
                <a:latin typeface="Arial Narrow" panose="020B0604020202020204" pitchFamily="34" charset="0"/>
                <a:cs typeface="Arial Narrow" panose="020B0604020202020204" pitchFamily="34" charset="0"/>
              </a:rPr>
              <a:t> KKN </a:t>
            </a:r>
            <a:r>
              <a:rPr lang="en-US" sz="2800" dirty="0" err="1">
                <a:latin typeface="Arial Narrow" panose="020B0604020202020204" pitchFamily="34" charset="0"/>
                <a:cs typeface="Arial Narrow" panose="020B0604020202020204" pitchFamily="34" charset="0"/>
              </a:rPr>
              <a:t>sebagai</a:t>
            </a:r>
            <a:r>
              <a:rPr lang="en-US" sz="2800" dirty="0">
                <a:latin typeface="Arial Narrow" panose="020B0604020202020204" pitchFamily="34" charset="0"/>
                <a:cs typeface="Arial Narrow" panose="020B0604020202020204" pitchFamily="34" charset="0"/>
              </a:rPr>
              <a:t> </a:t>
            </a:r>
            <a:r>
              <a:rPr lang="en-US" sz="2800" b="1" dirty="0">
                <a:latin typeface="Arial Narrow" panose="020B0604020202020204" pitchFamily="34" charset="0"/>
                <a:cs typeface="Arial Narrow" panose="020B0604020202020204" pitchFamily="34" charset="0"/>
              </a:rPr>
              <a:t>MK </a:t>
            </a:r>
            <a:r>
              <a:rPr lang="en-US" sz="2800" b="1" dirty="0" err="1">
                <a:latin typeface="Arial Narrow" panose="020B0604020202020204" pitchFamily="34" charset="0"/>
                <a:cs typeface="Arial Narrow" panose="020B0604020202020204" pitchFamily="34" charset="0"/>
              </a:rPr>
              <a:t>wajib</a:t>
            </a:r>
            <a:r>
              <a:rPr lang="en-US" sz="2800" b="1" dirty="0">
                <a:latin typeface="Arial Narrow" panose="020B0604020202020204" pitchFamily="34" charset="0"/>
                <a:cs typeface="Arial Narrow" panose="020B0604020202020204" pitchFamily="34" charset="0"/>
              </a:rPr>
              <a:t>  </a:t>
            </a:r>
          </a:p>
          <a:p>
            <a:r>
              <a:rPr lang="en-US" sz="2800" dirty="0" err="1">
                <a:latin typeface="Arial Narrow" panose="020B0604020202020204" pitchFamily="34" charset="0"/>
                <a:cs typeface="Arial Narrow" panose="020B0604020202020204" pitchFamily="34" charset="0"/>
              </a:rPr>
              <a:t>Mengubah</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paradigma</a:t>
            </a:r>
            <a:r>
              <a:rPr lang="en-US" sz="2800" dirty="0">
                <a:latin typeface="Arial Narrow" panose="020B0604020202020204" pitchFamily="34" charset="0"/>
                <a:cs typeface="Arial Narrow" panose="020B0604020202020204" pitchFamily="34" charset="0"/>
              </a:rPr>
              <a:t> </a:t>
            </a:r>
            <a:r>
              <a:rPr lang="en-US" sz="2800" b="1" dirty="0" err="1">
                <a:latin typeface="Arial Narrow" panose="020B0604020202020204" pitchFamily="34" charset="0"/>
                <a:cs typeface="Arial Narrow" panose="020B0604020202020204" pitchFamily="34" charset="0"/>
              </a:rPr>
              <a:t>pembangunan</a:t>
            </a:r>
            <a:r>
              <a:rPr lang="en-US" sz="2800" dirty="0">
                <a:latin typeface="Arial Narrow" panose="020B0604020202020204" pitchFamily="34" charset="0"/>
                <a:cs typeface="Arial Narrow" panose="020B0604020202020204" pitchFamily="34" charset="0"/>
              </a:rPr>
              <a:t> (development) </a:t>
            </a:r>
            <a:r>
              <a:rPr lang="en-US" sz="2800" dirty="0" err="1">
                <a:latin typeface="Arial Narrow" panose="020B0604020202020204" pitchFamily="34" charset="0"/>
                <a:cs typeface="Arial Narrow" panose="020B0604020202020204" pitchFamily="34" charset="0"/>
              </a:rPr>
              <a:t>menjadi</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paradigma</a:t>
            </a:r>
            <a:r>
              <a:rPr lang="en-US" sz="2800" dirty="0">
                <a:latin typeface="Arial Narrow" panose="020B0604020202020204" pitchFamily="34" charset="0"/>
                <a:cs typeface="Arial Narrow" panose="020B0604020202020204" pitchFamily="34" charset="0"/>
              </a:rPr>
              <a:t> </a:t>
            </a:r>
            <a:r>
              <a:rPr lang="en-US" sz="2800" b="1" dirty="0" err="1">
                <a:latin typeface="Arial Narrow" panose="020B0604020202020204" pitchFamily="34" charset="0"/>
                <a:cs typeface="Arial Narrow" panose="020B0604020202020204" pitchFamily="34" charset="0"/>
              </a:rPr>
              <a:t>pemberdayaan</a:t>
            </a:r>
            <a:r>
              <a:rPr lang="en-US" sz="2800" dirty="0">
                <a:latin typeface="Arial Narrow" panose="020B0604020202020204" pitchFamily="34" charset="0"/>
                <a:cs typeface="Arial Narrow" panose="020B0604020202020204" pitchFamily="34" charset="0"/>
              </a:rPr>
              <a:t> (empowerment);</a:t>
            </a:r>
          </a:p>
          <a:p>
            <a:r>
              <a:rPr lang="en-US" sz="2800" dirty="0" err="1">
                <a:latin typeface="Arial Narrow" panose="020B0604020202020204" pitchFamily="34" charset="0"/>
                <a:cs typeface="Arial Narrow" panose="020B0604020202020204" pitchFamily="34" charset="0"/>
              </a:rPr>
              <a:t>Mengembangkan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tema-tema</a:t>
            </a:r>
            <a:r>
              <a:rPr lang="en-US" sz="2800" dirty="0">
                <a:latin typeface="Arial Narrow" panose="020B0604020202020204" pitchFamily="34" charset="0"/>
                <a:cs typeface="Arial Narrow" panose="020B0604020202020204" pitchFamily="34" charset="0"/>
              </a:rPr>
              <a:t> KKN-PPM </a:t>
            </a:r>
            <a:r>
              <a:rPr lang="en-US" sz="2800" dirty="0" err="1">
                <a:latin typeface="Arial Narrow" panose="020B0604020202020204" pitchFamily="34" charset="0"/>
                <a:cs typeface="Arial Narrow" panose="020B0604020202020204" pitchFamily="34" charset="0"/>
              </a:rPr>
              <a:t>dengan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konsep</a:t>
            </a:r>
            <a:r>
              <a:rPr lang="en-US" sz="2800" dirty="0">
                <a:latin typeface="Arial Narrow" panose="020B0604020202020204" pitchFamily="34" charset="0"/>
                <a:cs typeface="Arial Narrow" panose="020B0604020202020204" pitchFamily="34" charset="0"/>
              </a:rPr>
              <a:t> co-creation, co-financing </a:t>
            </a:r>
            <a:r>
              <a:rPr lang="en-US" sz="2800" dirty="0" err="1">
                <a:latin typeface="Arial Narrow" panose="020B0604020202020204" pitchFamily="34" charset="0"/>
                <a:cs typeface="Arial Narrow" panose="020B0604020202020204" pitchFamily="34" charset="0"/>
              </a:rPr>
              <a:t>dan</a:t>
            </a:r>
            <a:r>
              <a:rPr lang="en-US" sz="2800" dirty="0">
                <a:latin typeface="Arial Narrow" panose="020B0604020202020204" pitchFamily="34" charset="0"/>
                <a:cs typeface="Arial Narrow" panose="020B0604020202020204" pitchFamily="34" charset="0"/>
              </a:rPr>
              <a:t> co-benefit; </a:t>
            </a:r>
            <a:r>
              <a:rPr lang="en-US" sz="2800" dirty="0" err="1">
                <a:latin typeface="Arial Narrow" panose="020B0604020202020204" pitchFamily="34" charset="0"/>
                <a:cs typeface="Arial Narrow" panose="020B0604020202020204" pitchFamily="34" charset="0"/>
              </a:rPr>
              <a:t>dan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hilirisasi</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hasil-hasil</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riset</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dosen</a:t>
            </a:r>
            <a:r>
              <a:rPr lang="en-US" sz="2800" dirty="0">
                <a:latin typeface="Arial Narrow" panose="020B0604020202020204" pitchFamily="34" charset="0"/>
                <a:cs typeface="Arial Narrow" panose="020B0604020202020204" pitchFamily="34" charset="0"/>
              </a:rPr>
              <a:t> yang </a:t>
            </a:r>
            <a:r>
              <a:rPr lang="en-US" sz="2800" dirty="0" err="1">
                <a:latin typeface="Arial Narrow" panose="020B0604020202020204" pitchFamily="34" charset="0"/>
                <a:cs typeface="Arial Narrow" panose="020B0604020202020204" pitchFamily="34" charset="0"/>
              </a:rPr>
              <a:t>dapat</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diterapkan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kepada</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masyarakat</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dan</a:t>
            </a:r>
            <a:endParaRPr lang="en-US" sz="2800" dirty="0">
              <a:latin typeface="Arial Narrow" panose="020B0604020202020204" pitchFamily="34" charset="0"/>
              <a:cs typeface="Arial Narrow" panose="020B0604020202020204" pitchFamily="34" charset="0"/>
            </a:endParaRPr>
          </a:p>
          <a:p>
            <a:r>
              <a:rPr lang="en-US" sz="2800" dirty="0" err="1">
                <a:latin typeface="Arial Narrow" panose="020B0604020202020204" pitchFamily="34" charset="0"/>
                <a:cs typeface="Arial Narrow" panose="020B0604020202020204" pitchFamily="34" charset="0"/>
              </a:rPr>
              <a:t>M</a:t>
            </a:r>
            <a:r>
              <a:rPr lang="en-US" sz="2800" dirty="0" err="1" smtClean="0">
                <a:latin typeface="Arial Narrow" panose="020B0604020202020204" pitchFamily="34" charset="0"/>
                <a:cs typeface="Arial Narrow" panose="020B0604020202020204" pitchFamily="34" charset="0"/>
              </a:rPr>
              <a:t>engembangkan</a:t>
            </a:r>
            <a:r>
              <a:rPr lang="en-US" sz="2800" dirty="0" smtClean="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tema-tema</a:t>
            </a:r>
            <a:r>
              <a:rPr lang="en-US" sz="2800" dirty="0">
                <a:latin typeface="Arial Narrow" panose="020B0604020202020204" pitchFamily="34" charset="0"/>
                <a:cs typeface="Arial Narrow" panose="020B0604020202020204" pitchFamily="34" charset="0"/>
              </a:rPr>
              <a:t> KKN-PPM yang </a:t>
            </a:r>
            <a:r>
              <a:rPr lang="en-US" sz="2800" dirty="0" err="1">
                <a:latin typeface="Arial Narrow" panose="020B0604020202020204" pitchFamily="34" charset="0"/>
                <a:cs typeface="Arial Narrow" panose="020B0604020202020204" pitchFamily="34" charset="0"/>
              </a:rPr>
              <a:t>bermitra</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dengan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pemerintah</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dan</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dunia</a:t>
            </a:r>
            <a:r>
              <a:rPr lang="en-US" sz="2800" dirty="0">
                <a:latin typeface="Arial Narrow" panose="020B0604020202020204" pitchFamily="34" charset="0"/>
                <a:cs typeface="Arial Narrow" panose="020B0604020202020204" pitchFamily="34" charset="0"/>
              </a:rPr>
              <a:t> </a:t>
            </a:r>
            <a:r>
              <a:rPr lang="en-US" sz="2800" dirty="0" err="1">
                <a:latin typeface="Arial Narrow" panose="020B0604020202020204" pitchFamily="34" charset="0"/>
                <a:cs typeface="Arial Narrow" panose="020B0604020202020204" pitchFamily="34" charset="0"/>
              </a:rPr>
              <a:t>usaha</a:t>
            </a:r>
            <a:endParaRPr lang="en-US" sz="2800"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55100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Kriteria</a:t>
            </a:r>
            <a:r>
              <a:rPr lang="en-US" dirty="0"/>
              <a:t> </a:t>
            </a:r>
            <a:r>
              <a:rPr lang="en-US" dirty="0" err="1"/>
              <a:t>Pengusulan</a:t>
            </a:r>
            <a:r>
              <a:rPr lang="en-US" dirty="0"/>
              <a:t> KKN-PPM</a:t>
            </a:r>
          </a:p>
        </p:txBody>
      </p:sp>
      <p:sp>
        <p:nvSpPr>
          <p:cNvPr id="3" name="Content Placeholder 2"/>
          <p:cNvSpPr>
            <a:spLocks noGrp="1"/>
          </p:cNvSpPr>
          <p:nvPr>
            <p:ph idx="1"/>
          </p:nvPr>
        </p:nvSpPr>
        <p:spPr>
          <a:xfrm>
            <a:off x="1676400" y="1775193"/>
            <a:ext cx="9906000" cy="4209972"/>
          </a:xfrm>
        </p:spPr>
        <p:txBody>
          <a:bodyPr>
            <a:normAutofit lnSpcReduction="10000"/>
          </a:bodyPr>
          <a:lstStyle/>
          <a:p>
            <a:pPr lvl="0"/>
            <a:r>
              <a:rPr lang="en-US" dirty="0"/>
              <a:t>P</a:t>
            </a:r>
            <a:r>
              <a:rPr lang="en-US" dirty="0" smtClean="0"/>
              <a:t>rogram </a:t>
            </a:r>
            <a:r>
              <a:rPr lang="en-US" dirty="0"/>
              <a:t>yang </a:t>
            </a:r>
            <a:r>
              <a:rPr lang="en-US" dirty="0" err="1"/>
              <a:t>dilaksanakan</a:t>
            </a:r>
            <a:r>
              <a:rPr lang="en-US" dirty="0"/>
              <a:t> </a:t>
            </a:r>
            <a:r>
              <a:rPr lang="en-US" dirty="0" err="1"/>
              <a:t>bersifat</a:t>
            </a:r>
            <a:r>
              <a:rPr lang="en-US" dirty="0"/>
              <a:t> </a:t>
            </a:r>
            <a:r>
              <a:rPr lang="en-US" dirty="0" err="1"/>
              <a:t>tematik</a:t>
            </a:r>
            <a:r>
              <a:rPr lang="en-US" dirty="0"/>
              <a:t>;</a:t>
            </a:r>
            <a:endParaRPr lang="en-ID" dirty="0"/>
          </a:p>
          <a:p>
            <a:pPr lvl="0"/>
            <a:r>
              <a:rPr lang="en-US" dirty="0" err="1"/>
              <a:t>J</a:t>
            </a:r>
            <a:r>
              <a:rPr lang="en-US" dirty="0" err="1" smtClean="0"/>
              <a:t>angka</a:t>
            </a:r>
            <a:r>
              <a:rPr lang="en-US" dirty="0" smtClean="0"/>
              <a:t> </a:t>
            </a:r>
            <a:r>
              <a:rPr lang="en-US" dirty="0" err="1"/>
              <a:t>waktu</a:t>
            </a:r>
            <a:r>
              <a:rPr lang="en-US" dirty="0"/>
              <a:t> </a:t>
            </a:r>
            <a:r>
              <a:rPr lang="en-US" dirty="0" err="1"/>
              <a:t>kegiatan</a:t>
            </a:r>
            <a:r>
              <a:rPr lang="en-US" dirty="0"/>
              <a:t> minimum 1 </a:t>
            </a:r>
            <a:r>
              <a:rPr lang="en-US" dirty="0" err="1"/>
              <a:t>bulan</a:t>
            </a:r>
            <a:r>
              <a:rPr lang="en-US" dirty="0"/>
              <a:t> </a:t>
            </a:r>
            <a:r>
              <a:rPr lang="en-US" dirty="0" err="1"/>
              <a:t>dan</a:t>
            </a:r>
            <a:r>
              <a:rPr lang="en-US" dirty="0"/>
              <a:t> </a:t>
            </a:r>
            <a:r>
              <a:rPr lang="en-US" dirty="0" err="1"/>
              <a:t>maksimum</a:t>
            </a:r>
            <a:r>
              <a:rPr lang="en-US" dirty="0"/>
              <a:t> 2.5 </a:t>
            </a:r>
            <a:r>
              <a:rPr lang="en-US" dirty="0" err="1"/>
              <a:t>bulan</a:t>
            </a:r>
            <a:r>
              <a:rPr lang="en-US" dirty="0"/>
              <a:t>;</a:t>
            </a:r>
            <a:endParaRPr lang="en-ID" dirty="0"/>
          </a:p>
          <a:p>
            <a:pPr lvl="0"/>
            <a:r>
              <a:rPr lang="en-US" dirty="0"/>
              <a:t>T</a:t>
            </a:r>
            <a:r>
              <a:rPr lang="en-US" dirty="0" smtClean="0"/>
              <a:t>im </a:t>
            </a:r>
            <a:r>
              <a:rPr lang="en-US" dirty="0" err="1"/>
              <a:t>pelaksana</a:t>
            </a:r>
            <a:r>
              <a:rPr lang="en-US" dirty="0"/>
              <a:t> </a:t>
            </a:r>
            <a:r>
              <a:rPr lang="en-US" dirty="0" err="1"/>
              <a:t>meliputi</a:t>
            </a:r>
            <a:r>
              <a:rPr lang="en-US" dirty="0"/>
              <a:t> </a:t>
            </a:r>
            <a:r>
              <a:rPr lang="en-US" dirty="0" err="1"/>
              <a:t>dosen</a:t>
            </a:r>
            <a:r>
              <a:rPr lang="en-US" dirty="0"/>
              <a:t> </a:t>
            </a:r>
            <a:r>
              <a:rPr lang="en-US" dirty="0" err="1"/>
              <a:t>pengusul</a:t>
            </a:r>
            <a:r>
              <a:rPr lang="en-US" dirty="0"/>
              <a:t> </a:t>
            </a:r>
            <a:r>
              <a:rPr lang="en-US" dirty="0" err="1"/>
              <a:t>sbg</a:t>
            </a:r>
            <a:r>
              <a:rPr lang="en-US" dirty="0"/>
              <a:t> </a:t>
            </a:r>
            <a:r>
              <a:rPr lang="en-US" dirty="0" err="1"/>
              <a:t>dosen</a:t>
            </a:r>
            <a:r>
              <a:rPr lang="en-US" dirty="0"/>
              <a:t> </a:t>
            </a:r>
            <a:r>
              <a:rPr lang="en-US" dirty="0" err="1"/>
              <a:t>pembimbing</a:t>
            </a:r>
            <a:r>
              <a:rPr lang="en-US" dirty="0"/>
              <a:t> </a:t>
            </a:r>
            <a:r>
              <a:rPr lang="en-US" dirty="0" err="1"/>
              <a:t>lapangan</a:t>
            </a:r>
            <a:r>
              <a:rPr lang="en-US" dirty="0"/>
              <a:t> (DPL) </a:t>
            </a:r>
            <a:r>
              <a:rPr lang="en-US" dirty="0" err="1"/>
              <a:t>dan</a:t>
            </a:r>
            <a:r>
              <a:rPr lang="en-US" dirty="0"/>
              <a:t> </a:t>
            </a:r>
            <a:r>
              <a:rPr lang="en-US" dirty="0" err="1"/>
              <a:t>mahasiswa</a:t>
            </a:r>
            <a:r>
              <a:rPr lang="en-US" dirty="0"/>
              <a:t>;</a:t>
            </a:r>
            <a:endParaRPr lang="en-ID" dirty="0"/>
          </a:p>
          <a:p>
            <a:pPr lvl="0"/>
            <a:r>
              <a:rPr lang="en-US" dirty="0" err="1"/>
              <a:t>J</a:t>
            </a:r>
            <a:r>
              <a:rPr lang="en-US" dirty="0" err="1" smtClean="0"/>
              <a:t>umlah</a:t>
            </a:r>
            <a:r>
              <a:rPr lang="en-US" dirty="0" smtClean="0"/>
              <a:t> </a:t>
            </a:r>
            <a:r>
              <a:rPr lang="en-US" dirty="0" err="1"/>
              <a:t>mahasiswa</a:t>
            </a:r>
            <a:r>
              <a:rPr lang="en-US" dirty="0"/>
              <a:t> yang </a:t>
            </a:r>
            <a:r>
              <a:rPr lang="en-US" dirty="0" err="1"/>
              <a:t>dilibatkan</a:t>
            </a:r>
            <a:r>
              <a:rPr lang="en-US" dirty="0"/>
              <a:t> minimal 20 orang; </a:t>
            </a:r>
            <a:r>
              <a:rPr lang="en-US" dirty="0" err="1"/>
              <a:t>dan</a:t>
            </a:r>
            <a:endParaRPr lang="en-ID" dirty="0"/>
          </a:p>
          <a:p>
            <a:pPr lvl="0"/>
            <a:r>
              <a:rPr lang="en-US" dirty="0"/>
              <a:t>D</a:t>
            </a:r>
            <a:r>
              <a:rPr lang="en-US" dirty="0" smtClean="0"/>
              <a:t>ana </a:t>
            </a:r>
            <a:r>
              <a:rPr lang="en-US" dirty="0" err="1"/>
              <a:t>usulan</a:t>
            </a:r>
            <a:r>
              <a:rPr lang="en-US" dirty="0"/>
              <a:t> </a:t>
            </a:r>
            <a:r>
              <a:rPr lang="en-US" dirty="0" err="1"/>
              <a:t>maksimum</a:t>
            </a:r>
            <a:r>
              <a:rPr lang="en-US" dirty="0"/>
              <a:t>  </a:t>
            </a:r>
            <a:r>
              <a:rPr lang="en-US" dirty="0" err="1" smtClean="0"/>
              <a:t>Rp</a:t>
            </a:r>
            <a:r>
              <a:rPr lang="en-US" dirty="0" smtClean="0"/>
              <a:t> 50.000.000</a:t>
            </a:r>
            <a:r>
              <a:rPr lang="en-US" dirty="0"/>
              <a:t>.</a:t>
            </a:r>
          </a:p>
          <a:p>
            <a:pPr lvl="0"/>
            <a:r>
              <a:rPr lang="en-US" dirty="0" err="1"/>
              <a:t>Jarak</a:t>
            </a:r>
            <a:r>
              <a:rPr lang="en-US" dirty="0"/>
              <a:t> 200 km </a:t>
            </a:r>
            <a:r>
              <a:rPr lang="en-US" dirty="0" err="1"/>
              <a:t>atau</a:t>
            </a:r>
            <a:r>
              <a:rPr lang="en-US" dirty="0"/>
              <a:t> </a:t>
            </a:r>
            <a:r>
              <a:rPr lang="en-US" dirty="0" err="1"/>
              <a:t>masih</a:t>
            </a:r>
            <a:r>
              <a:rPr lang="en-US" dirty="0"/>
              <a:t> </a:t>
            </a:r>
            <a:r>
              <a:rPr lang="en-US" dirty="0" err="1"/>
              <a:t>dalam</a:t>
            </a:r>
            <a:r>
              <a:rPr lang="en-US" dirty="0"/>
              <a:t> 1 </a:t>
            </a:r>
            <a:r>
              <a:rPr lang="en-US" dirty="0" err="1"/>
              <a:t>provinsi</a:t>
            </a:r>
            <a:endParaRPr lang="en-ID" dirty="0"/>
          </a:p>
          <a:p>
            <a:endParaRPr lang="en-US" dirty="0"/>
          </a:p>
        </p:txBody>
      </p:sp>
    </p:spTree>
    <p:extLst>
      <p:ext uri="{BB962C8B-B14F-4D97-AF65-F5344CB8AC3E}">
        <p14:creationId xmlns:p14="http://schemas.microsoft.com/office/powerpoint/2010/main" val="179509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Sistimatika</a:t>
            </a:r>
            <a:r>
              <a:rPr lang="en-US" dirty="0">
                <a:solidFill>
                  <a:schemeClr val="bg1"/>
                </a:solidFill>
              </a:rPr>
              <a:t> </a:t>
            </a:r>
            <a:r>
              <a:rPr lang="en-US" dirty="0" err="1">
                <a:solidFill>
                  <a:schemeClr val="bg1"/>
                </a:solidFill>
              </a:rPr>
              <a:t>Usulan</a:t>
            </a:r>
            <a:endParaRPr lang="en-US" dirty="0">
              <a:solidFill>
                <a:schemeClr val="bg1"/>
              </a:solidFill>
            </a:endParaRPr>
          </a:p>
        </p:txBody>
      </p:sp>
      <p:sp>
        <p:nvSpPr>
          <p:cNvPr id="3" name="Rectangle 2"/>
          <p:cNvSpPr/>
          <p:nvPr/>
        </p:nvSpPr>
        <p:spPr>
          <a:xfrm>
            <a:off x="2027548" y="1640248"/>
            <a:ext cx="8136904" cy="4832092"/>
          </a:xfrm>
          <a:prstGeom prst="rect">
            <a:avLst/>
          </a:prstGeom>
        </p:spPr>
        <p:txBody>
          <a:bodyPr wrap="square">
            <a:spAutoFit/>
          </a:bodyPr>
          <a:lstStyle/>
          <a:p>
            <a:r>
              <a:rPr lang="en-US" sz="2000" b="1" dirty="0"/>
              <a:t>HALAMAN SAMPUL  </a:t>
            </a:r>
          </a:p>
          <a:p>
            <a:r>
              <a:rPr lang="en-US" sz="2000" b="1" dirty="0"/>
              <a:t>HALAMANPENGESAHAN  </a:t>
            </a:r>
          </a:p>
          <a:p>
            <a:r>
              <a:rPr lang="en-US" sz="2000" b="1" dirty="0"/>
              <a:t>IDENTITAS DAN URAIAN UMUM  </a:t>
            </a:r>
            <a:endParaRPr lang="en-US" sz="2000" b="1" dirty="0" smtClean="0"/>
          </a:p>
          <a:p>
            <a:r>
              <a:rPr lang="en-US" sz="2000" b="1" dirty="0" smtClean="0"/>
              <a:t>DAFTAR ISI</a:t>
            </a:r>
            <a:endParaRPr lang="en-US" sz="2000" b="1" dirty="0"/>
          </a:p>
          <a:p>
            <a:r>
              <a:rPr lang="en-US" sz="2000" b="1" dirty="0"/>
              <a:t>RINGKASAN PROPOSAL</a:t>
            </a:r>
          </a:p>
          <a:p>
            <a:pPr marL="342900" indent="-342900">
              <a:buAutoNum type="romanUcPeriod"/>
            </a:pPr>
            <a:r>
              <a:rPr lang="en-US" sz="2000" b="1" dirty="0"/>
              <a:t>PENDAHULUAN</a:t>
            </a:r>
          </a:p>
          <a:p>
            <a:pPr marL="342900" indent="-342900">
              <a:buAutoNum type="romanUcPeriod"/>
            </a:pPr>
            <a:r>
              <a:rPr lang="en-US" sz="2000" b="1" dirty="0"/>
              <a:t>TARGET LUARAN</a:t>
            </a:r>
          </a:p>
          <a:p>
            <a:pPr marL="342900" indent="-342900">
              <a:buAutoNum type="romanUcPeriod"/>
            </a:pPr>
            <a:r>
              <a:rPr lang="en-US" sz="2000" b="1" dirty="0"/>
              <a:t>METODE PELAKSANAAN</a:t>
            </a:r>
          </a:p>
          <a:p>
            <a:pPr marL="342900" indent="-342900">
              <a:buAutoNum type="romanUcPeriod"/>
            </a:pPr>
            <a:r>
              <a:rPr lang="en-US" sz="2000" b="1" dirty="0"/>
              <a:t>BIAYA DAN JADWAL </a:t>
            </a:r>
            <a:r>
              <a:rPr lang="en-US" sz="2000" b="1" dirty="0" smtClean="0"/>
              <a:t>KEGIATAN</a:t>
            </a:r>
            <a:endParaRPr lang="en-US" sz="2000" b="1" dirty="0"/>
          </a:p>
          <a:p>
            <a:r>
              <a:rPr lang="en-US" sz="2000" b="1" dirty="0"/>
              <a:t>LAMPIRAN-LAMPIRAN</a:t>
            </a:r>
          </a:p>
          <a:p>
            <a:pPr marL="708025" indent="-250825"/>
            <a:r>
              <a:rPr lang="fi-FI" b="1" dirty="0"/>
              <a:t>1. Peta lokasi pelaksanaan program KKN-PPM.</a:t>
            </a:r>
          </a:p>
          <a:p>
            <a:pPr marL="708025" indent="-250825"/>
            <a:r>
              <a:rPr lang="es-ES" b="1" dirty="0"/>
              <a:t>2. </a:t>
            </a:r>
            <a:r>
              <a:rPr lang="es-ES" b="1" dirty="0" err="1"/>
              <a:t>Rincian</a:t>
            </a:r>
            <a:r>
              <a:rPr lang="es-ES" b="1" dirty="0"/>
              <a:t> </a:t>
            </a:r>
            <a:r>
              <a:rPr lang="es-ES" b="1" dirty="0" err="1"/>
              <a:t>Pembiayaan</a:t>
            </a:r>
            <a:r>
              <a:rPr lang="es-ES" b="1" dirty="0"/>
              <a:t> yang </a:t>
            </a:r>
            <a:r>
              <a:rPr lang="es-ES" b="1" dirty="0" err="1"/>
              <a:t>diajukan</a:t>
            </a:r>
            <a:r>
              <a:rPr lang="es-ES" b="1" dirty="0"/>
              <a:t> </a:t>
            </a:r>
          </a:p>
          <a:p>
            <a:pPr marL="708025" indent="-250825"/>
            <a:r>
              <a:rPr lang="en-US" b="1" dirty="0"/>
              <a:t>3. </a:t>
            </a:r>
            <a:r>
              <a:rPr lang="en-US" b="1" dirty="0" err="1"/>
              <a:t>Biodata</a:t>
            </a:r>
            <a:r>
              <a:rPr lang="en-US" b="1" dirty="0"/>
              <a:t> </a:t>
            </a:r>
            <a:r>
              <a:rPr lang="en-US" b="1" dirty="0" err="1"/>
              <a:t>Ketua</a:t>
            </a:r>
            <a:r>
              <a:rPr lang="en-US" b="1" dirty="0"/>
              <a:t> </a:t>
            </a:r>
            <a:r>
              <a:rPr lang="en-US" b="1" dirty="0" err="1"/>
              <a:t>dan</a:t>
            </a:r>
            <a:r>
              <a:rPr lang="en-US" b="1" dirty="0"/>
              <a:t> </a:t>
            </a:r>
            <a:r>
              <a:rPr lang="en-US" b="1" dirty="0" err="1"/>
              <a:t>Anggota</a:t>
            </a:r>
            <a:r>
              <a:rPr lang="en-US" b="1" dirty="0"/>
              <a:t> Tim </a:t>
            </a:r>
            <a:r>
              <a:rPr lang="en-US" b="1" dirty="0" err="1"/>
              <a:t>Pengusul</a:t>
            </a:r>
            <a:r>
              <a:rPr lang="en-US" b="1" dirty="0"/>
              <a:t> yang </a:t>
            </a:r>
            <a:r>
              <a:rPr lang="en-US" b="1" dirty="0" err="1"/>
              <a:t>telah</a:t>
            </a:r>
            <a:r>
              <a:rPr lang="en-US" b="1" dirty="0"/>
              <a:t> </a:t>
            </a:r>
            <a:r>
              <a:rPr lang="en-US" b="1" dirty="0" err="1"/>
              <a:t>ditandatangani</a:t>
            </a:r>
            <a:endParaRPr lang="en-US" b="1" dirty="0"/>
          </a:p>
          <a:p>
            <a:pPr marL="708025" indent="-250825"/>
            <a:r>
              <a:rPr lang="en-US" b="1" dirty="0"/>
              <a:t>4. </a:t>
            </a:r>
            <a:r>
              <a:rPr lang="en-US" b="1" dirty="0" err="1"/>
              <a:t>Kesediaan</a:t>
            </a:r>
            <a:r>
              <a:rPr lang="en-US" b="1" dirty="0"/>
              <a:t> </a:t>
            </a:r>
            <a:r>
              <a:rPr lang="en-US" b="1" dirty="0" err="1"/>
              <a:t>mitra</a:t>
            </a:r>
            <a:r>
              <a:rPr lang="en-US" b="1" dirty="0"/>
              <a:t> </a:t>
            </a:r>
            <a:r>
              <a:rPr lang="en-US" b="1" dirty="0" err="1"/>
              <a:t>bermeterai</a:t>
            </a:r>
            <a:r>
              <a:rPr lang="en-US" b="1" dirty="0"/>
              <a:t> Rp6.000. </a:t>
            </a:r>
            <a:endParaRPr lang="en-US" b="1" dirty="0" smtClean="0"/>
          </a:p>
          <a:p>
            <a:pPr marL="708025" indent="-250825"/>
            <a:r>
              <a:rPr lang="en-US" b="1" dirty="0" smtClean="0"/>
              <a:t>5. </a:t>
            </a:r>
            <a:r>
              <a:rPr lang="en-US" b="1" dirty="0" err="1" smtClean="0"/>
              <a:t>Surat</a:t>
            </a:r>
            <a:r>
              <a:rPr lang="en-US" b="1" dirty="0" smtClean="0"/>
              <a:t> </a:t>
            </a:r>
            <a:r>
              <a:rPr lang="en-US" b="1" dirty="0" err="1" smtClean="0"/>
              <a:t>pernyataan</a:t>
            </a:r>
            <a:r>
              <a:rPr lang="en-US" b="1" dirty="0" smtClean="0"/>
              <a:t> </a:t>
            </a:r>
            <a:r>
              <a:rPr lang="en-US" b="1" dirty="0" err="1" smtClean="0"/>
              <a:t>pengusul</a:t>
            </a:r>
            <a:r>
              <a:rPr lang="en-US" b="1" dirty="0" smtClean="0"/>
              <a:t> </a:t>
            </a:r>
            <a:r>
              <a:rPr lang="en-US" b="1" dirty="0" err="1" smtClean="0"/>
              <a:t>bahwa</a:t>
            </a:r>
            <a:r>
              <a:rPr lang="en-US" b="1" dirty="0" smtClean="0"/>
              <a:t> proposal </a:t>
            </a:r>
            <a:r>
              <a:rPr lang="en-US" b="1" dirty="0" err="1" smtClean="0"/>
              <a:t>tidak</a:t>
            </a:r>
            <a:r>
              <a:rPr lang="en-US" b="1" dirty="0" smtClean="0"/>
              <a:t> </a:t>
            </a:r>
            <a:r>
              <a:rPr lang="en-US" b="1" dirty="0" err="1" smtClean="0"/>
              <a:t>didanai</a:t>
            </a:r>
            <a:r>
              <a:rPr lang="en-US" b="1" dirty="0" smtClean="0"/>
              <a:t> </a:t>
            </a:r>
            <a:r>
              <a:rPr lang="en-US" b="1" dirty="0" err="1" smtClean="0"/>
              <a:t>atau</a:t>
            </a:r>
            <a:r>
              <a:rPr lang="en-US" b="1" dirty="0" smtClean="0"/>
              <a:t> </a:t>
            </a:r>
            <a:r>
              <a:rPr lang="en-US" b="1" dirty="0" err="1" smtClean="0"/>
              <a:t>diusulkan</a:t>
            </a:r>
            <a:r>
              <a:rPr lang="en-US" b="1" dirty="0" smtClean="0"/>
              <a:t> </a:t>
            </a:r>
            <a:r>
              <a:rPr lang="en-US" b="1" dirty="0" err="1" smtClean="0"/>
              <a:t>dari</a:t>
            </a:r>
            <a:r>
              <a:rPr lang="en-US" b="1" dirty="0" smtClean="0"/>
              <a:t> </a:t>
            </a:r>
            <a:r>
              <a:rPr lang="en-US" b="1" dirty="0" err="1" smtClean="0"/>
              <a:t>sumber</a:t>
            </a:r>
            <a:r>
              <a:rPr lang="en-US" b="1" dirty="0" smtClean="0"/>
              <a:t> lain </a:t>
            </a:r>
            <a:r>
              <a:rPr lang="en-US" b="1" dirty="0" err="1" smtClean="0"/>
              <a:t>bermeterai</a:t>
            </a:r>
            <a:r>
              <a:rPr lang="en-US" b="1" dirty="0" smtClean="0"/>
              <a:t> </a:t>
            </a:r>
            <a:r>
              <a:rPr lang="en-US" b="1" dirty="0" err="1" smtClean="0"/>
              <a:t>Rp</a:t>
            </a:r>
            <a:r>
              <a:rPr lang="en-US" b="1" dirty="0" smtClean="0"/>
              <a:t> 6000</a:t>
            </a:r>
            <a:endParaRPr lang="en-US" dirty="0"/>
          </a:p>
        </p:txBody>
      </p:sp>
    </p:spTree>
    <p:extLst>
      <p:ext uri="{BB962C8B-B14F-4D97-AF65-F5344CB8AC3E}">
        <p14:creationId xmlns:p14="http://schemas.microsoft.com/office/powerpoint/2010/main" val="2420027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PENDAHULUAN</a:t>
            </a:r>
          </a:p>
        </p:txBody>
      </p:sp>
      <p:sp>
        <p:nvSpPr>
          <p:cNvPr id="4" name="Rectangle 3"/>
          <p:cNvSpPr/>
          <p:nvPr/>
        </p:nvSpPr>
        <p:spPr>
          <a:xfrm>
            <a:off x="1991544" y="1403462"/>
            <a:ext cx="8208912" cy="4893647"/>
          </a:xfrm>
          <a:prstGeom prst="rect">
            <a:avLst/>
          </a:prstGeom>
        </p:spPr>
        <p:txBody>
          <a:bodyPr wrap="square">
            <a:spAutoFit/>
          </a:bodyPr>
          <a:lstStyle/>
          <a:p>
            <a:pPr marL="457200" indent="-457200">
              <a:buFont typeface="+mj-lt"/>
              <a:buAutoNum type="arabicPeriod"/>
            </a:pPr>
            <a:r>
              <a:rPr lang="en-US" sz="2400" dirty="0" err="1">
                <a:ln>
                  <a:solidFill>
                    <a:sysClr val="windowText" lastClr="000000"/>
                  </a:solidFill>
                </a:ln>
                <a:solidFill>
                  <a:schemeClr val="bg1"/>
                </a:solidFill>
              </a:rPr>
              <a:t>Penjelasan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secara</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rinci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potensi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unggulan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atau</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masalah</a:t>
            </a:r>
            <a:r>
              <a:rPr lang="en-US" sz="2400" dirty="0">
                <a:ln>
                  <a:solidFill>
                    <a:sysClr val="windowText" lastClr="000000"/>
                  </a:solidFill>
                </a:ln>
                <a:solidFill>
                  <a:schemeClr val="bg1"/>
                </a:solidFill>
              </a:rPr>
              <a:t> </a:t>
            </a:r>
            <a:r>
              <a:rPr lang="en-US" sz="2400" dirty="0" smtClean="0">
                <a:ln>
                  <a:solidFill>
                    <a:sysClr val="windowText" lastClr="000000"/>
                  </a:solidFill>
                </a:ln>
                <a:solidFill>
                  <a:schemeClr val="bg1"/>
                </a:solidFill>
              </a:rPr>
              <a:t>di </a:t>
            </a:r>
            <a:r>
              <a:rPr lang="en-US" sz="2400" dirty="0" err="1" smtClean="0">
                <a:ln>
                  <a:solidFill>
                    <a:sysClr val="windowText" lastClr="000000"/>
                  </a:solidFill>
                </a:ln>
                <a:solidFill>
                  <a:schemeClr val="bg1"/>
                </a:solidFill>
              </a:rPr>
              <a:t>masyarakat</a:t>
            </a:r>
            <a:r>
              <a:rPr lang="en-US" sz="2400" dirty="0" smtClean="0">
                <a:ln>
                  <a:solidFill>
                    <a:sysClr val="windowText" lastClr="000000"/>
                  </a:solidFill>
                </a:ln>
                <a:solidFill>
                  <a:schemeClr val="bg1"/>
                </a:solidFill>
              </a:rPr>
              <a:t>  </a:t>
            </a:r>
            <a:r>
              <a:rPr lang="en-US" sz="2400" dirty="0" err="1">
                <a:ln>
                  <a:solidFill>
                    <a:sysClr val="windowText" lastClr="000000"/>
                  </a:solidFill>
                </a:ln>
                <a:solidFill>
                  <a:schemeClr val="bg1"/>
                </a:solidFill>
              </a:rPr>
              <a:t>sasaran</a:t>
            </a:r>
            <a:endParaRPr lang="en-US" sz="2400" dirty="0">
              <a:ln>
                <a:solidFill>
                  <a:sysClr val="windowText" lastClr="000000"/>
                </a:solidFill>
              </a:ln>
              <a:solidFill>
                <a:schemeClr val="bg1"/>
              </a:solidFill>
            </a:endParaRPr>
          </a:p>
          <a:p>
            <a:pPr marL="457200" indent="-457200">
              <a:buFont typeface="+mj-lt"/>
              <a:buAutoNum type="arabicPeriod"/>
            </a:pPr>
            <a:r>
              <a:rPr lang="fi-FI" sz="2400" dirty="0">
                <a:ln>
                  <a:solidFill>
                    <a:sysClr val="windowText" lastClr="000000"/>
                  </a:solidFill>
                </a:ln>
                <a:solidFill>
                  <a:schemeClr val="bg1"/>
                </a:solidFill>
              </a:rPr>
              <a:t>Identifikasikan dan rumuskan potensi/masalah utama </a:t>
            </a:r>
            <a:r>
              <a:rPr lang="en-US" sz="2400" dirty="0">
                <a:ln>
                  <a:solidFill>
                    <a:sysClr val="windowText" lastClr="000000"/>
                  </a:solidFill>
                </a:ln>
                <a:solidFill>
                  <a:schemeClr val="bg1"/>
                </a:solidFill>
              </a:rPr>
              <a:t>yang </a:t>
            </a:r>
            <a:r>
              <a:rPr lang="en-US" sz="2400" dirty="0" err="1">
                <a:ln>
                  <a:solidFill>
                    <a:sysClr val="windowText" lastClr="000000"/>
                  </a:solidFill>
                </a:ln>
                <a:solidFill>
                  <a:schemeClr val="bg1"/>
                </a:solidFill>
              </a:rPr>
              <a:t>ingin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diperbaiki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melalui</a:t>
            </a:r>
            <a:r>
              <a:rPr lang="en-US" sz="2400" dirty="0">
                <a:ln>
                  <a:solidFill>
                    <a:sysClr val="windowText" lastClr="000000"/>
                  </a:solidFill>
                </a:ln>
                <a:solidFill>
                  <a:schemeClr val="bg1"/>
                </a:solidFill>
              </a:rPr>
              <a:t> Program KKN-PPM;</a:t>
            </a:r>
          </a:p>
          <a:p>
            <a:pPr marL="457200" indent="-457200">
              <a:buFont typeface="+mj-lt"/>
              <a:buAutoNum type="arabicPeriod"/>
            </a:pPr>
            <a:r>
              <a:rPr lang="en-US" sz="2400" dirty="0" err="1">
                <a:ln>
                  <a:solidFill>
                    <a:sysClr val="windowText" lastClr="000000"/>
                  </a:solidFill>
                </a:ln>
              </a:rPr>
              <a:t>Penjelasan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usulan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penyelesaian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permasalahan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dan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bagaimana</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cara</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pemberdayaan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masyarakat</a:t>
            </a:r>
            <a:r>
              <a:rPr lang="en-US" sz="2400" dirty="0">
                <a:ln>
                  <a:solidFill>
                    <a:sysClr val="windowText" lastClr="000000"/>
                  </a:solidFill>
                </a:ln>
                <a:solidFill>
                  <a:schemeClr val="bg1"/>
                </a:solidFill>
              </a:rPr>
              <a:t>  </a:t>
            </a:r>
          </a:p>
          <a:p>
            <a:pPr marL="457200" indent="-457200">
              <a:buFont typeface="+mj-lt"/>
              <a:buAutoNum type="arabicPeriod"/>
            </a:pPr>
            <a:r>
              <a:rPr lang="nn-NO" sz="2400" dirty="0">
                <a:ln>
                  <a:solidFill>
                    <a:sysClr val="windowText" lastClr="000000"/>
                  </a:solidFill>
                </a:ln>
                <a:solidFill>
                  <a:schemeClr val="bg1"/>
                </a:solidFill>
              </a:rPr>
              <a:t>Uraikan teknologi/metoda/kebijakan/konsep yang akan digunakan untuk mengatasi permasalahan </a:t>
            </a:r>
            <a:r>
              <a:rPr lang="en-US" sz="2400" dirty="0" err="1">
                <a:ln>
                  <a:solidFill>
                    <a:sysClr val="windowText" lastClr="000000"/>
                  </a:solidFill>
                </a:ln>
                <a:solidFill>
                  <a:schemeClr val="bg1"/>
                </a:solidFill>
              </a:rPr>
              <a:t>dan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uraikan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alasannya</a:t>
            </a:r>
            <a:r>
              <a:rPr lang="en-US" sz="2400" dirty="0">
                <a:ln>
                  <a:solidFill>
                    <a:sysClr val="windowText" lastClr="000000"/>
                  </a:solidFill>
                </a:ln>
                <a:solidFill>
                  <a:schemeClr val="bg1"/>
                </a:solidFill>
              </a:rPr>
              <a:t>;</a:t>
            </a:r>
          </a:p>
          <a:p>
            <a:pPr marL="457200" indent="-457200" algn="just">
              <a:buFont typeface="+mj-lt"/>
              <a:buAutoNum type="arabicPeriod"/>
            </a:pPr>
            <a:r>
              <a:rPr lang="en-US" sz="2400" dirty="0" err="1">
                <a:ln>
                  <a:solidFill>
                    <a:sysClr val="windowText" lastClr="000000"/>
                  </a:solidFill>
                </a:ln>
                <a:solidFill>
                  <a:schemeClr val="bg1"/>
                </a:solidFill>
              </a:rPr>
              <a:t>Uraikan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lembaga</a:t>
            </a:r>
            <a:r>
              <a:rPr lang="en-US" sz="2400" dirty="0">
                <a:ln>
                  <a:solidFill>
                    <a:sysClr val="windowText" lastClr="000000"/>
                  </a:solidFill>
                </a:ln>
                <a:solidFill>
                  <a:schemeClr val="bg1"/>
                </a:solidFill>
              </a:rPr>
              <a:t> yang </a:t>
            </a:r>
            <a:r>
              <a:rPr lang="en-US" sz="2400" dirty="0" err="1">
                <a:ln>
                  <a:solidFill>
                    <a:sysClr val="windowText" lastClr="000000"/>
                  </a:solidFill>
                </a:ln>
                <a:solidFill>
                  <a:schemeClr val="bg1"/>
                </a:solidFill>
              </a:rPr>
              <a:t>menjadi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mitra</a:t>
            </a:r>
            <a:r>
              <a:rPr lang="en-US" sz="2400" dirty="0">
                <a:ln>
                  <a:solidFill>
                    <a:sysClr val="windowText" lastClr="000000"/>
                  </a:solidFill>
                </a:ln>
                <a:solidFill>
                  <a:schemeClr val="bg1"/>
                </a:solidFill>
              </a:rPr>
              <a:t> Program KKN-PPM, </a:t>
            </a:r>
            <a:r>
              <a:rPr lang="en-US" sz="2400" dirty="0" err="1">
                <a:ln>
                  <a:solidFill>
                    <a:sysClr val="windowText" lastClr="000000"/>
                  </a:solidFill>
                </a:ln>
                <a:solidFill>
                  <a:schemeClr val="bg1"/>
                </a:solidFill>
              </a:rPr>
              <a:t>disertai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dengan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profil</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singkatnya</a:t>
            </a:r>
            <a:r>
              <a:rPr lang="it-IT" sz="2400" dirty="0" smtClean="0">
                <a:ln>
                  <a:solidFill>
                    <a:sysClr val="windowText" lastClr="000000"/>
                  </a:solidFill>
                </a:ln>
                <a:solidFill>
                  <a:schemeClr val="bg1"/>
                </a:solidFill>
              </a:rPr>
              <a:t>,</a:t>
            </a:r>
            <a:endParaRPr lang="en-US" sz="2400" dirty="0">
              <a:ln>
                <a:solidFill>
                  <a:sysClr val="windowText" lastClr="000000"/>
                </a:solidFill>
              </a:ln>
              <a:solidFill>
                <a:schemeClr val="bg1"/>
              </a:solidFill>
            </a:endParaRPr>
          </a:p>
          <a:p>
            <a:pPr marL="457200" indent="-457200" algn="just">
              <a:buFont typeface="+mj-lt"/>
              <a:buAutoNum type="arabicPeriod"/>
            </a:pPr>
            <a:r>
              <a:rPr lang="en-US" sz="2400" dirty="0" err="1">
                <a:ln>
                  <a:solidFill>
                    <a:sysClr val="windowText" lastClr="000000"/>
                  </a:solidFill>
                </a:ln>
                <a:solidFill>
                  <a:schemeClr val="bg1"/>
                </a:solidFill>
              </a:rPr>
              <a:t>Profil</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kelompok</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sasaran</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beserta</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potensi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permasalahannya</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dari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berbagai</a:t>
            </a:r>
            <a:r>
              <a:rPr lang="en-US" sz="2400" dirty="0">
                <a:ln>
                  <a:solidFill>
                    <a:sysClr val="windowText" lastClr="000000"/>
                  </a:solidFill>
                </a:ln>
                <a:solidFill>
                  <a:schemeClr val="bg1"/>
                </a:solidFill>
              </a:rPr>
              <a:t> </a:t>
            </a:r>
            <a:r>
              <a:rPr lang="en-US" sz="2400" dirty="0" err="1">
                <a:ln>
                  <a:solidFill>
                    <a:sysClr val="windowText" lastClr="000000"/>
                  </a:solidFill>
                </a:ln>
                <a:solidFill>
                  <a:schemeClr val="bg1"/>
                </a:solidFill>
              </a:rPr>
              <a:t>aspek</a:t>
            </a:r>
            <a:r>
              <a:rPr lang="en-US" sz="2400" dirty="0">
                <a:ln>
                  <a:solidFill>
                    <a:sysClr val="windowText" lastClr="000000"/>
                  </a:solidFill>
                </a:ln>
                <a:solidFill>
                  <a:schemeClr val="bg1"/>
                </a:solidFill>
              </a:rPr>
              <a:t>.</a:t>
            </a:r>
          </a:p>
        </p:txBody>
      </p:sp>
    </p:spTree>
    <p:extLst>
      <p:ext uri="{BB962C8B-B14F-4D97-AF65-F5344CB8AC3E}">
        <p14:creationId xmlns:p14="http://schemas.microsoft.com/office/powerpoint/2010/main" val="265303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TARGET LUARAN</a:t>
            </a:r>
            <a:endParaRPr lang="en-US" dirty="0">
              <a:solidFill>
                <a:schemeClr val="bg1"/>
              </a:solidFill>
            </a:endParaRPr>
          </a:p>
        </p:txBody>
      </p:sp>
      <p:sp>
        <p:nvSpPr>
          <p:cNvPr id="3" name="Rectangle 2"/>
          <p:cNvSpPr/>
          <p:nvPr/>
        </p:nvSpPr>
        <p:spPr>
          <a:xfrm>
            <a:off x="2783632" y="1556792"/>
            <a:ext cx="6696744" cy="4832092"/>
          </a:xfrm>
          <a:prstGeom prst="rect">
            <a:avLst/>
          </a:prstGeom>
        </p:spPr>
        <p:txBody>
          <a:bodyPr wrap="square">
            <a:spAutoFit/>
          </a:bodyPr>
          <a:lstStyle/>
          <a:p>
            <a:r>
              <a:rPr lang="en-US" sz="2800" dirty="0" err="1">
                <a:ln>
                  <a:solidFill>
                    <a:sysClr val="windowText" lastClr="000000"/>
                  </a:solidFill>
                </a:ln>
                <a:solidFill>
                  <a:schemeClr val="bg1"/>
                </a:solidFill>
              </a:rPr>
              <a:t>Jelaskan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secara</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rinci</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dan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terukur</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indikator</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capaian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produk</a:t>
            </a:r>
            <a:r>
              <a:rPr lang="en-US" sz="2800" dirty="0">
                <a:ln>
                  <a:solidFill>
                    <a:sysClr val="windowText" lastClr="000000"/>
                  </a:solidFill>
                </a:ln>
                <a:solidFill>
                  <a:schemeClr val="bg1"/>
                </a:solidFill>
              </a:rPr>
              <a:t> Program KKN-PPM yang </a:t>
            </a:r>
            <a:r>
              <a:rPr lang="en-US" sz="2800" dirty="0" err="1">
                <a:ln>
                  <a:solidFill>
                    <a:sysClr val="windowText" lastClr="000000"/>
                  </a:solidFill>
                </a:ln>
                <a:solidFill>
                  <a:schemeClr val="bg1"/>
                </a:solidFill>
              </a:rPr>
              <a:t>dituju</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misalnya</a:t>
            </a:r>
            <a:r>
              <a:rPr lang="en-US" sz="2800" dirty="0">
                <a:ln>
                  <a:solidFill>
                    <a:sysClr val="windowText" lastClr="000000"/>
                  </a:solidFill>
                </a:ln>
                <a:solidFill>
                  <a:schemeClr val="bg1"/>
                </a:solidFill>
              </a:rPr>
              <a:t> :</a:t>
            </a:r>
          </a:p>
          <a:p>
            <a:pPr marL="514350" indent="-514350">
              <a:buFont typeface="+mj-lt"/>
              <a:buAutoNum type="alphaLcPeriod"/>
            </a:pPr>
            <a:r>
              <a:rPr lang="en-US" sz="2800" dirty="0" err="1">
                <a:ln>
                  <a:solidFill>
                    <a:sysClr val="windowText" lastClr="000000"/>
                  </a:solidFill>
                </a:ln>
                <a:solidFill>
                  <a:schemeClr val="bg1"/>
                </a:solidFill>
              </a:rPr>
              <a:t>peningkatan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produksi</a:t>
            </a:r>
            <a:r>
              <a:rPr lang="en-US" sz="2800" dirty="0">
                <a:ln>
                  <a:solidFill>
                    <a:sysClr val="windowText" lastClr="000000"/>
                  </a:solidFill>
                </a:ln>
                <a:solidFill>
                  <a:schemeClr val="bg1"/>
                </a:solidFill>
              </a:rPr>
              <a:t>, </a:t>
            </a:r>
          </a:p>
          <a:p>
            <a:pPr marL="514350" indent="-514350">
              <a:buFont typeface="+mj-lt"/>
              <a:buAutoNum type="alphaLcPeriod"/>
            </a:pPr>
            <a:r>
              <a:rPr lang="en-US" sz="2800" dirty="0" err="1">
                <a:ln>
                  <a:solidFill>
                    <a:sysClr val="windowText" lastClr="000000"/>
                  </a:solidFill>
                </a:ln>
                <a:solidFill>
                  <a:schemeClr val="bg1"/>
                </a:solidFill>
              </a:rPr>
              <a:t>efisiensi</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biaya</a:t>
            </a:r>
            <a:r>
              <a:rPr lang="en-US" sz="2800" dirty="0">
                <a:ln>
                  <a:solidFill>
                    <a:sysClr val="windowText" lastClr="000000"/>
                  </a:solidFill>
                </a:ln>
                <a:solidFill>
                  <a:schemeClr val="bg1"/>
                </a:solidFill>
              </a:rPr>
              <a:t>, </a:t>
            </a:r>
          </a:p>
          <a:p>
            <a:pPr marL="514350" indent="-514350">
              <a:buFont typeface="+mj-lt"/>
              <a:buAutoNum type="alphaLcPeriod"/>
            </a:pPr>
            <a:r>
              <a:rPr lang="en-US" sz="2800" dirty="0" err="1">
                <a:ln>
                  <a:solidFill>
                    <a:sysClr val="windowText" lastClr="000000"/>
                  </a:solidFill>
                </a:ln>
                <a:solidFill>
                  <a:schemeClr val="bg1"/>
                </a:solidFill>
              </a:rPr>
              <a:t>perbaikan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sistem</a:t>
            </a:r>
            <a:r>
              <a:rPr lang="en-US" sz="2800" dirty="0">
                <a:ln>
                  <a:solidFill>
                    <a:sysClr val="windowText" lastClr="000000"/>
                  </a:solidFill>
                </a:ln>
                <a:solidFill>
                  <a:schemeClr val="bg1"/>
                </a:solidFill>
              </a:rPr>
              <a:t>, </a:t>
            </a:r>
          </a:p>
          <a:p>
            <a:pPr marL="514350" indent="-514350">
              <a:buFont typeface="+mj-lt"/>
              <a:buAutoNum type="alphaLcPeriod"/>
            </a:pPr>
            <a:r>
              <a:rPr lang="en-US" sz="2800" dirty="0" err="1">
                <a:ln>
                  <a:solidFill>
                    <a:sysClr val="windowText" lastClr="000000"/>
                  </a:solidFill>
                </a:ln>
                <a:solidFill>
                  <a:schemeClr val="bg1"/>
                </a:solidFill>
              </a:rPr>
              <a:t>peningkatan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partisipasi</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masyarakat</a:t>
            </a:r>
            <a:r>
              <a:rPr lang="en-US" sz="2800" dirty="0">
                <a:ln>
                  <a:solidFill>
                    <a:sysClr val="windowText" lastClr="000000"/>
                  </a:solidFill>
                </a:ln>
                <a:solidFill>
                  <a:schemeClr val="bg1"/>
                </a:solidFill>
              </a:rPr>
              <a:t>,</a:t>
            </a:r>
          </a:p>
          <a:p>
            <a:pPr marL="514350" indent="-514350">
              <a:buFont typeface="+mj-lt"/>
              <a:buAutoNum type="alphaLcPeriod"/>
            </a:pPr>
            <a:r>
              <a:rPr lang="en-US" sz="2800" dirty="0" err="1">
                <a:ln>
                  <a:solidFill>
                    <a:sysClr val="windowText" lastClr="000000"/>
                  </a:solidFill>
                </a:ln>
                <a:solidFill>
                  <a:schemeClr val="bg1"/>
                </a:solidFill>
              </a:rPr>
              <a:t>peningkatan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swadana</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dan</a:t>
            </a:r>
            <a:r>
              <a:rPr lang="en-US" sz="2800" dirty="0">
                <a:ln>
                  <a:solidFill>
                    <a:sysClr val="windowText" lastClr="000000"/>
                  </a:solidFill>
                </a:ln>
                <a:solidFill>
                  <a:schemeClr val="bg1"/>
                </a:solidFill>
              </a:rPr>
              <a:t> </a:t>
            </a:r>
            <a:r>
              <a:rPr lang="en-US" sz="2800" dirty="0" err="1">
                <a:ln>
                  <a:solidFill>
                    <a:sysClr val="windowText" lastClr="000000"/>
                  </a:solidFill>
                </a:ln>
                <a:solidFill>
                  <a:schemeClr val="bg1"/>
                </a:solidFill>
              </a:rPr>
              <a:t>swadaya</a:t>
            </a:r>
            <a:r>
              <a:rPr lang="en-US" sz="2800" dirty="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masyarakat</a:t>
            </a:r>
            <a:endParaRPr lang="en-US" sz="2800" dirty="0" smtClean="0">
              <a:ln>
                <a:solidFill>
                  <a:sysClr val="windowText" lastClr="000000"/>
                </a:solidFill>
              </a:ln>
              <a:solidFill>
                <a:schemeClr val="bg1"/>
              </a:solidFill>
            </a:endParaRPr>
          </a:p>
          <a:p>
            <a:r>
              <a:rPr lang="en-US" sz="2800" dirty="0" smtClean="0">
                <a:ln>
                  <a:solidFill>
                    <a:sysClr val="windowText" lastClr="000000"/>
                  </a:solidFill>
                </a:ln>
                <a:solidFill>
                  <a:schemeClr val="bg1"/>
                </a:solidFill>
              </a:rPr>
              <a:t>Target </a:t>
            </a:r>
            <a:r>
              <a:rPr lang="en-US" sz="2800" dirty="0" err="1" smtClean="0">
                <a:ln>
                  <a:solidFill>
                    <a:sysClr val="windowText" lastClr="000000"/>
                  </a:solidFill>
                </a:ln>
                <a:solidFill>
                  <a:schemeClr val="bg1"/>
                </a:solidFill>
              </a:rPr>
              <a:t>luaran</a:t>
            </a:r>
            <a:r>
              <a:rPr lang="en-US" sz="2800" dirty="0" smtClean="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juga</a:t>
            </a:r>
            <a:r>
              <a:rPr lang="en-US" sz="2800" dirty="0" smtClean="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dibuat</a:t>
            </a:r>
            <a:r>
              <a:rPr lang="en-US" sz="2800" dirty="0" smtClean="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seperti</a:t>
            </a:r>
            <a:r>
              <a:rPr lang="en-US" sz="2800" dirty="0" smtClean="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tabel</a:t>
            </a:r>
            <a:r>
              <a:rPr lang="en-US" sz="2800" dirty="0" smtClean="0">
                <a:ln>
                  <a:solidFill>
                    <a:sysClr val="windowText" lastClr="000000"/>
                  </a:solidFill>
                </a:ln>
                <a:solidFill>
                  <a:schemeClr val="bg1"/>
                </a:solidFill>
              </a:rPr>
              <a:t> </a:t>
            </a:r>
            <a:r>
              <a:rPr lang="en-US" sz="2800" dirty="0" err="1" smtClean="0">
                <a:ln>
                  <a:solidFill>
                    <a:sysClr val="windowText" lastClr="000000"/>
                  </a:solidFill>
                </a:ln>
                <a:solidFill>
                  <a:schemeClr val="bg1"/>
                </a:solidFill>
              </a:rPr>
              <a:t>berikut</a:t>
            </a:r>
            <a:endParaRPr lang="en-US" sz="2800" dirty="0">
              <a:ln>
                <a:solidFill>
                  <a:sysClr val="windowText" lastClr="000000"/>
                </a:solidFill>
              </a:ln>
              <a:solidFill>
                <a:schemeClr val="bg1"/>
              </a:solidFill>
            </a:endParaRPr>
          </a:p>
        </p:txBody>
      </p:sp>
    </p:spTree>
    <p:extLst>
      <p:ext uri="{BB962C8B-B14F-4D97-AF65-F5344CB8AC3E}">
        <p14:creationId xmlns:p14="http://schemas.microsoft.com/office/powerpoint/2010/main" val="1769833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a:t>Perubahan</a:t>
            </a:r>
            <a:r>
              <a:rPr lang="en-US" sz="2800" dirty="0"/>
              <a:t> </a:t>
            </a:r>
            <a:r>
              <a:rPr lang="en-US" sz="2800" dirty="0" err="1"/>
              <a:t>skema</a:t>
            </a:r>
            <a:r>
              <a:rPr lang="en-US" sz="2800" dirty="0"/>
              <a:t> </a:t>
            </a:r>
            <a:r>
              <a:rPr lang="en-US" sz="2800" dirty="0" err="1"/>
              <a:t>pada</a:t>
            </a:r>
            <a:r>
              <a:rPr lang="en-US" sz="2800" dirty="0"/>
              <a:t>  </a:t>
            </a:r>
            <a:r>
              <a:rPr lang="en-US" sz="2800" dirty="0" err="1"/>
              <a:t>Panduan</a:t>
            </a:r>
            <a:r>
              <a:rPr lang="en-US" sz="2800" dirty="0"/>
              <a:t> </a:t>
            </a:r>
            <a:r>
              <a:rPr lang="en-US" sz="2800" dirty="0" err="1"/>
              <a:t>Pengabdian</a:t>
            </a:r>
            <a:r>
              <a:rPr lang="en-US" sz="2800" dirty="0"/>
              <a:t> </a:t>
            </a:r>
            <a:r>
              <a:rPr lang="en-US" sz="2800" dirty="0" err="1"/>
              <a:t>Masyarakat</a:t>
            </a:r>
            <a:r>
              <a:rPr lang="en-US" sz="2800" dirty="0"/>
              <a:t> </a:t>
            </a:r>
            <a:r>
              <a:rPr lang="en-US" sz="2800" dirty="0" err="1"/>
              <a:t>Edisi</a:t>
            </a:r>
            <a:r>
              <a:rPr lang="en-US" sz="2800" dirty="0"/>
              <a:t> XII</a:t>
            </a:r>
          </a:p>
        </p:txBody>
      </p:sp>
      <p:graphicFrame>
        <p:nvGraphicFramePr>
          <p:cNvPr id="4" name="Table 3">
            <a:extLst>
              <a:ext uri="{FF2B5EF4-FFF2-40B4-BE49-F238E27FC236}">
                <a16:creationId xmlns="" xmlns:a16="http://schemas.microsoft.com/office/drawing/2014/main" id="{B45B4D11-182A-6148-8A92-E26B18625A45}"/>
              </a:ext>
            </a:extLst>
          </p:cNvPr>
          <p:cNvGraphicFramePr>
            <a:graphicFrameLocks noGrp="1"/>
          </p:cNvGraphicFramePr>
          <p:nvPr>
            <p:extLst>
              <p:ext uri="{D42A27DB-BD31-4B8C-83A1-F6EECF244321}">
                <p14:modId xmlns:p14="http://schemas.microsoft.com/office/powerpoint/2010/main" val="2114819023"/>
              </p:ext>
            </p:extLst>
          </p:nvPr>
        </p:nvGraphicFramePr>
        <p:xfrm>
          <a:off x="954373" y="1733043"/>
          <a:ext cx="10628027" cy="4701636"/>
        </p:xfrm>
        <a:graphic>
          <a:graphicData uri="http://schemas.openxmlformats.org/drawingml/2006/table">
            <a:tbl>
              <a:tblPr>
                <a:tableStyleId>{5C22544A-7EE6-4342-B048-85BDC9FD1C3A}</a:tableStyleId>
              </a:tblPr>
              <a:tblGrid>
                <a:gridCol w="1429198">
                  <a:extLst>
                    <a:ext uri="{9D8B030D-6E8A-4147-A177-3AD203B41FA5}">
                      <a16:colId xmlns="" xmlns:a16="http://schemas.microsoft.com/office/drawing/2014/main" val="2792420015"/>
                    </a:ext>
                  </a:extLst>
                </a:gridCol>
                <a:gridCol w="5974349">
                  <a:extLst>
                    <a:ext uri="{9D8B030D-6E8A-4147-A177-3AD203B41FA5}">
                      <a16:colId xmlns="" xmlns:a16="http://schemas.microsoft.com/office/drawing/2014/main" val="3894643390"/>
                    </a:ext>
                  </a:extLst>
                </a:gridCol>
                <a:gridCol w="1226900">
                  <a:extLst>
                    <a:ext uri="{9D8B030D-6E8A-4147-A177-3AD203B41FA5}">
                      <a16:colId xmlns="" xmlns:a16="http://schemas.microsoft.com/office/drawing/2014/main" val="1751836527"/>
                    </a:ext>
                  </a:extLst>
                </a:gridCol>
                <a:gridCol w="1858145">
                  <a:extLst>
                    <a:ext uri="{9D8B030D-6E8A-4147-A177-3AD203B41FA5}">
                      <a16:colId xmlns="" xmlns:a16="http://schemas.microsoft.com/office/drawing/2014/main" val="2801976583"/>
                    </a:ext>
                  </a:extLst>
                </a:gridCol>
                <a:gridCol w="139435">
                  <a:extLst>
                    <a:ext uri="{9D8B030D-6E8A-4147-A177-3AD203B41FA5}">
                      <a16:colId xmlns="" xmlns:a16="http://schemas.microsoft.com/office/drawing/2014/main" val="2814962799"/>
                    </a:ext>
                  </a:extLst>
                </a:gridCol>
              </a:tblGrid>
              <a:tr h="314777">
                <a:tc>
                  <a:txBody>
                    <a:bodyPr/>
                    <a:lstStyle/>
                    <a:p>
                      <a:pPr>
                        <a:spcAft>
                          <a:spcPts val="0"/>
                        </a:spcAft>
                      </a:pPr>
                      <a:r>
                        <a:rPr lang="en-ID" sz="1800" b="1" dirty="0">
                          <a:effectLst/>
                          <a:latin typeface="Arial" panose="020B0604020202020204" pitchFamily="34" charset="0"/>
                          <a:cs typeface="Arial" panose="020B0604020202020204" pitchFamily="34" charset="0"/>
                        </a:rPr>
                        <a:t>PKM</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dirty="0">
                          <a:effectLst/>
                          <a:latin typeface="Arial" panose="020B0604020202020204" pitchFamily="34" charset="0"/>
                          <a:cs typeface="Arial" panose="020B0604020202020204" pitchFamily="34" charset="0"/>
                        </a:rPr>
                        <a:t>Program </a:t>
                      </a:r>
                      <a:r>
                        <a:rPr lang="en-ID" sz="1800" dirty="0" err="1">
                          <a:effectLst/>
                          <a:latin typeface="Arial" panose="020B0604020202020204" pitchFamily="34" charset="0"/>
                          <a:cs typeface="Arial" panose="020B0604020202020204" pitchFamily="34" charset="0"/>
                        </a:rPr>
                        <a:t>Kemitraan</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Masyarakat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dirty="0">
                          <a:effectLst/>
                          <a:latin typeface="Arial" panose="020B0604020202020204" pitchFamily="34" charset="0"/>
                          <a:cs typeface="Arial" panose="020B0604020202020204" pitchFamily="34" charset="0"/>
                        </a:rPr>
                        <a:t>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2909802479"/>
                  </a:ext>
                </a:extLst>
              </a:tr>
              <a:tr h="314777">
                <a:tc>
                  <a:txBody>
                    <a:bodyPr/>
                    <a:lstStyle/>
                    <a:p>
                      <a:pPr>
                        <a:spcAft>
                          <a:spcPts val="0"/>
                        </a:spcAft>
                      </a:pPr>
                      <a:r>
                        <a:rPr lang="en-ID" sz="1800" b="1">
                          <a:effectLst/>
                          <a:latin typeface="Arial" panose="020B0604020202020204" pitchFamily="34" charset="0"/>
                          <a:cs typeface="Arial" panose="020B0604020202020204" pitchFamily="34" charset="0"/>
                        </a:rPr>
                        <a:t>KKN-PPM</a:t>
                      </a:r>
                      <a:endParaRPr lang="en-ID" sz="1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Kuliah Kerja Nyata Pembelajaran Pembelajaran Masyaraat</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R="2495550">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3510212269"/>
                  </a:ext>
                </a:extLst>
              </a:tr>
              <a:tr h="314777">
                <a:tc>
                  <a:txBody>
                    <a:bodyPr/>
                    <a:lstStyle/>
                    <a:p>
                      <a:pPr>
                        <a:spcAft>
                          <a:spcPts val="0"/>
                        </a:spcAft>
                      </a:pPr>
                      <a:r>
                        <a:rPr lang="en-ID" sz="1800" b="1">
                          <a:effectLst/>
                          <a:latin typeface="Arial" panose="020B0604020202020204" pitchFamily="34" charset="0"/>
                          <a:cs typeface="Arial" panose="020B0604020202020204" pitchFamily="34" charset="0"/>
                        </a:rPr>
                        <a:t>PPK</a:t>
                      </a:r>
                      <a:endParaRPr lang="en-ID" sz="1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gridSpan="3">
                  <a:txBody>
                    <a:bodyPr/>
                    <a:lstStyle/>
                    <a:p>
                      <a:pPr>
                        <a:spcAft>
                          <a:spcPts val="0"/>
                        </a:spcAft>
                      </a:pPr>
                      <a:r>
                        <a:rPr lang="en-ID" sz="1800" dirty="0">
                          <a:effectLst/>
                          <a:latin typeface="Arial" panose="020B0604020202020204" pitchFamily="34" charset="0"/>
                          <a:cs typeface="Arial" panose="020B0604020202020204" pitchFamily="34" charset="0"/>
                        </a:rPr>
                        <a:t>Program </a:t>
                      </a:r>
                      <a:r>
                        <a:rPr lang="en-ID" sz="1800" dirty="0" err="1">
                          <a:effectLst/>
                          <a:latin typeface="Arial" panose="020B0604020202020204" pitchFamily="34" charset="0"/>
                          <a:cs typeface="Arial" panose="020B0604020202020204" pitchFamily="34" charset="0"/>
                        </a:rPr>
                        <a:t>Pengembangan</a:t>
                      </a:r>
                      <a:r>
                        <a:rPr lang="en-ID" sz="1800" dirty="0">
                          <a:effectLst/>
                          <a:latin typeface="Arial" panose="020B0604020202020204" pitchFamily="34" charset="0"/>
                          <a:cs typeface="Arial" panose="020B0604020202020204" pitchFamily="34" charset="0"/>
                        </a:rPr>
                        <a:t> </a:t>
                      </a:r>
                      <a:r>
                        <a:rPr lang="en-ID" sz="1800" dirty="0" err="1" smtClean="0">
                          <a:effectLst/>
                          <a:latin typeface="Arial" panose="020B0604020202020204" pitchFamily="34" charset="0"/>
                          <a:cs typeface="Arial" panose="020B0604020202020204" pitchFamily="34" charset="0"/>
                        </a:rPr>
                        <a:t>Kewirausahaan</a:t>
                      </a:r>
                      <a:r>
                        <a:rPr lang="en-ID" sz="1800" baseline="0" dirty="0">
                          <a:effectLst/>
                          <a:latin typeface="Arial" panose="020B0604020202020204" pitchFamily="34" charset="0"/>
                          <a:cs typeface="Arial" panose="020B0604020202020204" pitchFamily="34" charset="0"/>
                        </a:rPr>
                        <a:t> </a:t>
                      </a:r>
                      <a:r>
                        <a:rPr lang="en-ID" sz="1800" baseline="0" dirty="0" smtClean="0">
                          <a:effectLst/>
                          <a:latin typeface="Arial" panose="020B0604020202020204" pitchFamily="34" charset="0"/>
                          <a:cs typeface="Arial" panose="020B0604020202020204" pitchFamily="34" charset="0"/>
                        </a:rPr>
                        <a:t>                                  </a:t>
                      </a:r>
                      <a:r>
                        <a:rPr lang="en-ID" sz="1800" dirty="0" smtClean="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marR="1689100" algn="ctr">
                        <a:spcAft>
                          <a:spcPts val="0"/>
                        </a:spcAft>
                      </a:pP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spcAft>
                          <a:spcPts val="0"/>
                        </a:spcAft>
                      </a:pP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527134080"/>
                  </a:ext>
                </a:extLst>
              </a:tr>
              <a:tr h="314777">
                <a:tc>
                  <a:txBody>
                    <a:bodyPr/>
                    <a:lstStyle/>
                    <a:p>
                      <a:pPr>
                        <a:spcAft>
                          <a:spcPts val="0"/>
                        </a:spcAft>
                      </a:pPr>
                      <a:r>
                        <a:rPr lang="en-ID" sz="1800" b="1">
                          <a:effectLst/>
                          <a:latin typeface="Arial" panose="020B0604020202020204" pitchFamily="34" charset="0"/>
                          <a:cs typeface="Arial" panose="020B0604020202020204" pitchFamily="34" charset="0"/>
                        </a:rPr>
                        <a:t>PPUPIK</a:t>
                      </a:r>
                      <a:endParaRPr lang="en-ID" sz="1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dirty="0">
                          <a:effectLst/>
                          <a:latin typeface="Arial" panose="020B0604020202020204" pitchFamily="34" charset="0"/>
                          <a:cs typeface="Arial" panose="020B0604020202020204" pitchFamily="34" charset="0"/>
                        </a:rPr>
                        <a:t>Program </a:t>
                      </a:r>
                      <a:r>
                        <a:rPr lang="en-ID" sz="1800" dirty="0" err="1">
                          <a:effectLst/>
                          <a:latin typeface="Arial" panose="020B0604020202020204" pitchFamily="34" charset="0"/>
                          <a:cs typeface="Arial" panose="020B0604020202020204" pitchFamily="34" charset="0"/>
                        </a:rPr>
                        <a:t>Pengembangan</a:t>
                      </a:r>
                      <a:r>
                        <a:rPr lang="en-ID" sz="1800" dirty="0">
                          <a:effectLst/>
                          <a:latin typeface="Arial" panose="020B0604020202020204" pitchFamily="34" charset="0"/>
                          <a:cs typeface="Arial" panose="020B0604020202020204" pitchFamily="34" charset="0"/>
                        </a:rPr>
                        <a:t> Usaha </a:t>
                      </a:r>
                      <a:r>
                        <a:rPr lang="en-ID" sz="1800" dirty="0" err="1">
                          <a:effectLst/>
                          <a:latin typeface="Arial" panose="020B0604020202020204" pitchFamily="34" charset="0"/>
                          <a:cs typeface="Arial" panose="020B0604020202020204" pitchFamily="34" charset="0"/>
                        </a:rPr>
                        <a:t>Produk</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Intelektual</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Kampus</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dirty="0">
                          <a:effectLst/>
                          <a:latin typeface="Arial" panose="020B0604020202020204" pitchFamily="34" charset="0"/>
                          <a:cs typeface="Arial" panose="020B0604020202020204" pitchFamily="34" charset="0"/>
                        </a:rPr>
                        <a:t>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023482303"/>
                  </a:ext>
                </a:extLst>
              </a:tr>
              <a:tr h="314777">
                <a:tc>
                  <a:txBody>
                    <a:bodyPr/>
                    <a:lstStyle/>
                    <a:p>
                      <a:pPr>
                        <a:spcAft>
                          <a:spcPts val="0"/>
                        </a:spcAft>
                      </a:pPr>
                      <a:r>
                        <a:rPr lang="en-ID" sz="1800" b="1" dirty="0">
                          <a:effectLst/>
                          <a:latin typeface="Arial" panose="020B0604020202020204" pitchFamily="34" charset="0"/>
                          <a:cs typeface="Arial" panose="020B0604020202020204" pitchFamily="34" charset="0"/>
                        </a:rPr>
                        <a:t>PKW</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Program Kemitraan Wilayah</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506150263"/>
                  </a:ext>
                </a:extLst>
              </a:tr>
              <a:tr h="314777">
                <a:tc>
                  <a:txBody>
                    <a:bodyPr/>
                    <a:lstStyle/>
                    <a:p>
                      <a:pPr>
                        <a:spcAft>
                          <a:spcPts val="0"/>
                        </a:spcAft>
                      </a:pPr>
                      <a:r>
                        <a:rPr lang="en-ID" sz="1800" b="1" dirty="0">
                          <a:effectLst/>
                          <a:latin typeface="Arial" panose="020B0604020202020204" pitchFamily="34" charset="0"/>
                          <a:cs typeface="Arial" panose="020B0604020202020204" pitchFamily="34" charset="0"/>
                        </a:rPr>
                        <a:t>PPDM</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Program Pengembangan Desa Mitra</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309560624"/>
                  </a:ext>
                </a:extLst>
              </a:tr>
              <a:tr h="314777">
                <a:tc>
                  <a:txBody>
                    <a:bodyPr/>
                    <a:lstStyle/>
                    <a:p>
                      <a:pPr>
                        <a:spcAft>
                          <a:spcPts val="0"/>
                        </a:spcAft>
                      </a:pPr>
                      <a:r>
                        <a:rPr lang="en-ID" sz="1800" b="1" dirty="0">
                          <a:effectLst/>
                          <a:latin typeface="Arial" panose="020B0604020202020204" pitchFamily="34" charset="0"/>
                          <a:cs typeface="Arial" panose="020B0604020202020204" pitchFamily="34" charset="0"/>
                        </a:rPr>
                        <a:t>PPPUD</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Program Pengembangan Produk Unggulan Daerah</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latin typeface="Arial" panose="020B0604020202020204" pitchFamily="34" charset="0"/>
                          <a:cs typeface="Arial" panose="020B0604020202020204" pitchFamily="34" charset="0"/>
                        </a:rPr>
                        <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2739304674"/>
                  </a:ext>
                </a:extLst>
              </a:tr>
              <a:tr h="314777">
                <a:tc>
                  <a:txBody>
                    <a:bodyPr/>
                    <a:lstStyle/>
                    <a:p>
                      <a:pPr>
                        <a:spcAft>
                          <a:spcPts val="0"/>
                        </a:spcAft>
                      </a:pPr>
                      <a:r>
                        <a:rPr lang="en-ID" sz="1800" b="1" dirty="0">
                          <a:effectLst/>
                          <a:highlight>
                            <a:srgbClr val="FFFF00"/>
                          </a:highlight>
                          <a:latin typeface="Arial" panose="020B0604020202020204" pitchFamily="34" charset="0"/>
                          <a:cs typeface="Arial" panose="020B0604020202020204" pitchFamily="34" charset="0"/>
                        </a:rPr>
                        <a:t>PPPE</a:t>
                      </a:r>
                      <a:endParaRPr lang="en-ID" sz="1800" b="1"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20000"/>
                        <a:lumOff val="80000"/>
                      </a:schemeClr>
                    </a:solidFill>
                  </a:tcPr>
                </a:tc>
                <a:tc>
                  <a:txBody>
                    <a:bodyPr/>
                    <a:lstStyle/>
                    <a:p>
                      <a:pPr>
                        <a:spcAft>
                          <a:spcPts val="0"/>
                        </a:spcAft>
                      </a:pPr>
                      <a:r>
                        <a:rPr lang="en-ID" sz="1800" dirty="0">
                          <a:effectLst/>
                          <a:highlight>
                            <a:srgbClr val="FFFF00"/>
                          </a:highlight>
                          <a:latin typeface="Arial" panose="020B0604020202020204" pitchFamily="34" charset="0"/>
                          <a:cs typeface="Arial" panose="020B0604020202020204" pitchFamily="34" charset="0"/>
                        </a:rPr>
                        <a:t>Program </a:t>
                      </a:r>
                      <a:r>
                        <a:rPr lang="en-ID" sz="1800" dirty="0" err="1">
                          <a:effectLst/>
                          <a:highlight>
                            <a:srgbClr val="FFFF00"/>
                          </a:highlight>
                          <a:latin typeface="Arial" panose="020B0604020202020204" pitchFamily="34" charset="0"/>
                          <a:cs typeface="Arial" panose="020B0604020202020204" pitchFamily="34" charset="0"/>
                        </a:rPr>
                        <a:t>Pengembangan</a:t>
                      </a:r>
                      <a:r>
                        <a:rPr lang="en-ID" sz="1800" dirty="0">
                          <a:effectLst/>
                          <a:highlight>
                            <a:srgbClr val="FFFF00"/>
                          </a:highlight>
                          <a:latin typeface="Arial" panose="020B0604020202020204" pitchFamily="34" charset="0"/>
                          <a:cs typeface="Arial" panose="020B0604020202020204" pitchFamily="34" charset="0"/>
                        </a:rPr>
                        <a:t> </a:t>
                      </a:r>
                      <a:r>
                        <a:rPr lang="en-ID" sz="1800" dirty="0" err="1">
                          <a:effectLst/>
                          <a:highlight>
                            <a:srgbClr val="FFFF00"/>
                          </a:highlight>
                          <a:latin typeface="Arial" panose="020B0604020202020204" pitchFamily="34" charset="0"/>
                          <a:cs typeface="Arial" panose="020B0604020202020204" pitchFamily="34" charset="0"/>
                        </a:rPr>
                        <a:t>Produk</a:t>
                      </a:r>
                      <a:r>
                        <a:rPr lang="en-ID" sz="1800" dirty="0">
                          <a:effectLst/>
                          <a:highlight>
                            <a:srgbClr val="FFFF00"/>
                          </a:highlight>
                          <a:latin typeface="Arial" panose="020B0604020202020204" pitchFamily="34" charset="0"/>
                          <a:cs typeface="Arial" panose="020B0604020202020204" pitchFamily="34" charset="0"/>
                        </a:rPr>
                        <a:t> </a:t>
                      </a:r>
                      <a:r>
                        <a:rPr lang="en-ID" sz="1800" dirty="0" err="1">
                          <a:effectLst/>
                          <a:highlight>
                            <a:srgbClr val="FFFF00"/>
                          </a:highlight>
                          <a:latin typeface="Arial" panose="020B0604020202020204" pitchFamily="34" charset="0"/>
                          <a:cs typeface="Arial" panose="020B0604020202020204" pitchFamily="34" charset="0"/>
                        </a:rPr>
                        <a:t>Ekspor</a:t>
                      </a:r>
                      <a:endParaRPr lang="en-ID" sz="18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highlight>
                            <a:srgbClr val="FFFF00"/>
                          </a:highlight>
                          <a:latin typeface="Arial" panose="020B0604020202020204" pitchFamily="34" charset="0"/>
                          <a:cs typeface="Arial" panose="020B0604020202020204" pitchFamily="34" charset="0"/>
                        </a:rPr>
                        <a:t>x</a:t>
                      </a:r>
                      <a:endParaRPr lang="en-ID" sz="18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dirty="0">
                          <a:effectLst/>
                          <a:highlight>
                            <a:srgbClr val="FFFF00"/>
                          </a:highlight>
                          <a:latin typeface="Arial" panose="020B0604020202020204" pitchFamily="34" charset="0"/>
                          <a:cs typeface="Arial" panose="020B0604020202020204" pitchFamily="34" charset="0"/>
                        </a:rPr>
                        <a:t> </a:t>
                      </a:r>
                      <a:endParaRPr lang="en-ID" sz="18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390372396"/>
                  </a:ext>
                </a:extLst>
              </a:tr>
              <a:tr h="314777">
                <a:tc>
                  <a:txBody>
                    <a:bodyPr/>
                    <a:lstStyle/>
                    <a:p>
                      <a:pPr>
                        <a:spcAft>
                          <a:spcPts val="0"/>
                        </a:spcAft>
                      </a:pPr>
                      <a:r>
                        <a:rPr lang="en-ID" sz="1800" b="1" dirty="0">
                          <a:effectLst/>
                          <a:highlight>
                            <a:srgbClr val="FFFF00"/>
                          </a:highlight>
                          <a:latin typeface="Arial" panose="020B0604020202020204" pitchFamily="34" charset="0"/>
                          <a:cs typeface="Arial" panose="020B0604020202020204" pitchFamily="34" charset="0"/>
                        </a:rPr>
                        <a:t>Hi-Link</a:t>
                      </a:r>
                      <a:endParaRPr lang="en-ID" sz="1800" b="1"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spcAft>
                          <a:spcPts val="0"/>
                        </a:spcAft>
                      </a:pPr>
                      <a:r>
                        <a:rPr lang="en-ID" sz="1800" dirty="0">
                          <a:effectLst/>
                          <a:highlight>
                            <a:srgbClr val="FFFF00"/>
                          </a:highlight>
                          <a:latin typeface="Arial" panose="020B0604020202020204" pitchFamily="34" charset="0"/>
                          <a:cs typeface="Arial" panose="020B0604020202020204" pitchFamily="34" charset="0"/>
                        </a:rPr>
                        <a:t> Higher Education – Industry Link</a:t>
                      </a:r>
                      <a:endParaRPr lang="en-ID" sz="18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ID" sz="1800" dirty="0">
                          <a:effectLst/>
                          <a:highlight>
                            <a:srgbClr val="FFFF00"/>
                          </a:highlight>
                          <a:latin typeface="Arial" panose="020B0604020202020204" pitchFamily="34" charset="0"/>
                          <a:cs typeface="Arial" panose="020B0604020202020204" pitchFamily="34" charset="0"/>
                        </a:rPr>
                        <a:t>x</a:t>
                      </a:r>
                      <a:endParaRPr lang="en-ID" sz="18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3038749353"/>
                  </a:ext>
                </a:extLst>
              </a:tr>
              <a:tr h="314777">
                <a:tc>
                  <a:txBody>
                    <a:bodyPr/>
                    <a:lstStyle/>
                    <a:p>
                      <a:pPr>
                        <a:spcAft>
                          <a:spcPts val="0"/>
                        </a:spcAft>
                      </a:pPr>
                      <a:r>
                        <a:rPr lang="en-ID" sz="1800" b="1" dirty="0">
                          <a:effectLst/>
                          <a:latin typeface="Arial" panose="020B0604020202020204" pitchFamily="34" charset="0"/>
                          <a:cs typeface="Arial" panose="020B0604020202020204" pitchFamily="34" charset="0"/>
                        </a:rPr>
                        <a:t>PKMS</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a:effectLst/>
                          <a:latin typeface="Arial" panose="020B0604020202020204" pitchFamily="34" charset="0"/>
                          <a:cs typeface="Arial" panose="020B0604020202020204" pitchFamily="34" charset="0"/>
                        </a:rPr>
                        <a:t>Program </a:t>
                      </a:r>
                      <a:r>
                        <a:rPr lang="en-ID" sz="1800" dirty="0" err="1">
                          <a:effectLst/>
                          <a:latin typeface="Arial" panose="020B0604020202020204" pitchFamily="34" charset="0"/>
                          <a:cs typeface="Arial" panose="020B0604020202020204" pitchFamily="34" charset="0"/>
                        </a:rPr>
                        <a:t>Kemitraan</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Masyarakat</a:t>
                      </a:r>
                      <a:r>
                        <a:rPr lang="en-ID" sz="1800" dirty="0">
                          <a:effectLst/>
                          <a:latin typeface="Arial" panose="020B0604020202020204" pitchFamily="34" charset="0"/>
                          <a:cs typeface="Arial" panose="020B0604020202020204" pitchFamily="34" charset="0"/>
                        </a:rPr>
                        <a:t> Stimulus</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lgn="ctr">
                        <a:spcAft>
                          <a:spcPts val="0"/>
                        </a:spcAft>
                      </a:pPr>
                      <a:r>
                        <a:rPr lang="en-ID" sz="1800" dirty="0" err="1">
                          <a:effectLst/>
                          <a:latin typeface="Arial" panose="020B0604020202020204" pitchFamily="34" charset="0"/>
                          <a:cs typeface="Arial" panose="020B0604020202020204" pitchFamily="34" charset="0"/>
                        </a:rPr>
                        <a:t>Baru</a:t>
                      </a:r>
                      <a:r>
                        <a:rPr lang="en-ID" sz="1800" dirty="0">
                          <a:effectLst/>
                          <a:latin typeface="Arial" panose="020B0604020202020204" pitchFamily="34" charset="0"/>
                          <a:cs typeface="Arial" panose="020B0604020202020204" pitchFamily="34" charset="0"/>
                        </a:rPr>
                        <a:t>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lgn="ctr">
                        <a:spcAft>
                          <a:spcPts val="0"/>
                        </a:spcAft>
                      </a:pPr>
                      <a:r>
                        <a:rPr lang="en-ID" sz="1800" dirty="0">
                          <a:effectLst/>
                          <a:latin typeface="Arial" panose="020B0604020202020204" pitchFamily="34" charset="0"/>
                          <a:cs typeface="Arial" panose="020B0604020202020204" pitchFamily="34" charset="0"/>
                        </a:rPr>
                        <a:t>Stimulus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323494926"/>
                  </a:ext>
                </a:extLst>
              </a:tr>
              <a:tr h="629552">
                <a:tc>
                  <a:txBody>
                    <a:bodyPr/>
                    <a:lstStyle/>
                    <a:p>
                      <a:pPr>
                        <a:spcAft>
                          <a:spcPts val="0"/>
                        </a:spcAft>
                      </a:pPr>
                      <a:r>
                        <a:rPr lang="en-ID" sz="1800" b="1" dirty="0">
                          <a:effectLst/>
                          <a:latin typeface="Arial" panose="020B0604020202020204" pitchFamily="34" charset="0"/>
                          <a:cs typeface="Arial" panose="020B0604020202020204" pitchFamily="34" charset="0"/>
                        </a:rPr>
                        <a:t>PPMUPT</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a:effectLst/>
                          <a:latin typeface="Arial" panose="020B0604020202020204" pitchFamily="34" charset="0"/>
                          <a:cs typeface="Arial" panose="020B0604020202020204" pitchFamily="34" charset="0"/>
                        </a:rPr>
                        <a:t>Program </a:t>
                      </a:r>
                      <a:r>
                        <a:rPr lang="en-ID" sz="1800" dirty="0" err="1">
                          <a:effectLst/>
                          <a:latin typeface="Arial" panose="020B0604020202020204" pitchFamily="34" charset="0"/>
                          <a:cs typeface="Arial" panose="020B0604020202020204" pitchFamily="34" charset="0"/>
                        </a:rPr>
                        <a:t>Pemberdayaan</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Masyarakat</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Unggulan</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Perguruan</a:t>
                      </a:r>
                      <a:r>
                        <a:rPr lang="en-ID" sz="1800" dirty="0">
                          <a:effectLst/>
                          <a:latin typeface="Arial" panose="020B0604020202020204" pitchFamily="34" charset="0"/>
                          <a:cs typeface="Arial" panose="020B0604020202020204" pitchFamily="34" charset="0"/>
                        </a:rPr>
                        <a:t> Tinggi</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lgn="ctr">
                        <a:spcAft>
                          <a:spcPts val="0"/>
                        </a:spcAft>
                      </a:pPr>
                      <a:r>
                        <a:rPr lang="en-ID" sz="1800" dirty="0" err="1" smtClean="0">
                          <a:effectLst/>
                          <a:latin typeface="Arial" panose="020B0604020202020204" pitchFamily="34" charset="0"/>
                          <a:cs typeface="Arial" panose="020B0604020202020204" pitchFamily="34" charset="0"/>
                        </a:rPr>
                        <a:t>Baru</a:t>
                      </a:r>
                      <a:r>
                        <a:rPr lang="en-ID" sz="1800" dirty="0" smtClean="0">
                          <a:effectLst/>
                          <a:latin typeface="Arial" panose="020B0604020202020204" pitchFamily="34" charset="0"/>
                          <a:cs typeface="Arial" panose="020B0604020202020204" pitchFamily="34" charset="0"/>
                        </a:rPr>
                        <a:t>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lgn="ctr">
                        <a:spcAft>
                          <a:spcPts val="0"/>
                        </a:spcAft>
                      </a:pPr>
                      <a:r>
                        <a:rPr lang="en-ID" sz="1800" dirty="0" err="1">
                          <a:effectLst/>
                          <a:latin typeface="Arial" panose="020B0604020202020204" pitchFamily="34" charset="0"/>
                          <a:cs typeface="Arial" panose="020B0604020202020204" pitchFamily="34" charset="0"/>
                        </a:rPr>
                        <a:t>Desentralisasi</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a:effectLst/>
                          <a:latin typeface="Arial" panose="020B0604020202020204" pitchFamily="34" charset="0"/>
                          <a:cs typeface="Arial" panose="020B0604020202020204" pitchFamily="34" charset="0"/>
                        </a:rPr>
                        <a:t> </a:t>
                      </a:r>
                      <a:endParaRPr lang="en-ID" sz="18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256397416"/>
                  </a:ext>
                </a:extLst>
              </a:tr>
              <a:tr h="456588">
                <a:tc>
                  <a:txBody>
                    <a:bodyPr/>
                    <a:lstStyle/>
                    <a:p>
                      <a:pPr>
                        <a:spcAft>
                          <a:spcPts val="0"/>
                        </a:spcAft>
                      </a:pPr>
                      <a:r>
                        <a:rPr lang="en-ID" sz="1800" b="1" dirty="0">
                          <a:effectLst/>
                          <a:latin typeface="Arial" panose="020B0604020202020204" pitchFamily="34" charset="0"/>
                          <a:cs typeface="Arial" panose="020B0604020202020204" pitchFamily="34" charset="0"/>
                        </a:rPr>
                        <a:t>PPIM</a:t>
                      </a:r>
                      <a:endParaRPr lang="en-ID"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err="1">
                          <a:effectLst/>
                          <a:latin typeface="Arial" panose="020B0604020202020204" pitchFamily="34" charset="0"/>
                          <a:cs typeface="Arial" panose="020B0604020202020204" pitchFamily="34" charset="0"/>
                        </a:rPr>
                        <a:t>Pogram</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Penerapan</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Iptkek</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kepada</a:t>
                      </a:r>
                      <a:r>
                        <a:rPr lang="en-ID" sz="1800" dirty="0">
                          <a:effectLst/>
                          <a:latin typeface="Arial" panose="020B0604020202020204" pitchFamily="34" charset="0"/>
                          <a:cs typeface="Arial" panose="020B0604020202020204" pitchFamily="34" charset="0"/>
                        </a:rPr>
                        <a:t> </a:t>
                      </a:r>
                      <a:r>
                        <a:rPr lang="en-ID" sz="1800" dirty="0" err="1">
                          <a:effectLst/>
                          <a:latin typeface="Arial" panose="020B0604020202020204" pitchFamily="34" charset="0"/>
                          <a:cs typeface="Arial" panose="020B0604020202020204" pitchFamily="34" charset="0"/>
                        </a:rPr>
                        <a:t>Masyarakat</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smtClean="0">
                          <a:effectLst/>
                          <a:latin typeface="Arial" panose="020B0604020202020204" pitchFamily="34" charset="0"/>
                          <a:cs typeface="Arial" panose="020B0604020202020204" pitchFamily="34" charset="0"/>
                        </a:rPr>
                        <a:t>     </a:t>
                      </a:r>
                      <a:r>
                        <a:rPr lang="en-ID" sz="1800" dirty="0" err="1" smtClean="0">
                          <a:effectLst/>
                          <a:latin typeface="Arial" panose="020B0604020202020204" pitchFamily="34" charset="0"/>
                          <a:cs typeface="Arial" panose="020B0604020202020204" pitchFamily="34" charset="0"/>
                        </a:rPr>
                        <a:t>Baru</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smtClean="0">
                          <a:effectLst/>
                          <a:latin typeface="Arial" panose="020B0604020202020204" pitchFamily="34" charset="0"/>
                          <a:cs typeface="Arial" panose="020B0604020202020204" pitchFamily="34" charset="0"/>
                        </a:rPr>
                        <a:t>   </a:t>
                      </a:r>
                      <a:r>
                        <a:rPr lang="en-ID" sz="1800" dirty="0" err="1" smtClean="0">
                          <a:effectLst/>
                          <a:latin typeface="Arial" panose="020B0604020202020204" pitchFamily="34" charset="0"/>
                          <a:cs typeface="Arial" panose="020B0604020202020204" pitchFamily="34" charset="0"/>
                        </a:rPr>
                        <a:t>Penugasan</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spcAft>
                          <a:spcPts val="0"/>
                        </a:spcAft>
                      </a:pPr>
                      <a:r>
                        <a:rPr lang="en-ID" sz="1800" dirty="0">
                          <a:effectLst/>
                          <a:latin typeface="Arial" panose="020B0604020202020204" pitchFamily="34" charset="0"/>
                          <a:cs typeface="Arial" panose="020B0604020202020204" pitchFamily="34" charset="0"/>
                        </a:rPr>
                        <a:t> </a:t>
                      </a:r>
                      <a:endParaRPr lang="en-ID"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951555791"/>
                  </a:ext>
                </a:extLst>
              </a:tr>
            </a:tbl>
          </a:graphicData>
        </a:graphic>
      </p:graphicFrame>
    </p:spTree>
    <p:extLst>
      <p:ext uri="{BB962C8B-B14F-4D97-AF65-F5344CB8AC3E}">
        <p14:creationId xmlns:p14="http://schemas.microsoft.com/office/powerpoint/2010/main" val="7988975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42230337"/>
              </p:ext>
            </p:extLst>
          </p:nvPr>
        </p:nvGraphicFramePr>
        <p:xfrm>
          <a:off x="602344" y="829285"/>
          <a:ext cx="10058401" cy="5160287"/>
        </p:xfrm>
        <a:graphic>
          <a:graphicData uri="http://schemas.openxmlformats.org/drawingml/2006/table">
            <a:tbl>
              <a:tblPr/>
              <a:tblGrid>
                <a:gridCol w="651880"/>
                <a:gridCol w="7136376"/>
                <a:gridCol w="2270145"/>
              </a:tblGrid>
              <a:tr h="972109">
                <a:tc>
                  <a:txBody>
                    <a:bodyPr/>
                    <a:lstStyle/>
                    <a:p>
                      <a:pPr algn="ctr">
                        <a:lnSpc>
                          <a:spcPct val="107000"/>
                        </a:lnSpc>
                        <a:spcAft>
                          <a:spcPts val="0"/>
                        </a:spcAft>
                      </a:pPr>
                      <a:r>
                        <a:rPr lang="en-US" sz="1400" b="1" dirty="0">
                          <a:solidFill>
                            <a:schemeClr val="bg1"/>
                          </a:solidFill>
                          <a:latin typeface="Times New Roman"/>
                          <a:ea typeface="Times New Roman"/>
                          <a:cs typeface="Times New Roman"/>
                        </a:rPr>
                        <a:t>No</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dirty="0" err="1">
                          <a:solidFill>
                            <a:schemeClr val="bg1"/>
                          </a:solidFill>
                          <a:latin typeface="Times New Roman"/>
                          <a:ea typeface="Times New Roman"/>
                          <a:cs typeface="Times New Roman"/>
                        </a:rPr>
                        <a:t>Jenis</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Luaran</a:t>
                      </a:r>
                      <a:r>
                        <a:rPr lang="en-US" sz="1400" b="1" dirty="0">
                          <a:solidFill>
                            <a:schemeClr val="bg1"/>
                          </a:solidFill>
                          <a:latin typeface="Times New Roman"/>
                          <a:ea typeface="Times New Roman"/>
                          <a:cs typeface="Times New Roman"/>
                        </a:rPr>
                        <a:t>  </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dirty="0" err="1">
                          <a:solidFill>
                            <a:schemeClr val="bg1"/>
                          </a:solidFill>
                          <a:latin typeface="Times New Roman"/>
                          <a:ea typeface="Times New Roman"/>
                          <a:cs typeface="Times New Roman"/>
                        </a:rPr>
                        <a:t>Indikator</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Capaian</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32">
                <a:tc gridSpan="3">
                  <a:txBody>
                    <a:bodyPr/>
                    <a:lstStyle/>
                    <a:p>
                      <a:pPr indent="88900">
                        <a:lnSpc>
                          <a:spcPct val="107000"/>
                        </a:lnSpc>
                        <a:spcAft>
                          <a:spcPts val="0"/>
                        </a:spcAft>
                      </a:pP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Luaran</a:t>
                      </a:r>
                      <a:r>
                        <a:rPr lang="en-US" sz="1400" b="1" dirty="0">
                          <a:solidFill>
                            <a:schemeClr val="bg1"/>
                          </a:solidFill>
                          <a:latin typeface="Times New Roman"/>
                          <a:ea typeface="Times New Roman"/>
                          <a:cs typeface="Times New Roman"/>
                        </a:rPr>
                        <a:t> </a:t>
                      </a:r>
                      <a:r>
                        <a:rPr lang="en-US" sz="1400" b="1" dirty="0" err="1">
                          <a:solidFill>
                            <a:schemeClr val="bg1"/>
                          </a:solidFill>
                          <a:latin typeface="Times New Roman"/>
                          <a:ea typeface="Times New Roman"/>
                          <a:cs typeface="Times New Roman"/>
                        </a:rPr>
                        <a:t>Wajib</a:t>
                      </a:r>
                      <a:endParaRPr lang="en-US" sz="1400" dirty="0">
                        <a:solidFill>
                          <a:schemeClr val="bg1"/>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7407">
                <a:tc>
                  <a:txBody>
                    <a:bodyPr/>
                    <a:lstStyle/>
                    <a:p>
                      <a:pPr algn="ctr">
                        <a:lnSpc>
                          <a:spcPct val="107000"/>
                        </a:lnSpc>
                        <a:spcAft>
                          <a:spcPts val="0"/>
                        </a:spcAft>
                      </a:pPr>
                      <a:r>
                        <a:rPr lang="en-US" sz="1400" dirty="0">
                          <a:solidFill>
                            <a:srgbClr val="002060"/>
                          </a:solidFill>
                          <a:latin typeface="Times New Roman"/>
                          <a:ea typeface="Times New Roman"/>
                          <a:cs typeface="Times New Roman"/>
                        </a:rPr>
                        <a:t>1</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ilmiah</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pada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Jurnal</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ber</a:t>
                      </a:r>
                      <a:r>
                        <a:rPr lang="en-US" sz="1400" dirty="0" smtClean="0">
                          <a:solidFill>
                            <a:srgbClr val="002060"/>
                          </a:solidFill>
                          <a:latin typeface="Times New Roman"/>
                          <a:ea typeface="Times New Roman"/>
                          <a:cs typeface="Times New Roman"/>
                        </a:rPr>
                        <a:t> ISSN</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algn="ctr">
                        <a:lnSpc>
                          <a:spcPct val="107000"/>
                        </a:lnSpc>
                        <a:spcAft>
                          <a:spcPts val="0"/>
                        </a:spcAft>
                      </a:pPr>
                      <a:r>
                        <a:rPr lang="en-US" sz="1400" dirty="0">
                          <a:solidFill>
                            <a:srgbClr val="002060"/>
                          </a:solidFill>
                          <a:latin typeface="Times New Roman"/>
                          <a:ea typeface="Times New Roman"/>
                          <a:cs typeface="Times New Roman"/>
                        </a:rPr>
                        <a:t>2</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pada</a:t>
                      </a:r>
                      <a:r>
                        <a:rPr lang="en-US" sz="1400" dirty="0">
                          <a:solidFill>
                            <a:srgbClr val="002060"/>
                          </a:solidFill>
                          <a:latin typeface="Times New Roman"/>
                          <a:ea typeface="Times New Roman"/>
                          <a:cs typeface="Times New Roman"/>
                        </a:rPr>
                        <a:t> media </a:t>
                      </a:r>
                      <a:r>
                        <a:rPr lang="en-US" sz="1400" dirty="0" err="1">
                          <a:solidFill>
                            <a:srgbClr val="002060"/>
                          </a:solidFill>
                          <a:latin typeface="Times New Roman"/>
                          <a:ea typeface="Times New Roman"/>
                          <a:cs typeface="Times New Roman"/>
                        </a:rPr>
                        <a:t>masa</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cetak</a:t>
                      </a:r>
                      <a:r>
                        <a:rPr lang="en-US" sz="1400" dirty="0" smtClean="0">
                          <a:solidFill>
                            <a:srgbClr val="002060"/>
                          </a:solidFill>
                          <a:latin typeface="Times New Roman"/>
                          <a:ea typeface="Times New Roman"/>
                          <a:cs typeface="Times New Roman"/>
                        </a:rPr>
                        <a:t>/</a:t>
                      </a:r>
                      <a:r>
                        <a:rPr lang="en-US" sz="1400" dirty="0" err="1" smtClean="0">
                          <a:solidFill>
                            <a:srgbClr val="002060"/>
                          </a:solidFill>
                          <a:latin typeface="Times New Roman"/>
                          <a:ea typeface="Times New Roman"/>
                          <a:cs typeface="Times New Roman"/>
                        </a:rPr>
                        <a:t>elektronik</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664">
                <a:tc>
                  <a:txBody>
                    <a:bodyPr/>
                    <a:lstStyle/>
                    <a:p>
                      <a:pPr algn="ctr">
                        <a:lnSpc>
                          <a:spcPct val="107000"/>
                        </a:lnSpc>
                        <a:spcAft>
                          <a:spcPts val="0"/>
                        </a:spcAft>
                      </a:pPr>
                      <a:r>
                        <a:rPr lang="en-US" sz="1400" dirty="0">
                          <a:solidFill>
                            <a:srgbClr val="002060"/>
                          </a:solidFill>
                          <a:latin typeface="Times New Roman"/>
                          <a:ea typeface="Times New Roman"/>
                          <a:cs typeface="Times New Roman"/>
                        </a:rPr>
                        <a:t>3</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en-US" sz="1400" dirty="0" smtClean="0">
                          <a:solidFill>
                            <a:srgbClr val="002060"/>
                          </a:solidFill>
                          <a:latin typeface="Lucida Bright"/>
                          <a:ea typeface="Times New Roman"/>
                          <a:cs typeface="Times New Roman"/>
                        </a:rPr>
                        <a:t>Video</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76">
                <a:tc>
                  <a:txBody>
                    <a:bodyPr/>
                    <a:lstStyle/>
                    <a:p>
                      <a:pPr algn="ctr">
                        <a:lnSpc>
                          <a:spcPct val="107000"/>
                        </a:lnSpc>
                        <a:spcAft>
                          <a:spcPts val="0"/>
                        </a:spcAft>
                      </a:pPr>
                      <a:r>
                        <a:rPr lang="en-US" sz="1400" dirty="0">
                          <a:solidFill>
                            <a:srgbClr val="002060"/>
                          </a:solidFill>
                          <a:latin typeface="Times New Roman"/>
                          <a:ea typeface="Times New Roman"/>
                          <a:cs typeface="Times New Roman"/>
                        </a:rPr>
                        <a:t>4</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x-none" sz="1400" smtClean="0">
                          <a:solidFill>
                            <a:srgbClr val="002060"/>
                          </a:solidFill>
                          <a:latin typeface="Times New Roman"/>
                          <a:ea typeface="Times New Roman"/>
                          <a:cs typeface="Times New Roman"/>
                        </a:rPr>
                        <a:t>Peningkatan daya saing (peningkatan kualitas, kuantitas, serta nilai tambah barang, jasa, diversifikasi produk, atau sumber daya  lainnya </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76">
                <a:tc>
                  <a:txBody>
                    <a:bodyPr/>
                    <a:lstStyle/>
                    <a:p>
                      <a:pPr algn="ctr">
                        <a:lnSpc>
                          <a:spcPct val="107000"/>
                        </a:lnSpc>
                        <a:spcAft>
                          <a:spcPts val="0"/>
                        </a:spcAft>
                      </a:pPr>
                      <a:r>
                        <a:rPr lang="en-US" sz="1400" dirty="0">
                          <a:solidFill>
                            <a:srgbClr val="002060"/>
                          </a:solidFill>
                          <a:latin typeface="Times New Roman"/>
                          <a:ea typeface="Times New Roman"/>
                          <a:cs typeface="Times New Roman"/>
                        </a:rPr>
                        <a:t>5</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hangingPunct="0">
                        <a:spcAft>
                          <a:spcPts val="0"/>
                        </a:spcAft>
                      </a:pPr>
                      <a:r>
                        <a:rPr lang="x-none" sz="1400">
                          <a:solidFill>
                            <a:srgbClr val="002060"/>
                          </a:solidFill>
                          <a:latin typeface="Times New Roman"/>
                          <a:ea typeface="Times New Roman"/>
                          <a:cs typeface="Times New Roman"/>
                        </a:rPr>
                        <a:t>Perbaikan  tata nilai masyarakat (seni budaya, sosial, politik, keamanan, ketentraman, pendidikan, kesehatan</a:t>
                      </a:r>
                      <a:r>
                        <a:rPr lang="x-none" sz="1400" smtClean="0">
                          <a:solidFill>
                            <a:srgbClr val="002060"/>
                          </a:solidFill>
                          <a:latin typeface="Times New Roman"/>
                          <a:ea typeface="Times New Roman"/>
                          <a:cs typeface="Times New Roman"/>
                        </a:rPr>
                        <a:t>)</a:t>
                      </a:r>
                      <a:endParaRPr lang="en-US" sz="1400" dirty="0">
                        <a:solidFill>
                          <a:srgbClr val="002060"/>
                        </a:solidFill>
                        <a:latin typeface="Lucida Bright"/>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90">
                <a:tc gridSpan="3">
                  <a:txBody>
                    <a:bodyPr/>
                    <a:lstStyle/>
                    <a:p>
                      <a:pPr indent="20320" algn="just">
                        <a:lnSpc>
                          <a:spcPct val="107000"/>
                        </a:lnSpc>
                        <a:spcAft>
                          <a:spcPts val="0"/>
                        </a:spcAft>
                      </a:pPr>
                      <a:r>
                        <a:rPr lang="en-US" sz="1400" b="1" dirty="0" err="1">
                          <a:solidFill>
                            <a:srgbClr val="002060"/>
                          </a:solidFill>
                          <a:latin typeface="Times New Roman"/>
                          <a:ea typeface="Times New Roman"/>
                          <a:cs typeface="Times New Roman"/>
                        </a:rPr>
                        <a:t>Luaran</a:t>
                      </a:r>
                      <a:r>
                        <a:rPr lang="en-US" sz="1400" b="1" dirty="0">
                          <a:solidFill>
                            <a:srgbClr val="002060"/>
                          </a:solidFill>
                          <a:latin typeface="Times New Roman"/>
                          <a:ea typeface="Times New Roman"/>
                          <a:cs typeface="Times New Roman"/>
                        </a:rPr>
                        <a:t> </a:t>
                      </a:r>
                      <a:r>
                        <a:rPr lang="en-US" sz="1400" b="1" dirty="0" err="1">
                          <a:solidFill>
                            <a:srgbClr val="002060"/>
                          </a:solidFill>
                          <a:latin typeface="Times New Roman"/>
                          <a:ea typeface="Times New Roman"/>
                          <a:cs typeface="Times New Roman"/>
                        </a:rPr>
                        <a:t>Tambahan</a:t>
                      </a:r>
                      <a:r>
                        <a:rPr lang="en-US" sz="1400" b="1" dirty="0">
                          <a:solidFill>
                            <a:srgbClr val="002060"/>
                          </a:solidFill>
                          <a:latin typeface="Times New Roman"/>
                          <a:ea typeface="Times New Roman"/>
                          <a:cs typeface="Times New Roman"/>
                        </a:rPr>
                        <a:t> </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602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1</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Publikasi</a:t>
                      </a:r>
                      <a:r>
                        <a:rPr lang="en-US" sz="1400" dirty="0">
                          <a:solidFill>
                            <a:srgbClr val="002060"/>
                          </a:solidFill>
                          <a:latin typeface="Times New Roman"/>
                          <a:ea typeface="Times New Roman"/>
                          <a:cs typeface="Times New Roman"/>
                        </a:rPr>
                        <a:t> di </a:t>
                      </a:r>
                      <a:r>
                        <a:rPr lang="en-US" sz="1400" dirty="0" err="1">
                          <a:solidFill>
                            <a:srgbClr val="002060"/>
                          </a:solidFill>
                          <a:latin typeface="Times New Roman"/>
                          <a:ea typeface="Times New Roman"/>
                          <a:cs typeface="Times New Roman"/>
                        </a:rPr>
                        <a:t>jurnal</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internasional</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36">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2</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Jasa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rekayasa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sosial</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metode</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atau</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sistem</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produk</a:t>
                      </a:r>
                      <a:r>
                        <a:rPr lang="en-US" sz="1400" dirty="0" smtClean="0">
                          <a:solidFill>
                            <a:srgbClr val="002060"/>
                          </a:solidFill>
                          <a:latin typeface="Times New Roman"/>
                          <a:ea typeface="Times New Roman"/>
                          <a:cs typeface="Times New Roman"/>
                        </a:rPr>
                        <a:t>/</a:t>
                      </a:r>
                      <a:r>
                        <a:rPr lang="en-US" sz="1400" dirty="0" err="1" smtClean="0">
                          <a:solidFill>
                            <a:srgbClr val="002060"/>
                          </a:solidFill>
                          <a:latin typeface="Times New Roman"/>
                          <a:ea typeface="Times New Roman"/>
                          <a:cs typeface="Times New Roman"/>
                        </a:rPr>
                        <a:t>barang</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188">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3</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Inovasi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baru</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TTG</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6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4</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Hak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kekayaan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intelektual</a:t>
                      </a:r>
                      <a:r>
                        <a:rPr lang="en-US" sz="1400" dirty="0">
                          <a:solidFill>
                            <a:srgbClr val="002060"/>
                          </a:solidFill>
                          <a:latin typeface="Times New Roman"/>
                          <a:ea typeface="Times New Roman"/>
                          <a:cs typeface="Times New Roman"/>
                        </a:rPr>
                        <a:t> (Paten, Paten </a:t>
                      </a:r>
                      <a:r>
                        <a:rPr lang="en-US" sz="1400" dirty="0" err="1">
                          <a:solidFill>
                            <a:srgbClr val="002060"/>
                          </a:solidFill>
                          <a:latin typeface="Times New Roman"/>
                          <a:ea typeface="Times New Roman"/>
                          <a:cs typeface="Times New Roman"/>
                        </a:rPr>
                        <a:t>sederhana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Hak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Cipta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Merek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dagang</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Rahasia</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dagang</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Desain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Produk</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Industri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Perlindungan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Varietas</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Tanaman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Perlindungan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Desain</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Topografi</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Sirkuit</a:t>
                      </a:r>
                      <a:r>
                        <a:rPr lang="en-US" sz="1400" dirty="0">
                          <a:solidFill>
                            <a:srgbClr val="002060"/>
                          </a:solidFill>
                          <a:latin typeface="Times New Roman"/>
                          <a:ea typeface="Times New Roman"/>
                          <a:cs typeface="Times New Roman"/>
                        </a:rPr>
                        <a:t> </a:t>
                      </a:r>
                      <a:r>
                        <a:rPr lang="en-US" sz="1400" dirty="0" err="1" smtClean="0">
                          <a:solidFill>
                            <a:srgbClr val="002060"/>
                          </a:solidFill>
                          <a:latin typeface="Times New Roman"/>
                          <a:ea typeface="Times New Roman"/>
                          <a:cs typeface="Times New Roman"/>
                        </a:rPr>
                        <a:t>Terpadu</a:t>
                      </a:r>
                      <a:r>
                        <a:rPr lang="en-US" sz="1400" dirty="0" smtClean="0">
                          <a:solidFill>
                            <a:srgbClr val="002060"/>
                          </a:solidFill>
                          <a:latin typeface="Times New Roman"/>
                          <a:ea typeface="Times New Roman"/>
                          <a:cs typeface="Times New Roman"/>
                        </a:rPr>
                        <a:t>)</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0">
                <a:tc>
                  <a:txBody>
                    <a:bodyPr/>
                    <a:lstStyle/>
                    <a:p>
                      <a:pPr marL="63500">
                        <a:lnSpc>
                          <a:spcPct val="107000"/>
                        </a:lnSpc>
                        <a:spcAft>
                          <a:spcPts val="0"/>
                        </a:spcAft>
                      </a:pPr>
                      <a:r>
                        <a:rPr lang="en-US" sz="1400" dirty="0">
                          <a:solidFill>
                            <a:srgbClr val="002060"/>
                          </a:solidFill>
                          <a:latin typeface="Times New Roman"/>
                          <a:ea typeface="Times New Roman"/>
                          <a:cs typeface="Times New Roman"/>
                        </a:rPr>
                        <a:t>5</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nSpc>
                          <a:spcPct val="107000"/>
                        </a:lnSpc>
                        <a:spcAft>
                          <a:spcPts val="0"/>
                        </a:spcAft>
                      </a:pPr>
                      <a:r>
                        <a:rPr lang="en-US" sz="1400" dirty="0" err="1">
                          <a:solidFill>
                            <a:srgbClr val="002060"/>
                          </a:solidFill>
                          <a:latin typeface="Times New Roman"/>
                          <a:ea typeface="Times New Roman"/>
                          <a:cs typeface="Times New Roman"/>
                        </a:rPr>
                        <a:t>Buku</a:t>
                      </a:r>
                      <a:r>
                        <a:rPr lang="en-US" sz="1400" dirty="0">
                          <a:solidFill>
                            <a:srgbClr val="002060"/>
                          </a:solidFill>
                          <a:latin typeface="Times New Roman"/>
                          <a:ea typeface="Times New Roman"/>
                          <a:cs typeface="Times New Roman"/>
                        </a:rPr>
                        <a:t> </a:t>
                      </a:r>
                      <a:r>
                        <a:rPr lang="en-US" sz="1400" dirty="0" err="1">
                          <a:solidFill>
                            <a:srgbClr val="002060"/>
                          </a:solidFill>
                          <a:latin typeface="Times New Roman"/>
                          <a:ea typeface="Times New Roman"/>
                          <a:cs typeface="Times New Roman"/>
                        </a:rPr>
                        <a:t>ber</a:t>
                      </a:r>
                      <a:r>
                        <a:rPr lang="en-US" sz="1400" dirty="0">
                          <a:solidFill>
                            <a:srgbClr val="002060"/>
                          </a:solidFill>
                          <a:latin typeface="Times New Roman"/>
                          <a:ea typeface="Times New Roman"/>
                          <a:cs typeface="Times New Roman"/>
                        </a:rPr>
                        <a:t> </a:t>
                      </a:r>
                      <a:r>
                        <a:rPr lang="en-US" sz="1400" dirty="0" smtClean="0">
                          <a:solidFill>
                            <a:srgbClr val="002060"/>
                          </a:solidFill>
                          <a:latin typeface="Times New Roman"/>
                          <a:ea typeface="Times New Roman"/>
                          <a:cs typeface="Times New Roman"/>
                        </a:rPr>
                        <a:t>ISBN</a:t>
                      </a:r>
                      <a:endParaRPr lang="en-US" sz="1400" dirty="0">
                        <a:solidFill>
                          <a:srgbClr val="002060"/>
                        </a:solidFill>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ct val="107000"/>
                        </a:lnSpc>
                        <a:spcAft>
                          <a:spcPts val="0"/>
                        </a:spcAft>
                      </a:pPr>
                      <a:endParaRPr lang="en-US" sz="1400" dirty="0">
                        <a:solidFill>
                          <a:srgbClr val="00206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06836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0745318"/>
              </p:ext>
            </p:extLst>
          </p:nvPr>
        </p:nvGraphicFramePr>
        <p:xfrm>
          <a:off x="95208" y="214290"/>
          <a:ext cx="11906291"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680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2240497"/>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610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15023816"/>
              </p:ext>
            </p:extLst>
          </p:nvPr>
        </p:nvGraphicFramePr>
        <p:xfrm>
          <a:off x="666712" y="642918"/>
          <a:ext cx="10763283"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3448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8D8F95-B871-904D-969C-140DF9D54477}"/>
              </a:ext>
            </a:extLst>
          </p:cNvPr>
          <p:cNvSpPr>
            <a:spLocks noGrp="1"/>
          </p:cNvSpPr>
          <p:nvPr>
            <p:ph type="title"/>
          </p:nvPr>
        </p:nvSpPr>
        <p:spPr/>
        <p:txBody>
          <a:bodyPr>
            <a:normAutofit/>
          </a:bodyPr>
          <a:lstStyle/>
          <a:p>
            <a:pPr algn="r"/>
            <a:r>
              <a:rPr lang="en-US" sz="3200" dirty="0">
                <a:latin typeface="Arial" panose="020B0604020202020204" pitchFamily="34" charset="0"/>
                <a:cs typeface="Arial" panose="020B0604020202020204" pitchFamily="34" charset="0"/>
              </a:rPr>
              <a:t>4. Program </a:t>
            </a:r>
            <a:r>
              <a:rPr lang="en-US" sz="3200" dirty="0" err="1">
                <a:latin typeface="Arial" panose="020B0604020202020204" pitchFamily="34" charset="0"/>
                <a:cs typeface="Arial" panose="020B0604020202020204" pitchFamily="34" charset="0"/>
              </a:rPr>
              <a:t>Penerapan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Iptek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kepada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Masyarakat</a:t>
            </a:r>
            <a:r>
              <a:rPr lang="en-US" sz="3200" dirty="0">
                <a:latin typeface="Arial" panose="020B0604020202020204" pitchFamily="34" charset="0"/>
                <a:cs typeface="Arial" panose="020B0604020202020204" pitchFamily="34" charset="0"/>
              </a:rPr>
              <a:t>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PPIM</a:t>
            </a:r>
          </a:p>
        </p:txBody>
      </p:sp>
      <p:sp>
        <p:nvSpPr>
          <p:cNvPr id="3" name="Content Placeholder 2">
            <a:extLst>
              <a:ext uri="{FF2B5EF4-FFF2-40B4-BE49-F238E27FC236}">
                <a16:creationId xmlns="" xmlns:a16="http://schemas.microsoft.com/office/drawing/2014/main" id="{40C42077-D823-BA4F-AE1C-E2660DA149D2}"/>
              </a:ext>
            </a:extLst>
          </p:cNvPr>
          <p:cNvSpPr>
            <a:spLocks noGrp="1"/>
          </p:cNvSpPr>
          <p:nvPr>
            <p:ph idx="1"/>
          </p:nvPr>
        </p:nvSpPr>
        <p:spPr/>
        <p:txBody>
          <a:bodyPr/>
          <a:lstStyle/>
          <a:p>
            <a:r>
              <a:rPr lang="en-ID" dirty="0" err="1"/>
              <a:t>Kemenristekdikti</a:t>
            </a:r>
            <a:r>
              <a:rPr lang="en-ID" dirty="0"/>
              <a:t> </a:t>
            </a:r>
            <a:r>
              <a:rPr lang="en-ID" dirty="0" err="1"/>
              <a:t>dengan</a:t>
            </a:r>
            <a:r>
              <a:rPr lang="en-ID" dirty="0"/>
              <a:t> </a:t>
            </a:r>
            <a:r>
              <a:rPr lang="en-ID" dirty="0" err="1"/>
              <a:t>berbagai</a:t>
            </a:r>
            <a:r>
              <a:rPr lang="en-ID" dirty="0"/>
              <a:t> </a:t>
            </a:r>
            <a:r>
              <a:rPr lang="en-ID" dirty="0" err="1"/>
              <a:t>kepakaran</a:t>
            </a:r>
            <a:r>
              <a:rPr lang="en-ID" dirty="0"/>
              <a:t> yang </a:t>
            </a:r>
            <a:r>
              <a:rPr lang="en-ID" dirty="0" err="1"/>
              <a:t>dimilikinya</a:t>
            </a:r>
            <a:r>
              <a:rPr lang="en-ID" dirty="0"/>
              <a:t> </a:t>
            </a:r>
            <a:r>
              <a:rPr lang="en-ID" dirty="0" err="1"/>
              <a:t>berkewajiban</a:t>
            </a:r>
            <a:r>
              <a:rPr lang="en-ID" dirty="0"/>
              <a:t> </a:t>
            </a:r>
            <a:r>
              <a:rPr lang="en-ID" dirty="0" err="1"/>
              <a:t>menyukseskan</a:t>
            </a:r>
            <a:r>
              <a:rPr lang="en-ID" dirty="0"/>
              <a:t> </a:t>
            </a:r>
            <a:r>
              <a:rPr lang="en-ID" dirty="0" err="1"/>
              <a:t>pembangunan</a:t>
            </a:r>
            <a:r>
              <a:rPr lang="en-ID" dirty="0"/>
              <a:t> di </a:t>
            </a:r>
            <a:r>
              <a:rPr lang="en-ID" dirty="0" err="1"/>
              <a:t>segala</a:t>
            </a:r>
            <a:r>
              <a:rPr lang="en-ID" dirty="0"/>
              <a:t> </a:t>
            </a:r>
            <a:r>
              <a:rPr lang="en-ID" dirty="0" err="1"/>
              <a:t>bidang</a:t>
            </a:r>
            <a:r>
              <a:rPr lang="en-ID" dirty="0"/>
              <a:t> </a:t>
            </a:r>
            <a:r>
              <a:rPr lang="en-ID" dirty="0" err="1"/>
              <a:t>dengan</a:t>
            </a:r>
            <a:r>
              <a:rPr lang="en-ID" dirty="0"/>
              <a:t> </a:t>
            </a:r>
            <a:r>
              <a:rPr lang="en-ID" dirty="0" err="1"/>
              <a:t>memberikan</a:t>
            </a:r>
            <a:r>
              <a:rPr lang="en-ID" dirty="0"/>
              <a:t> </a:t>
            </a:r>
            <a:r>
              <a:rPr lang="en-ID" dirty="0" err="1"/>
              <a:t>dukungan</a:t>
            </a:r>
            <a:r>
              <a:rPr lang="en-ID" dirty="0"/>
              <a:t>, </a:t>
            </a:r>
            <a:r>
              <a:rPr lang="en-ID" dirty="0" err="1"/>
              <a:t>penguatan</a:t>
            </a:r>
            <a:r>
              <a:rPr lang="en-ID" dirty="0"/>
              <a:t>, </a:t>
            </a:r>
            <a:r>
              <a:rPr lang="en-ID" dirty="0" err="1"/>
              <a:t>dan</a:t>
            </a:r>
            <a:r>
              <a:rPr lang="en-ID" dirty="0"/>
              <a:t> </a:t>
            </a:r>
            <a:r>
              <a:rPr lang="en-ID" dirty="0" err="1"/>
              <a:t>pendampingan</a:t>
            </a:r>
            <a:r>
              <a:rPr lang="en-ID" dirty="0"/>
              <a:t> </a:t>
            </a:r>
            <a:r>
              <a:rPr lang="en-ID" dirty="0" err="1"/>
              <a:t>dalam</a:t>
            </a:r>
            <a:r>
              <a:rPr lang="en-ID" dirty="0"/>
              <a:t> </a:t>
            </a:r>
            <a:r>
              <a:rPr lang="en-ID" dirty="0" err="1"/>
              <a:t>bentuk</a:t>
            </a:r>
            <a:r>
              <a:rPr lang="en-ID" dirty="0"/>
              <a:t> </a:t>
            </a:r>
            <a:r>
              <a:rPr lang="en-ID" dirty="0" err="1"/>
              <a:t>kerjasama</a:t>
            </a:r>
            <a:r>
              <a:rPr lang="en-ID" dirty="0"/>
              <a:t> </a:t>
            </a:r>
            <a:r>
              <a:rPr lang="en-ID" dirty="0" err="1"/>
              <a:t>pelaksanaan</a:t>
            </a:r>
            <a:r>
              <a:rPr lang="en-ID" dirty="0"/>
              <a:t> program-program </a:t>
            </a:r>
            <a:r>
              <a:rPr lang="en-ID" dirty="0" err="1"/>
              <a:t>prioritas</a:t>
            </a:r>
            <a:r>
              <a:rPr lang="en-ID" dirty="0"/>
              <a:t> yang </a:t>
            </a:r>
            <a:r>
              <a:rPr lang="en-ID" dirty="0" err="1"/>
              <a:t>dilaksanakan</a:t>
            </a:r>
            <a:r>
              <a:rPr lang="en-ID" dirty="0"/>
              <a:t> </a:t>
            </a:r>
            <a:r>
              <a:rPr lang="en-ID" dirty="0" err="1"/>
              <a:t>oleh</a:t>
            </a:r>
            <a:r>
              <a:rPr lang="en-ID" dirty="0"/>
              <a:t> </a:t>
            </a:r>
            <a:r>
              <a:rPr lang="en-ID" dirty="0" err="1"/>
              <a:t>lembaga</a:t>
            </a:r>
            <a:r>
              <a:rPr lang="en-ID" dirty="0"/>
              <a:t> </a:t>
            </a:r>
            <a:r>
              <a:rPr lang="en-ID" dirty="0" err="1" smtClean="0"/>
              <a:t>negara</a:t>
            </a:r>
            <a:r>
              <a:rPr lang="en-ID" dirty="0" smtClean="0"/>
              <a:t>/</a:t>
            </a:r>
            <a:r>
              <a:rPr lang="en-ID" dirty="0" err="1" smtClean="0"/>
              <a:t>Kementrian</a:t>
            </a:r>
            <a:r>
              <a:rPr lang="en-ID" dirty="0" smtClean="0"/>
              <a:t> </a:t>
            </a:r>
            <a:r>
              <a:rPr lang="en-ID" dirty="0" err="1"/>
              <a:t>terutama</a:t>
            </a:r>
            <a:r>
              <a:rPr lang="en-ID" dirty="0"/>
              <a:t> program yang </a:t>
            </a:r>
            <a:r>
              <a:rPr lang="en-ID" dirty="0" err="1"/>
              <a:t>bersentuhan</a:t>
            </a:r>
            <a:r>
              <a:rPr lang="en-ID" dirty="0"/>
              <a:t> </a:t>
            </a:r>
            <a:r>
              <a:rPr lang="en-ID" dirty="0" err="1"/>
              <a:t>dengan</a:t>
            </a:r>
            <a:r>
              <a:rPr lang="en-ID" dirty="0"/>
              <a:t> </a:t>
            </a:r>
            <a:r>
              <a:rPr lang="en-ID" dirty="0" err="1"/>
              <a:t>kebutuhan</a:t>
            </a:r>
            <a:r>
              <a:rPr lang="en-ID" dirty="0"/>
              <a:t> </a:t>
            </a:r>
            <a:r>
              <a:rPr lang="en-ID" dirty="0" err="1"/>
              <a:t>masyarakat</a:t>
            </a:r>
            <a:r>
              <a:rPr lang="en-ID" dirty="0"/>
              <a:t>. </a:t>
            </a:r>
            <a:endParaRPr lang="en-US" dirty="0"/>
          </a:p>
        </p:txBody>
      </p:sp>
    </p:spTree>
    <p:extLst>
      <p:ext uri="{BB962C8B-B14F-4D97-AF65-F5344CB8AC3E}">
        <p14:creationId xmlns:p14="http://schemas.microsoft.com/office/powerpoint/2010/main" val="24886253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04A6DA-B270-EB4D-A66D-F3811965BA76}"/>
              </a:ext>
            </a:extLst>
          </p:cNvPr>
          <p:cNvSpPr>
            <a:spLocks noGrp="1"/>
          </p:cNvSpPr>
          <p:nvPr>
            <p:ph type="title"/>
          </p:nvPr>
        </p:nvSpPr>
        <p:spPr/>
        <p:txBody>
          <a:bodyPr/>
          <a:lstStyle/>
          <a:p>
            <a:r>
              <a:rPr lang="en-US" dirty="0" err="1"/>
              <a:t>Tujuan</a:t>
            </a:r>
            <a:r>
              <a:rPr lang="en-US" dirty="0"/>
              <a:t> PPIM</a:t>
            </a:r>
          </a:p>
        </p:txBody>
      </p:sp>
      <p:sp>
        <p:nvSpPr>
          <p:cNvPr id="3" name="Content Placeholder 2">
            <a:extLst>
              <a:ext uri="{FF2B5EF4-FFF2-40B4-BE49-F238E27FC236}">
                <a16:creationId xmlns="" xmlns:a16="http://schemas.microsoft.com/office/drawing/2014/main" id="{E8BBCEF5-FE56-D047-B85E-E7B508B273EA}"/>
              </a:ext>
            </a:extLst>
          </p:cNvPr>
          <p:cNvSpPr>
            <a:spLocks noGrp="1"/>
          </p:cNvSpPr>
          <p:nvPr>
            <p:ph idx="1"/>
          </p:nvPr>
        </p:nvSpPr>
        <p:spPr/>
        <p:txBody>
          <a:bodyPr>
            <a:normAutofit/>
          </a:bodyPr>
          <a:lstStyle/>
          <a:p>
            <a:pPr lvl="0"/>
            <a:r>
              <a:rPr lang="en-US" dirty="0" err="1"/>
              <a:t>M</a:t>
            </a:r>
            <a:r>
              <a:rPr lang="en-US" dirty="0" err="1" smtClean="0"/>
              <a:t>emberikan</a:t>
            </a:r>
            <a:r>
              <a:rPr lang="en-US" dirty="0" smtClean="0"/>
              <a:t> </a:t>
            </a:r>
            <a:r>
              <a:rPr lang="en-ID" dirty="0" err="1"/>
              <a:t>dukungan</a:t>
            </a:r>
            <a:r>
              <a:rPr lang="en-ID" dirty="0"/>
              <a:t>, </a:t>
            </a:r>
            <a:r>
              <a:rPr lang="en-ID" dirty="0" err="1"/>
              <a:t>penguatan</a:t>
            </a:r>
            <a:r>
              <a:rPr lang="en-ID" dirty="0"/>
              <a:t>, </a:t>
            </a:r>
            <a:r>
              <a:rPr lang="en-ID" dirty="0" err="1"/>
              <a:t>dan</a:t>
            </a:r>
            <a:r>
              <a:rPr lang="en-ID" dirty="0"/>
              <a:t> </a:t>
            </a:r>
            <a:r>
              <a:rPr lang="en-ID" dirty="0" err="1"/>
              <a:t>pendampingan</a:t>
            </a:r>
            <a:r>
              <a:rPr lang="en-ID" dirty="0"/>
              <a:t> </a:t>
            </a:r>
            <a:r>
              <a:rPr lang="en-US" dirty="0" err="1"/>
              <a:t>pelaksanaan</a:t>
            </a:r>
            <a:r>
              <a:rPr lang="en-US" dirty="0"/>
              <a:t> program </a:t>
            </a:r>
            <a:r>
              <a:rPr lang="en-ID" dirty="0" err="1"/>
              <a:t>prioritas</a:t>
            </a:r>
            <a:r>
              <a:rPr lang="en-ID" dirty="0"/>
              <a:t> </a:t>
            </a:r>
            <a:r>
              <a:rPr lang="en-ID" dirty="0" err="1"/>
              <a:t>dalam</a:t>
            </a:r>
            <a:r>
              <a:rPr lang="en-ID" dirty="0"/>
              <a:t> </a:t>
            </a:r>
            <a:r>
              <a:rPr lang="en-ID" dirty="0" err="1"/>
              <a:t>implementasi</a:t>
            </a:r>
            <a:r>
              <a:rPr lang="en-US" dirty="0"/>
              <a:t>  </a:t>
            </a:r>
            <a:r>
              <a:rPr lang="en-US" dirty="0" err="1"/>
              <a:t>kerjasama</a:t>
            </a:r>
            <a:r>
              <a:rPr lang="en-US" dirty="0"/>
              <a:t> </a:t>
            </a:r>
            <a:r>
              <a:rPr lang="en-US" dirty="0" err="1"/>
              <a:t>dengan</a:t>
            </a:r>
            <a:r>
              <a:rPr lang="en-US" dirty="0"/>
              <a:t> </a:t>
            </a:r>
            <a:r>
              <a:rPr lang="en-ID" dirty="0" err="1"/>
              <a:t>lembaga</a:t>
            </a:r>
            <a:r>
              <a:rPr lang="en-ID" dirty="0"/>
              <a:t> </a:t>
            </a:r>
            <a:r>
              <a:rPr lang="en-ID" dirty="0" err="1" smtClean="0"/>
              <a:t>negara</a:t>
            </a:r>
            <a:r>
              <a:rPr lang="en-ID" dirty="0" smtClean="0"/>
              <a:t>/</a:t>
            </a:r>
            <a:r>
              <a:rPr lang="en-ID" dirty="0" err="1" smtClean="0"/>
              <a:t>Kementrian</a:t>
            </a:r>
            <a:r>
              <a:rPr lang="en-ID" dirty="0" smtClean="0"/>
              <a:t> </a:t>
            </a:r>
            <a:endParaRPr lang="en-ID" dirty="0"/>
          </a:p>
          <a:p>
            <a:pPr lvl="0"/>
            <a:r>
              <a:rPr lang="en-US" dirty="0" err="1"/>
              <a:t>M</a:t>
            </a:r>
            <a:r>
              <a:rPr lang="en-US" dirty="0" err="1" smtClean="0"/>
              <a:t>emberikan</a:t>
            </a:r>
            <a:r>
              <a:rPr lang="en-US" dirty="0" smtClean="0"/>
              <a:t> </a:t>
            </a:r>
            <a:r>
              <a:rPr lang="en-US" dirty="0" err="1"/>
              <a:t>solusi</a:t>
            </a:r>
            <a:r>
              <a:rPr lang="en-US" dirty="0"/>
              <a:t> </a:t>
            </a:r>
            <a:r>
              <a:rPr lang="en-US" dirty="0" err="1"/>
              <a:t>terhadap</a:t>
            </a:r>
            <a:r>
              <a:rPr lang="en-US" dirty="0"/>
              <a:t> </a:t>
            </a:r>
            <a:r>
              <a:rPr lang="en-US" dirty="0" err="1"/>
              <a:t>permasalahan</a:t>
            </a:r>
            <a:r>
              <a:rPr lang="en-US" dirty="0"/>
              <a:t> </a:t>
            </a:r>
            <a:r>
              <a:rPr lang="en-US" dirty="0" err="1"/>
              <a:t>prioritas</a:t>
            </a:r>
            <a:r>
              <a:rPr lang="en-US" dirty="0"/>
              <a:t> di </a:t>
            </a:r>
            <a:r>
              <a:rPr lang="en-US" dirty="0" err="1"/>
              <a:t>suatu</a:t>
            </a:r>
            <a:r>
              <a:rPr lang="en-US" dirty="0"/>
              <a:t> </a:t>
            </a:r>
            <a:r>
              <a:rPr lang="en-US" dirty="0" err="1"/>
              <a:t>wilayah</a:t>
            </a:r>
            <a:endParaRPr lang="en-ID" dirty="0"/>
          </a:p>
        </p:txBody>
      </p:sp>
    </p:spTree>
    <p:extLst>
      <p:ext uri="{BB962C8B-B14F-4D97-AF65-F5344CB8AC3E}">
        <p14:creationId xmlns:p14="http://schemas.microsoft.com/office/powerpoint/2010/main" val="2452280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9FB9AB-AD81-2C45-8732-1B92D27D21D6}"/>
              </a:ext>
            </a:extLst>
          </p:cNvPr>
          <p:cNvSpPr>
            <a:spLocks noGrp="1"/>
          </p:cNvSpPr>
          <p:nvPr>
            <p:ph type="title"/>
          </p:nvPr>
        </p:nvSpPr>
        <p:spPr/>
        <p:txBody>
          <a:bodyPr/>
          <a:lstStyle/>
          <a:p>
            <a:r>
              <a:rPr lang="en-US" dirty="0" err="1"/>
              <a:t>Kriteria</a:t>
            </a:r>
            <a:r>
              <a:rPr lang="en-US" dirty="0"/>
              <a:t> PPIM </a:t>
            </a:r>
          </a:p>
        </p:txBody>
      </p:sp>
      <p:sp>
        <p:nvSpPr>
          <p:cNvPr id="3" name="Content Placeholder 2">
            <a:extLst>
              <a:ext uri="{FF2B5EF4-FFF2-40B4-BE49-F238E27FC236}">
                <a16:creationId xmlns="" xmlns:a16="http://schemas.microsoft.com/office/drawing/2014/main" id="{371D3146-831F-3643-B07C-CAA888949526}"/>
              </a:ext>
            </a:extLst>
          </p:cNvPr>
          <p:cNvSpPr>
            <a:spLocks noGrp="1"/>
          </p:cNvSpPr>
          <p:nvPr>
            <p:ph idx="1"/>
          </p:nvPr>
        </p:nvSpPr>
        <p:spPr>
          <a:xfrm>
            <a:off x="1634836" y="1775193"/>
            <a:ext cx="9947564" cy="4265390"/>
          </a:xfrm>
        </p:spPr>
        <p:txBody>
          <a:bodyPr>
            <a:normAutofit fontScale="77500" lnSpcReduction="20000"/>
          </a:bodyPr>
          <a:lstStyle/>
          <a:p>
            <a:pPr lvl="0"/>
            <a:r>
              <a:rPr lang="en-ID" dirty="0"/>
              <a:t>DRPM </a:t>
            </a:r>
            <a:r>
              <a:rPr lang="en-ID" dirty="0" err="1"/>
              <a:t>menunjuk</a:t>
            </a:r>
            <a:r>
              <a:rPr lang="en-ID" dirty="0"/>
              <a:t> </a:t>
            </a:r>
            <a:r>
              <a:rPr lang="en-ID" dirty="0" err="1"/>
              <a:t>dan</a:t>
            </a:r>
            <a:r>
              <a:rPr lang="en-ID" dirty="0"/>
              <a:t> </a:t>
            </a:r>
            <a:r>
              <a:rPr lang="en-ID" dirty="0" err="1"/>
              <a:t>memberikan</a:t>
            </a:r>
            <a:r>
              <a:rPr lang="en-ID" dirty="0"/>
              <a:t> </a:t>
            </a:r>
            <a:r>
              <a:rPr lang="en-ID" dirty="0" err="1"/>
              <a:t>penugasan</a:t>
            </a:r>
            <a:r>
              <a:rPr lang="en-ID" dirty="0"/>
              <a:t> </a:t>
            </a:r>
            <a:r>
              <a:rPr lang="en-ID" dirty="0" err="1"/>
              <a:t>kepada</a:t>
            </a:r>
            <a:r>
              <a:rPr lang="en-ID" dirty="0"/>
              <a:t> </a:t>
            </a:r>
            <a:r>
              <a:rPr lang="en-ID" dirty="0" err="1"/>
              <a:t>perguruan</a:t>
            </a:r>
            <a:r>
              <a:rPr lang="en-ID" dirty="0"/>
              <a:t> </a:t>
            </a:r>
            <a:r>
              <a:rPr lang="en-ID" dirty="0" err="1"/>
              <a:t>tinggi</a:t>
            </a:r>
            <a:r>
              <a:rPr lang="en-ID" dirty="0"/>
              <a:t> </a:t>
            </a:r>
            <a:r>
              <a:rPr lang="en-ID" dirty="0" err="1"/>
              <a:t>sebagai</a:t>
            </a:r>
            <a:r>
              <a:rPr lang="en-ID" dirty="0"/>
              <a:t> </a:t>
            </a:r>
            <a:r>
              <a:rPr lang="en-ID" dirty="0" err="1"/>
              <a:t>pelaksana</a:t>
            </a:r>
            <a:r>
              <a:rPr lang="en-ID" dirty="0"/>
              <a:t> </a:t>
            </a:r>
            <a:r>
              <a:rPr lang="en-ID" dirty="0" err="1"/>
              <a:t>dengan</a:t>
            </a:r>
            <a:r>
              <a:rPr lang="en-ID" dirty="0"/>
              <a:t> </a:t>
            </a:r>
            <a:r>
              <a:rPr lang="en-ID" dirty="0" err="1"/>
              <a:t>mempertimbangkan</a:t>
            </a:r>
            <a:r>
              <a:rPr lang="en-ID" dirty="0"/>
              <a:t> </a:t>
            </a:r>
            <a:r>
              <a:rPr lang="en-ID" dirty="0" err="1"/>
              <a:t>kompetensi</a:t>
            </a:r>
            <a:r>
              <a:rPr lang="en-ID" dirty="0"/>
              <a:t> </a:t>
            </a:r>
            <a:r>
              <a:rPr lang="en-ID" dirty="0" err="1"/>
              <a:t>dan</a:t>
            </a:r>
            <a:r>
              <a:rPr lang="en-ID" dirty="0"/>
              <a:t> </a:t>
            </a:r>
            <a:r>
              <a:rPr lang="en-ID" dirty="0" err="1"/>
              <a:t>sumberdaya</a:t>
            </a:r>
            <a:r>
              <a:rPr lang="en-ID" dirty="0"/>
              <a:t> yang </a:t>
            </a:r>
            <a:r>
              <a:rPr lang="en-ID" dirty="0" err="1"/>
              <a:t>dimiliki</a:t>
            </a:r>
            <a:r>
              <a:rPr lang="en-ID" dirty="0"/>
              <a:t>. </a:t>
            </a:r>
          </a:p>
          <a:p>
            <a:pPr lvl="0"/>
            <a:r>
              <a:rPr lang="en-ID" dirty="0"/>
              <a:t>DRPM </a:t>
            </a:r>
            <a:r>
              <a:rPr lang="en-ID" dirty="0" err="1"/>
              <a:t>menunjuk</a:t>
            </a:r>
            <a:r>
              <a:rPr lang="en-ID" dirty="0"/>
              <a:t> </a:t>
            </a:r>
            <a:r>
              <a:rPr lang="en-ID" dirty="0" err="1"/>
              <a:t>seorang</a:t>
            </a:r>
            <a:r>
              <a:rPr lang="en-ID" dirty="0"/>
              <a:t> </a:t>
            </a:r>
            <a:r>
              <a:rPr lang="en-ID" dirty="0" err="1"/>
              <a:t>dosen</a:t>
            </a:r>
            <a:r>
              <a:rPr lang="en-ID" dirty="0"/>
              <a:t> </a:t>
            </a:r>
            <a:r>
              <a:rPr lang="en-ID" dirty="0" err="1"/>
              <a:t>dari</a:t>
            </a:r>
            <a:r>
              <a:rPr lang="en-ID" dirty="0"/>
              <a:t> </a:t>
            </a:r>
            <a:r>
              <a:rPr lang="en-ID" dirty="0" err="1"/>
              <a:t>perguruan</a:t>
            </a:r>
            <a:r>
              <a:rPr lang="en-ID" dirty="0"/>
              <a:t> </a:t>
            </a:r>
            <a:r>
              <a:rPr lang="en-ID" dirty="0" err="1"/>
              <a:t>tinggi</a:t>
            </a:r>
            <a:r>
              <a:rPr lang="en-ID" dirty="0"/>
              <a:t> yang </a:t>
            </a:r>
            <a:r>
              <a:rPr lang="en-ID" dirty="0" err="1"/>
              <a:t>mendapatkan</a:t>
            </a:r>
            <a:r>
              <a:rPr lang="en-ID" dirty="0"/>
              <a:t> </a:t>
            </a:r>
            <a:r>
              <a:rPr lang="en-ID" dirty="0" err="1"/>
              <a:t>tugas</a:t>
            </a:r>
            <a:r>
              <a:rPr lang="en-ID" dirty="0"/>
              <a:t> </a:t>
            </a:r>
            <a:r>
              <a:rPr lang="en-ID" dirty="0" err="1"/>
              <a:t>sebagai</a:t>
            </a:r>
            <a:r>
              <a:rPr lang="en-ID" dirty="0"/>
              <a:t> </a:t>
            </a:r>
            <a:r>
              <a:rPr lang="en-ID" dirty="0" err="1"/>
              <a:t>ketua</a:t>
            </a:r>
            <a:r>
              <a:rPr lang="en-ID" dirty="0"/>
              <a:t> </a:t>
            </a:r>
            <a:r>
              <a:rPr lang="en-ID" dirty="0" err="1"/>
              <a:t>tim</a:t>
            </a:r>
            <a:r>
              <a:rPr lang="en-ID" dirty="0"/>
              <a:t> </a:t>
            </a:r>
            <a:r>
              <a:rPr lang="en-ID" dirty="0" err="1"/>
              <a:t>pelaksana</a:t>
            </a:r>
            <a:r>
              <a:rPr lang="en-ID" dirty="0"/>
              <a:t>.</a:t>
            </a:r>
          </a:p>
          <a:p>
            <a:pPr lvl="0"/>
            <a:r>
              <a:rPr lang="en-ID" dirty="0" err="1"/>
              <a:t>Perguruan</a:t>
            </a:r>
            <a:r>
              <a:rPr lang="en-ID" dirty="0"/>
              <a:t> </a:t>
            </a:r>
            <a:r>
              <a:rPr lang="en-ID" dirty="0" err="1"/>
              <a:t>tinggi</a:t>
            </a:r>
            <a:r>
              <a:rPr lang="en-ID" dirty="0"/>
              <a:t> yang </a:t>
            </a:r>
            <a:r>
              <a:rPr lang="en-ID" dirty="0" err="1"/>
              <a:t>ditunjuk</a:t>
            </a:r>
            <a:r>
              <a:rPr lang="en-ID" dirty="0"/>
              <a:t> </a:t>
            </a:r>
            <a:r>
              <a:rPr lang="en-ID" dirty="0" err="1"/>
              <a:t>dapat</a:t>
            </a:r>
            <a:r>
              <a:rPr lang="en-ID" dirty="0"/>
              <a:t> </a:t>
            </a:r>
            <a:r>
              <a:rPr lang="en-ID" dirty="0" err="1"/>
              <a:t>membentuk</a:t>
            </a:r>
            <a:r>
              <a:rPr lang="en-ID" dirty="0"/>
              <a:t> </a:t>
            </a:r>
            <a:r>
              <a:rPr lang="en-ID" dirty="0" err="1"/>
              <a:t>tim</a:t>
            </a:r>
            <a:r>
              <a:rPr lang="en-ID" dirty="0"/>
              <a:t> </a:t>
            </a:r>
            <a:r>
              <a:rPr lang="en-ID" dirty="0" err="1"/>
              <a:t>pelaksana</a:t>
            </a:r>
            <a:r>
              <a:rPr lang="en-ID" dirty="0"/>
              <a:t> yang </a:t>
            </a:r>
            <a:r>
              <a:rPr lang="en-ID" dirty="0" err="1"/>
              <a:t>berasal</a:t>
            </a:r>
            <a:r>
              <a:rPr lang="en-ID" dirty="0"/>
              <a:t> </a:t>
            </a:r>
            <a:r>
              <a:rPr lang="en-ID" dirty="0" err="1"/>
              <a:t>dari</a:t>
            </a:r>
            <a:r>
              <a:rPr lang="en-ID" dirty="0"/>
              <a:t> </a:t>
            </a:r>
            <a:r>
              <a:rPr lang="en-ID" dirty="0" err="1"/>
              <a:t>perguruan</a:t>
            </a:r>
            <a:r>
              <a:rPr lang="en-ID" dirty="0"/>
              <a:t> </a:t>
            </a:r>
            <a:r>
              <a:rPr lang="en-ID" dirty="0" err="1"/>
              <a:t>tinggi</a:t>
            </a:r>
            <a:r>
              <a:rPr lang="en-ID" dirty="0"/>
              <a:t> lain </a:t>
            </a:r>
            <a:r>
              <a:rPr lang="en-ID" dirty="0" err="1"/>
              <a:t>atau</a:t>
            </a:r>
            <a:r>
              <a:rPr lang="en-ID" dirty="0"/>
              <a:t> </a:t>
            </a:r>
            <a:r>
              <a:rPr lang="en-ID" dirty="0" err="1"/>
              <a:t>institusi</a:t>
            </a:r>
            <a:r>
              <a:rPr lang="en-ID" dirty="0"/>
              <a:t> di </a:t>
            </a:r>
            <a:r>
              <a:rPr lang="en-ID" dirty="0" err="1"/>
              <a:t>luar</a:t>
            </a:r>
            <a:r>
              <a:rPr lang="en-ID" dirty="0"/>
              <a:t> </a:t>
            </a:r>
            <a:r>
              <a:rPr lang="en-ID" dirty="0" err="1"/>
              <a:t>perguruan</a:t>
            </a:r>
            <a:r>
              <a:rPr lang="en-ID" dirty="0"/>
              <a:t> </a:t>
            </a:r>
            <a:r>
              <a:rPr lang="en-ID" dirty="0" err="1"/>
              <a:t>tinggi</a:t>
            </a:r>
            <a:r>
              <a:rPr lang="en-ID" dirty="0"/>
              <a:t>.</a:t>
            </a:r>
          </a:p>
          <a:p>
            <a:pPr lvl="0" hangingPunct="0"/>
            <a:r>
              <a:rPr lang="en-ID" dirty="0" err="1"/>
              <a:t>Iptek</a:t>
            </a:r>
            <a:r>
              <a:rPr lang="en-ID" dirty="0"/>
              <a:t> yang </a:t>
            </a:r>
            <a:r>
              <a:rPr lang="en-ID" dirty="0" err="1"/>
              <a:t>akan</a:t>
            </a:r>
            <a:r>
              <a:rPr lang="en-ID" dirty="0"/>
              <a:t> </a:t>
            </a:r>
            <a:r>
              <a:rPr lang="en-ID" dirty="0" err="1"/>
              <a:t>diterapkan</a:t>
            </a:r>
            <a:r>
              <a:rPr lang="en-ID" dirty="0"/>
              <a:t> </a:t>
            </a:r>
            <a:r>
              <a:rPr lang="en-ID" dirty="0" err="1"/>
              <a:t>ke</a:t>
            </a:r>
            <a:r>
              <a:rPr lang="en-ID" dirty="0"/>
              <a:t> </a:t>
            </a:r>
            <a:r>
              <a:rPr lang="en-ID" dirty="0" err="1"/>
              <a:t>masyarakat</a:t>
            </a:r>
            <a:r>
              <a:rPr lang="en-ID" dirty="0"/>
              <a:t> </a:t>
            </a:r>
            <a:r>
              <a:rPr lang="en-ID" dirty="0" err="1"/>
              <a:t>adalah</a:t>
            </a:r>
            <a:r>
              <a:rPr lang="en-ID" dirty="0"/>
              <a:t> </a:t>
            </a:r>
            <a:r>
              <a:rPr lang="en-ID" dirty="0" err="1"/>
              <a:t>produk</a:t>
            </a:r>
            <a:r>
              <a:rPr lang="en-ID" dirty="0"/>
              <a:t> </a:t>
            </a:r>
            <a:r>
              <a:rPr lang="en-ID" dirty="0" err="1"/>
              <a:t>Iptek</a:t>
            </a:r>
            <a:r>
              <a:rPr lang="en-ID" dirty="0"/>
              <a:t> yang </a:t>
            </a:r>
            <a:r>
              <a:rPr lang="en-ID" dirty="0" err="1"/>
              <a:t>sudah</a:t>
            </a:r>
            <a:r>
              <a:rPr lang="en-ID" dirty="0"/>
              <a:t> </a:t>
            </a:r>
            <a:r>
              <a:rPr lang="en-ID" dirty="0" err="1"/>
              <a:t>teruji</a:t>
            </a:r>
            <a:r>
              <a:rPr lang="en-ID" dirty="0"/>
              <a:t> </a:t>
            </a:r>
            <a:r>
              <a:rPr lang="en-ID" dirty="0" err="1"/>
              <a:t>dan</a:t>
            </a:r>
            <a:r>
              <a:rPr lang="en-ID" dirty="0"/>
              <a:t> </a:t>
            </a:r>
            <a:r>
              <a:rPr lang="en-ID" dirty="0" err="1"/>
              <a:t>sesuai</a:t>
            </a:r>
            <a:r>
              <a:rPr lang="en-ID" dirty="0"/>
              <a:t> </a:t>
            </a:r>
            <a:r>
              <a:rPr lang="en-ID" dirty="0" err="1"/>
              <a:t>dengan</a:t>
            </a:r>
            <a:r>
              <a:rPr lang="en-ID" dirty="0"/>
              <a:t> </a:t>
            </a:r>
            <a:r>
              <a:rPr lang="en-ID" dirty="0" err="1"/>
              <a:t>kebutuhan</a:t>
            </a:r>
            <a:r>
              <a:rPr lang="en-ID" dirty="0"/>
              <a:t> </a:t>
            </a:r>
            <a:r>
              <a:rPr lang="en-ID" dirty="0" err="1"/>
              <a:t>masyarakat</a:t>
            </a:r>
            <a:r>
              <a:rPr lang="en-ID" dirty="0"/>
              <a:t>.</a:t>
            </a:r>
          </a:p>
          <a:p>
            <a:pPr lvl="0" hangingPunct="0"/>
            <a:r>
              <a:rPr lang="en-ID" dirty="0" err="1"/>
              <a:t>Kegiatan</a:t>
            </a:r>
            <a:r>
              <a:rPr lang="en-GB" dirty="0"/>
              <a:t> </a:t>
            </a:r>
            <a:r>
              <a:rPr lang="en-GB" dirty="0" err="1"/>
              <a:t>dilaksanakan</a:t>
            </a:r>
            <a:r>
              <a:rPr lang="en-GB" dirty="0"/>
              <a:t> </a:t>
            </a:r>
            <a:r>
              <a:rPr lang="en-GB" dirty="0" err="1"/>
              <a:t>untuk</a:t>
            </a:r>
            <a:r>
              <a:rPr lang="en-GB" dirty="0"/>
              <a:t> </a:t>
            </a:r>
            <a:r>
              <a:rPr lang="en-GB" dirty="0" err="1"/>
              <a:t>satu</a:t>
            </a:r>
            <a:r>
              <a:rPr lang="en-GB" dirty="0"/>
              <a:t> </a:t>
            </a:r>
            <a:r>
              <a:rPr lang="en-GB" dirty="0" err="1"/>
              <a:t>tahun</a:t>
            </a:r>
            <a:r>
              <a:rPr lang="en-GB" dirty="0"/>
              <a:t> </a:t>
            </a:r>
            <a:r>
              <a:rPr lang="en-GB" dirty="0" err="1"/>
              <a:t>anggaran</a:t>
            </a:r>
            <a:r>
              <a:rPr lang="id-ID" dirty="0"/>
              <a:t>.</a:t>
            </a:r>
            <a:endParaRPr lang="en-ID" dirty="0"/>
          </a:p>
          <a:p>
            <a:r>
              <a:rPr lang="en-ID" dirty="0" err="1"/>
              <a:t>Pembiayaan</a:t>
            </a:r>
            <a:r>
              <a:rPr lang="en-ID" dirty="0"/>
              <a:t> </a:t>
            </a:r>
            <a:r>
              <a:rPr lang="en-ID" dirty="0" err="1"/>
              <a:t>kegiatan</a:t>
            </a:r>
            <a:r>
              <a:rPr lang="en-ID" dirty="0"/>
              <a:t> </a:t>
            </a:r>
            <a:r>
              <a:rPr lang="en-ID" dirty="0" err="1"/>
              <a:t>dari</a:t>
            </a:r>
            <a:r>
              <a:rPr lang="en-ID" dirty="0"/>
              <a:t> DRPM </a:t>
            </a:r>
            <a:r>
              <a:rPr lang="en-ID" dirty="0" err="1"/>
              <a:t>maksimal</a:t>
            </a:r>
            <a:r>
              <a:rPr lang="en-ID" dirty="0"/>
              <a:t> </a:t>
            </a:r>
            <a:r>
              <a:rPr lang="en-ID" dirty="0" err="1" smtClean="0"/>
              <a:t>Rp</a:t>
            </a:r>
            <a:r>
              <a:rPr lang="en-ID" dirty="0" smtClean="0"/>
              <a:t> 150.000.000 </a:t>
            </a:r>
            <a:r>
              <a:rPr lang="en-ID" dirty="0" err="1"/>
              <a:t>dan</a:t>
            </a:r>
            <a:r>
              <a:rPr lang="en-ID" dirty="0"/>
              <a:t> </a:t>
            </a:r>
            <a:r>
              <a:rPr lang="en-ID" dirty="0" err="1"/>
              <a:t>sumber</a:t>
            </a:r>
            <a:r>
              <a:rPr lang="en-ID" dirty="0"/>
              <a:t> </a:t>
            </a:r>
            <a:r>
              <a:rPr lang="en-ID" dirty="0" err="1"/>
              <a:t>pembiayaan</a:t>
            </a:r>
            <a:r>
              <a:rPr lang="en-ID" dirty="0"/>
              <a:t> lain </a:t>
            </a:r>
            <a:r>
              <a:rPr lang="en-ID" dirty="0" err="1"/>
              <a:t>dari</a:t>
            </a:r>
            <a:r>
              <a:rPr lang="en-ID" dirty="0"/>
              <a:t> </a:t>
            </a:r>
            <a:r>
              <a:rPr lang="en-ID" dirty="0" err="1"/>
              <a:t>mitra</a:t>
            </a:r>
            <a:r>
              <a:rPr lang="en-ID" dirty="0"/>
              <a:t> </a:t>
            </a:r>
            <a:r>
              <a:rPr lang="en-ID" dirty="0" err="1"/>
              <a:t>kerjasama</a:t>
            </a:r>
            <a:r>
              <a:rPr lang="en-ID" dirty="0"/>
              <a:t> </a:t>
            </a:r>
            <a:endParaRPr lang="en-US" dirty="0"/>
          </a:p>
        </p:txBody>
      </p:sp>
    </p:spTree>
    <p:extLst>
      <p:ext uri="{BB962C8B-B14F-4D97-AF65-F5344CB8AC3E}">
        <p14:creationId xmlns:p14="http://schemas.microsoft.com/office/powerpoint/2010/main" val="10682241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PROGRAM PPM MULTI TAHUN</a:t>
            </a:r>
          </a:p>
        </p:txBody>
      </p:sp>
    </p:spTree>
    <p:extLst>
      <p:ext uri="{BB962C8B-B14F-4D97-AF65-F5344CB8AC3E}">
        <p14:creationId xmlns:p14="http://schemas.microsoft.com/office/powerpoint/2010/main" val="3111143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155448"/>
            <a:ext cx="11679382" cy="1252728"/>
          </a:xfrm>
        </p:spPr>
        <p:txBody>
          <a:bodyPr>
            <a:noAutofit/>
          </a:bodyPr>
          <a:lstStyle/>
          <a:p>
            <a:pPr algn="r"/>
            <a:r>
              <a:rPr lang="en-US" sz="2800" dirty="0">
                <a:latin typeface="Arial" pitchFamily="34" charset="0"/>
                <a:cs typeface="Arial" pitchFamily="34" charset="0"/>
              </a:rPr>
              <a:t/>
            </a:r>
            <a:br>
              <a:rPr lang="en-US" sz="2800" dirty="0">
                <a:latin typeface="Arial" pitchFamily="34" charset="0"/>
                <a:cs typeface="Arial" pitchFamily="34" charset="0"/>
              </a:rPr>
            </a:br>
            <a:r>
              <a:rPr lang="en-US" sz="2800" dirty="0">
                <a:latin typeface="Arial" pitchFamily="34" charset="0"/>
                <a:cs typeface="Arial" pitchFamily="34" charset="0"/>
              </a:rPr>
              <a:t>5. PROGRAM PENGEMBANGAN PRODUK UNGGULAN DAERAH </a:t>
            </a:r>
            <a:r>
              <a:rPr lang="en-US" sz="3200" dirty="0"/>
              <a:t/>
            </a:r>
            <a:br>
              <a:rPr lang="en-US" sz="3200" dirty="0"/>
            </a:br>
            <a:r>
              <a:rPr lang="en-US" sz="4400" dirty="0"/>
              <a:t>PPPUD (+ </a:t>
            </a:r>
            <a:r>
              <a:rPr lang="en-US" sz="4400" dirty="0" err="1"/>
              <a:t>gabungan</a:t>
            </a:r>
            <a:r>
              <a:rPr lang="en-US" sz="4400" dirty="0"/>
              <a:t> PPPE </a:t>
            </a:r>
            <a:r>
              <a:rPr lang="en-US" sz="4400" dirty="0" err="1"/>
              <a:t>dan</a:t>
            </a:r>
            <a:r>
              <a:rPr lang="en-US" sz="4400" dirty="0"/>
              <a:t> Hi-Link)</a:t>
            </a:r>
            <a:r>
              <a:rPr lang="en-US" sz="3200" dirty="0"/>
              <a:t/>
            </a:r>
            <a:br>
              <a:rPr lang="en-US" sz="3200" dirty="0"/>
            </a:br>
            <a:endParaRPr lang="en-US" sz="3200" dirty="0"/>
          </a:p>
        </p:txBody>
      </p:sp>
      <p:sp>
        <p:nvSpPr>
          <p:cNvPr id="3" name="Content Placeholder 2"/>
          <p:cNvSpPr>
            <a:spLocks noGrp="1"/>
          </p:cNvSpPr>
          <p:nvPr>
            <p:ph idx="1"/>
          </p:nvPr>
        </p:nvSpPr>
        <p:spPr>
          <a:xfrm>
            <a:off x="2044557" y="1775192"/>
            <a:ext cx="9537842" cy="4625609"/>
          </a:xfrm>
        </p:spPr>
        <p:txBody>
          <a:bodyPr>
            <a:normAutofit/>
          </a:bodyPr>
          <a:lstStyle/>
          <a:p>
            <a:pPr marL="457200" lvl="1" indent="-403225">
              <a:buNone/>
            </a:pPr>
            <a:r>
              <a:rPr lang="en-US" sz="2200" b="1" dirty="0" err="1">
                <a:latin typeface="Arial" panose="020B0604020202020204" pitchFamily="34" charset="0"/>
                <a:cs typeface="Arial" panose="020B0604020202020204" pitchFamily="34" charset="0"/>
              </a:rPr>
              <a:t>Tujuan</a:t>
            </a:r>
            <a:endParaRPr lang="en-US" sz="2200" b="1" dirty="0">
              <a:latin typeface="Arial" panose="020B0604020202020204" pitchFamily="34" charset="0"/>
              <a:cs typeface="Arial" panose="020B0604020202020204" pitchFamily="34" charset="0"/>
            </a:endParaRPr>
          </a:p>
          <a:p>
            <a:pPr lvl="0"/>
            <a:r>
              <a:rPr lang="en-US" sz="2200" dirty="0" err="1">
                <a:latin typeface="Arial" panose="020B0604020202020204" pitchFamily="34" charset="0"/>
                <a:cs typeface="Arial" panose="020B0604020202020204" pitchFamily="34" charset="0"/>
              </a:rPr>
              <a:t>Meningkatkan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kualitas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kuatitas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produk</a:t>
            </a:r>
            <a:r>
              <a:rPr lang="en-US" sz="2200" dirty="0">
                <a:latin typeface="Arial" panose="020B0604020202020204" pitchFamily="34" charset="0"/>
                <a:cs typeface="Arial" panose="020B0604020202020204" pitchFamily="34" charset="0"/>
              </a:rPr>
              <a:t> agar </a:t>
            </a:r>
            <a:r>
              <a:rPr lang="en-US" sz="2200" dirty="0" err="1">
                <a:latin typeface="Arial" panose="020B0604020202020204" pitchFamily="34" charset="0"/>
                <a:cs typeface="Arial" panose="020B0604020202020204" pitchFamily="34" charset="0"/>
              </a:rPr>
              <a:t>berdaya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tinggi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untuk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pasar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dalam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LN </a:t>
            </a:r>
            <a:r>
              <a:rPr lang="en-US" sz="2200" dirty="0" err="1">
                <a:latin typeface="Arial" panose="020B0604020202020204" pitchFamily="34" charset="0"/>
                <a:cs typeface="Arial" panose="020B0604020202020204" pitchFamily="34" charset="0"/>
              </a:rPr>
              <a:t>negeri</a:t>
            </a:r>
            <a:r>
              <a:rPr lang="en-US" sz="2200" dirty="0">
                <a:latin typeface="Arial" panose="020B0604020202020204" pitchFamily="34" charset="0"/>
                <a:cs typeface="Arial" panose="020B0604020202020204" pitchFamily="34" charset="0"/>
              </a:rPr>
              <a:t>  </a:t>
            </a:r>
          </a:p>
          <a:p>
            <a:pPr lvl="0"/>
            <a:r>
              <a:rPr lang="en-US" sz="2200" dirty="0" err="1">
                <a:latin typeface="Arial" panose="020B0604020202020204" pitchFamily="34" charset="0"/>
                <a:cs typeface="Arial" panose="020B0604020202020204" pitchFamily="34" charset="0"/>
              </a:rPr>
              <a:t>Memperkenalkan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meningkatkan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daya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tarik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produk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unggulan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kepada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khalayak</a:t>
            </a:r>
            <a:r>
              <a:rPr lang="en-US" sz="2200" dirty="0">
                <a:latin typeface="Arial" panose="020B0604020202020204" pitchFamily="34" charset="0"/>
                <a:cs typeface="Arial" panose="020B0604020202020204" pitchFamily="34" charset="0"/>
              </a:rPr>
              <a:t> yang </a:t>
            </a:r>
            <a:r>
              <a:rPr lang="en-US" sz="2200" dirty="0" err="1">
                <a:latin typeface="Arial" panose="020B0604020202020204" pitchFamily="34" charset="0"/>
                <a:cs typeface="Arial" panose="020B0604020202020204" pitchFamily="34" charset="0"/>
              </a:rPr>
              <a:t>lebih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luas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memperkuat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koperasi</a:t>
            </a:r>
            <a:r>
              <a:rPr lang="en-US" sz="2200" dirty="0">
                <a:latin typeface="Arial" panose="020B0604020202020204" pitchFamily="34" charset="0"/>
                <a:cs typeface="Arial" panose="020B0604020202020204" pitchFamily="34" charset="0"/>
              </a:rPr>
              <a:t> , </a:t>
            </a:r>
            <a:r>
              <a:rPr lang="en-US" sz="2200" dirty="0" err="1">
                <a:latin typeface="Arial" panose="020B0604020202020204" pitchFamily="34" charset="0"/>
                <a:cs typeface="Arial" panose="020B0604020202020204" pitchFamily="34" charset="0"/>
              </a:rPr>
              <a:t>usaha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kelompok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masyarakat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UMKM agar </a:t>
            </a:r>
            <a:r>
              <a:rPr lang="en-US" sz="2200" dirty="0" err="1">
                <a:latin typeface="Arial" panose="020B0604020202020204" pitchFamily="34" charset="0"/>
                <a:cs typeface="Arial" panose="020B0604020202020204" pitchFamily="34" charset="0"/>
              </a:rPr>
              <a:t>dapat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bertahan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tangguh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berkembang</a:t>
            </a:r>
            <a:r>
              <a:rPr lang="en-US" sz="2200" dirty="0">
                <a:latin typeface="Arial" panose="020B0604020202020204" pitchFamily="34" charset="0"/>
                <a:cs typeface="Arial" panose="020B0604020202020204" pitchFamily="34" charset="0"/>
              </a:rPr>
              <a:t>.</a:t>
            </a:r>
          </a:p>
          <a:p>
            <a:pPr lvl="0"/>
            <a:r>
              <a:rPr lang="en-US" sz="2200" dirty="0" err="1">
                <a:latin typeface="Arial" panose="020B0604020202020204" pitchFamily="34" charset="0"/>
                <a:cs typeface="Arial" panose="020B0604020202020204" pitchFamily="34" charset="0"/>
              </a:rPr>
              <a:t>Berperan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aktif</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menjaga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keberlangsungan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warisan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budaya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lokal</a:t>
            </a:r>
            <a:endParaRPr lang="en-US" sz="2200" dirty="0">
              <a:latin typeface="Arial" panose="020B0604020202020204" pitchFamily="34" charset="0"/>
              <a:cs typeface="Arial" panose="020B0604020202020204" pitchFamily="34" charset="0"/>
            </a:endParaRPr>
          </a:p>
          <a:p>
            <a:pPr lvl="0"/>
            <a:r>
              <a:rPr lang="en-US" sz="2200" dirty="0" err="1">
                <a:latin typeface="Arial" panose="020B0604020202020204" pitchFamily="34" charset="0"/>
                <a:cs typeface="Arial" panose="020B0604020202020204" pitchFamily="34" charset="0"/>
              </a:rPr>
              <a:t>Mempercepat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difusi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teknologi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manajemen</a:t>
            </a:r>
            <a:r>
              <a:rPr lang="en-US" sz="2200" dirty="0">
                <a:latin typeface="Arial" panose="020B0604020202020204" pitchFamily="34" charset="0"/>
                <a:cs typeface="Arial" panose="020B0604020202020204" pitchFamily="34" charset="0"/>
              </a:rPr>
              <a:t> PT  </a:t>
            </a:r>
            <a:r>
              <a:rPr lang="en-US" sz="2200" dirty="0" err="1">
                <a:latin typeface="Arial" panose="020B0604020202020204" pitchFamily="34" charset="0"/>
                <a:cs typeface="Arial" panose="020B0604020202020204" pitchFamily="34" charset="0"/>
              </a:rPr>
              <a:t>ke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masyarakat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industri</a:t>
            </a:r>
            <a:r>
              <a:rPr lang="en-US" sz="2200" dirty="0">
                <a:latin typeface="Arial" panose="020B0604020202020204" pitchFamily="34" charset="0"/>
                <a:cs typeface="Arial" panose="020B0604020202020204" pitchFamily="34" charset="0"/>
              </a:rPr>
              <a:t>.</a:t>
            </a:r>
          </a:p>
          <a:p>
            <a:r>
              <a:rPr lang="en-US" sz="2200" dirty="0" err="1">
                <a:latin typeface="Arial" panose="020B0604020202020204" pitchFamily="34" charset="0"/>
                <a:cs typeface="Arial" panose="020B0604020202020204" pitchFamily="34" charset="0"/>
              </a:rPr>
              <a:t>Mengembangkan</a:t>
            </a:r>
            <a:r>
              <a:rPr lang="en-US" sz="2200" dirty="0">
                <a:latin typeface="Arial" panose="020B0604020202020204" pitchFamily="34" charset="0"/>
                <a:cs typeface="Arial" panose="020B0604020202020204" pitchFamily="34" charset="0"/>
              </a:rPr>
              <a:t> proses </a:t>
            </a:r>
            <a:r>
              <a:rPr lang="en-US" sz="2200" i="1" dirty="0" err="1">
                <a:latin typeface="Arial" panose="020B0604020202020204" pitchFamily="34" charset="0"/>
                <a:cs typeface="Arial" panose="020B0604020202020204" pitchFamily="34" charset="0"/>
              </a:rPr>
              <a:t>link</a:t>
            </a:r>
            <a:r>
              <a:rPr lang="en-US" sz="2200" dirty="0" err="1">
                <a:latin typeface="Arial" panose="020B0604020202020204" pitchFamily="34" charset="0"/>
                <a:cs typeface="Arial" panose="020B0604020202020204" pitchFamily="34" charset="0"/>
              </a:rPr>
              <a:t>&amp;</a:t>
            </a:r>
            <a:r>
              <a:rPr lang="en-US" sz="2200" i="1" dirty="0" err="1">
                <a:latin typeface="Arial" panose="020B0604020202020204" pitchFamily="34" charset="0"/>
                <a:cs typeface="Arial" panose="020B0604020202020204" pitchFamily="34" charset="0"/>
              </a:rPr>
              <a:t>match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antara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perguruan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tinggi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industri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Pemda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masyarakat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luas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5379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377D4A-5FD6-1943-82E9-6B22560D67C0}"/>
              </a:ext>
            </a:extLst>
          </p:cNvPr>
          <p:cNvSpPr>
            <a:spLocks noGrp="1"/>
          </p:cNvSpPr>
          <p:nvPr>
            <p:ph type="title"/>
          </p:nvPr>
        </p:nvSpPr>
        <p:spPr/>
        <p:txBody>
          <a:bodyPr/>
          <a:lstStyle/>
          <a:p>
            <a:r>
              <a:rPr lang="en-US" dirty="0" err="1"/>
              <a:t>Kriteria</a:t>
            </a:r>
            <a:r>
              <a:rPr lang="en-US" dirty="0"/>
              <a:t> </a:t>
            </a:r>
            <a:r>
              <a:rPr lang="en-US" dirty="0" err="1"/>
              <a:t>Produk</a:t>
            </a:r>
            <a:r>
              <a:rPr lang="en-US" dirty="0"/>
              <a:t> </a:t>
            </a:r>
            <a:r>
              <a:rPr lang="en-US" dirty="0" err="1"/>
              <a:t>Unggulan</a:t>
            </a:r>
            <a:r>
              <a:rPr lang="en-US" dirty="0"/>
              <a:t> Daerah</a:t>
            </a:r>
          </a:p>
        </p:txBody>
      </p:sp>
      <p:sp>
        <p:nvSpPr>
          <p:cNvPr id="3" name="Content Placeholder 2">
            <a:extLst>
              <a:ext uri="{FF2B5EF4-FFF2-40B4-BE49-F238E27FC236}">
                <a16:creationId xmlns="" xmlns:a16="http://schemas.microsoft.com/office/drawing/2014/main" id="{6955781B-2325-BB4B-A6B6-550FE599CAB4}"/>
              </a:ext>
            </a:extLst>
          </p:cNvPr>
          <p:cNvSpPr>
            <a:spLocks noGrp="1"/>
          </p:cNvSpPr>
          <p:nvPr>
            <p:ph idx="1"/>
          </p:nvPr>
        </p:nvSpPr>
        <p:spPr/>
        <p:txBody>
          <a:bodyPr>
            <a:normAutofit/>
          </a:bodyPr>
          <a:lstStyle/>
          <a:p>
            <a:r>
              <a:rPr lang="en-US" dirty="0" err="1"/>
              <a:t>M</a:t>
            </a:r>
            <a:r>
              <a:rPr lang="en-US" dirty="0" err="1" smtClean="0"/>
              <a:t>empunyai</a:t>
            </a:r>
            <a:r>
              <a:rPr lang="en-US" dirty="0" smtClean="0"/>
              <a:t>  </a:t>
            </a:r>
            <a:r>
              <a:rPr lang="en-US" dirty="0" err="1"/>
              <a:t>kandungan</a:t>
            </a:r>
            <a:r>
              <a:rPr lang="en-US" dirty="0"/>
              <a:t>  </a:t>
            </a:r>
            <a:r>
              <a:rPr lang="en-US" dirty="0" err="1"/>
              <a:t>lokal</a:t>
            </a:r>
            <a:r>
              <a:rPr lang="en-US" dirty="0"/>
              <a:t> yang  </a:t>
            </a:r>
            <a:r>
              <a:rPr lang="en-US" dirty="0" err="1"/>
              <a:t>menonjol</a:t>
            </a:r>
            <a:r>
              <a:rPr lang="en-US" dirty="0"/>
              <a:t> </a:t>
            </a:r>
            <a:r>
              <a:rPr lang="en-US" dirty="0" err="1"/>
              <a:t>dan</a:t>
            </a:r>
            <a:r>
              <a:rPr lang="en-US" dirty="0"/>
              <a:t>  </a:t>
            </a:r>
            <a:r>
              <a:rPr lang="en-US" dirty="0" err="1"/>
              <a:t>inovatif</a:t>
            </a:r>
            <a:r>
              <a:rPr lang="en-US" dirty="0"/>
              <a:t>  di </a:t>
            </a:r>
            <a:r>
              <a:rPr lang="en-US" dirty="0" err="1"/>
              <a:t>sektor</a:t>
            </a:r>
            <a:r>
              <a:rPr lang="en-US" dirty="0"/>
              <a:t> </a:t>
            </a:r>
            <a:r>
              <a:rPr lang="en-US" dirty="0" err="1"/>
              <a:t>pertanian</a:t>
            </a:r>
            <a:r>
              <a:rPr lang="en-US" dirty="0"/>
              <a:t>, </a:t>
            </a:r>
            <a:r>
              <a:rPr lang="en-US" dirty="0" err="1"/>
              <a:t>industri</a:t>
            </a:r>
            <a:r>
              <a:rPr lang="en-US" dirty="0"/>
              <a:t>, </a:t>
            </a:r>
            <a:r>
              <a:rPr lang="en-US" dirty="0" err="1"/>
              <a:t>atau</a:t>
            </a:r>
            <a:r>
              <a:rPr lang="en-US" dirty="0"/>
              <a:t> </a:t>
            </a:r>
            <a:r>
              <a:rPr lang="en-US" dirty="0" err="1"/>
              <a:t>jasa</a:t>
            </a:r>
            <a:r>
              <a:rPr lang="en-US" dirty="0"/>
              <a:t>,   </a:t>
            </a:r>
          </a:p>
          <a:p>
            <a:r>
              <a:rPr lang="en-US" dirty="0" err="1"/>
              <a:t>M</a:t>
            </a:r>
            <a:r>
              <a:rPr lang="en-US" dirty="0" err="1" smtClean="0"/>
              <a:t>empunyai</a:t>
            </a:r>
            <a:r>
              <a:rPr lang="en-US" dirty="0" smtClean="0"/>
              <a:t> </a:t>
            </a:r>
            <a:r>
              <a:rPr lang="en-US" dirty="0" err="1"/>
              <a:t>daya</a:t>
            </a:r>
            <a:r>
              <a:rPr lang="en-US" dirty="0"/>
              <a:t> </a:t>
            </a:r>
            <a:r>
              <a:rPr lang="en-US" dirty="0" err="1"/>
              <a:t>saing</a:t>
            </a:r>
            <a:r>
              <a:rPr lang="en-US" dirty="0"/>
              <a:t> </a:t>
            </a:r>
            <a:r>
              <a:rPr lang="en-US" dirty="0" err="1"/>
              <a:t>tinggi</a:t>
            </a:r>
            <a:r>
              <a:rPr lang="en-US" dirty="0"/>
              <a:t> di </a:t>
            </a:r>
            <a:r>
              <a:rPr lang="en-US" dirty="0" err="1"/>
              <a:t>pasaran</a:t>
            </a:r>
            <a:r>
              <a:rPr lang="en-US" dirty="0"/>
              <a:t>,  </a:t>
            </a:r>
          </a:p>
          <a:p>
            <a:r>
              <a:rPr lang="en-US" dirty="0" err="1"/>
              <a:t>J</a:t>
            </a:r>
            <a:r>
              <a:rPr lang="en-US" dirty="0" err="1" smtClean="0"/>
              <a:t>angkauan</a:t>
            </a:r>
            <a:r>
              <a:rPr lang="en-US" dirty="0" smtClean="0"/>
              <a:t> </a:t>
            </a:r>
            <a:r>
              <a:rPr lang="en-US" dirty="0" err="1"/>
              <a:t>pemasaran</a:t>
            </a:r>
            <a:r>
              <a:rPr lang="en-US" dirty="0"/>
              <a:t> yang </a:t>
            </a:r>
            <a:r>
              <a:rPr lang="en-US" dirty="0" err="1"/>
              <a:t>luas</a:t>
            </a:r>
            <a:r>
              <a:rPr lang="en-US" dirty="0"/>
              <a:t>  </a:t>
            </a:r>
            <a:r>
              <a:rPr lang="en-US" dirty="0" err="1"/>
              <a:t>baik</a:t>
            </a:r>
            <a:r>
              <a:rPr lang="en-US" dirty="0"/>
              <a:t> di </a:t>
            </a:r>
            <a:r>
              <a:rPr lang="en-US" dirty="0" err="1"/>
              <a:t>dalam</a:t>
            </a:r>
            <a:r>
              <a:rPr lang="en-US" dirty="0"/>
              <a:t> </a:t>
            </a:r>
            <a:r>
              <a:rPr lang="en-US" dirty="0" err="1"/>
              <a:t>negeri</a:t>
            </a:r>
            <a:r>
              <a:rPr lang="en-US" dirty="0"/>
              <a:t> </a:t>
            </a:r>
            <a:r>
              <a:rPr lang="en-US" dirty="0" err="1"/>
              <a:t>maupun</a:t>
            </a:r>
            <a:r>
              <a:rPr lang="en-US" dirty="0"/>
              <a:t> global, </a:t>
            </a:r>
          </a:p>
          <a:p>
            <a:r>
              <a:rPr lang="en-US" dirty="0" err="1"/>
              <a:t>M</a:t>
            </a:r>
            <a:r>
              <a:rPr lang="en-US" dirty="0" err="1" smtClean="0"/>
              <a:t>empunyai</a:t>
            </a:r>
            <a:r>
              <a:rPr lang="en-US" dirty="0" smtClean="0"/>
              <a:t> </a:t>
            </a:r>
            <a:r>
              <a:rPr lang="en-US" dirty="0" err="1"/>
              <a:t>ciri</a:t>
            </a:r>
            <a:r>
              <a:rPr lang="en-US" dirty="0"/>
              <a:t> </a:t>
            </a:r>
            <a:r>
              <a:rPr lang="en-US" dirty="0" err="1"/>
              <a:t>khas</a:t>
            </a:r>
            <a:r>
              <a:rPr lang="en-US" dirty="0"/>
              <a:t> </a:t>
            </a:r>
            <a:r>
              <a:rPr lang="en-US" dirty="0" err="1"/>
              <a:t>daerah</a:t>
            </a:r>
            <a:r>
              <a:rPr lang="en-US" dirty="0"/>
              <a:t>  </a:t>
            </a:r>
          </a:p>
          <a:p>
            <a:r>
              <a:rPr lang="en-US" dirty="0" err="1"/>
              <a:t>M</a:t>
            </a:r>
            <a:r>
              <a:rPr lang="en-US" dirty="0" err="1" smtClean="0"/>
              <a:t>elibatkan</a:t>
            </a:r>
            <a:r>
              <a:rPr lang="en-US" dirty="0" smtClean="0"/>
              <a:t> </a:t>
            </a:r>
            <a:r>
              <a:rPr lang="en-US" dirty="0" err="1"/>
              <a:t>tenaga</a:t>
            </a:r>
            <a:r>
              <a:rPr lang="en-US" dirty="0"/>
              <a:t> </a:t>
            </a:r>
            <a:r>
              <a:rPr lang="en-US" dirty="0" err="1"/>
              <a:t>kerja</a:t>
            </a:r>
            <a:r>
              <a:rPr lang="en-US" dirty="0"/>
              <a:t> </a:t>
            </a:r>
            <a:r>
              <a:rPr lang="en-US" dirty="0" err="1"/>
              <a:t>setempat</a:t>
            </a:r>
            <a:r>
              <a:rPr lang="en-US" dirty="0"/>
              <a:t>, </a:t>
            </a:r>
          </a:p>
          <a:p>
            <a:r>
              <a:rPr lang="en-US" dirty="0" err="1"/>
              <a:t>K</a:t>
            </a:r>
            <a:r>
              <a:rPr lang="en-US" dirty="0" err="1" smtClean="0"/>
              <a:t>etersediaan</a:t>
            </a:r>
            <a:r>
              <a:rPr lang="en-US" dirty="0" smtClean="0"/>
              <a:t> </a:t>
            </a:r>
            <a:r>
              <a:rPr lang="en-US" dirty="0" err="1"/>
              <a:t>bahan</a:t>
            </a:r>
            <a:r>
              <a:rPr lang="en-US" dirty="0"/>
              <a:t> </a:t>
            </a:r>
            <a:r>
              <a:rPr lang="en-US" dirty="0" err="1"/>
              <a:t>baku</a:t>
            </a:r>
            <a:r>
              <a:rPr lang="en-US" dirty="0"/>
              <a:t> </a:t>
            </a:r>
            <a:r>
              <a:rPr lang="en-US" dirty="0" err="1"/>
              <a:t>memadai</a:t>
            </a:r>
            <a:r>
              <a:rPr lang="en-US" dirty="0"/>
              <a:t>, </a:t>
            </a:r>
          </a:p>
          <a:p>
            <a:r>
              <a:rPr lang="en-US" dirty="0" err="1"/>
              <a:t>T</a:t>
            </a:r>
            <a:r>
              <a:rPr lang="en-US" dirty="0" err="1" smtClean="0"/>
              <a:t>idak</a:t>
            </a:r>
            <a:r>
              <a:rPr lang="en-US" dirty="0" smtClean="0"/>
              <a:t> </a:t>
            </a:r>
            <a:r>
              <a:rPr lang="en-US" dirty="0" err="1"/>
              <a:t>merusak</a:t>
            </a:r>
            <a:r>
              <a:rPr lang="en-US" dirty="0"/>
              <a:t> </a:t>
            </a:r>
            <a:r>
              <a:rPr lang="en-US" dirty="0" err="1"/>
              <a:t>lingkungan</a:t>
            </a:r>
            <a:r>
              <a:rPr lang="en-US" dirty="0"/>
              <a:t> </a:t>
            </a:r>
            <a:r>
              <a:rPr lang="en-US" dirty="0" err="1"/>
              <a:t>dan</a:t>
            </a:r>
            <a:r>
              <a:rPr lang="en-US" dirty="0"/>
              <a:t>  </a:t>
            </a:r>
            <a:r>
              <a:rPr lang="en-US" dirty="0" err="1"/>
              <a:t>budaya</a:t>
            </a:r>
            <a:r>
              <a:rPr lang="en-US" dirty="0"/>
              <a:t> </a:t>
            </a:r>
            <a:r>
              <a:rPr lang="en-US" dirty="0" err="1"/>
              <a:t>setempat</a:t>
            </a:r>
            <a:r>
              <a:rPr lang="en-US" dirty="0"/>
              <a:t>.   </a:t>
            </a:r>
            <a:endParaRPr lang="en-ID" dirty="0"/>
          </a:p>
          <a:p>
            <a:endParaRPr lang="en-US" dirty="0"/>
          </a:p>
        </p:txBody>
      </p:sp>
    </p:spTree>
    <p:extLst>
      <p:ext uri="{BB962C8B-B14F-4D97-AF65-F5344CB8AC3E}">
        <p14:creationId xmlns:p14="http://schemas.microsoft.com/office/powerpoint/2010/main" val="296791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A01E89-9481-C24F-99CE-CE29F44E198D}"/>
              </a:ext>
            </a:extLst>
          </p:cNvPr>
          <p:cNvSpPr>
            <a:spLocks noGrp="1"/>
          </p:cNvSpPr>
          <p:nvPr>
            <p:ph type="title"/>
          </p:nvPr>
        </p:nvSpPr>
        <p:spPr>
          <a:xfrm>
            <a:off x="609600" y="0"/>
            <a:ext cx="10972800" cy="1252728"/>
          </a:xfrm>
        </p:spPr>
        <p:txBody>
          <a:bodyPr>
            <a:noAutofit/>
          </a:bodyPr>
          <a:lstStyle/>
          <a:p>
            <a:r>
              <a:rPr lang="en-US" sz="2400" dirty="0" err="1">
                <a:latin typeface="Arial" panose="020B0604020202020204" pitchFamily="34" charset="0"/>
                <a:cs typeface="Arial" panose="020B0604020202020204" pitchFamily="34" charset="0"/>
              </a:rPr>
              <a:t>Skema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Pendanaan</a:t>
            </a:r>
            <a:r>
              <a:rPr lang="en-US" sz="2400" dirty="0">
                <a:latin typeface="Arial" panose="020B0604020202020204" pitchFamily="34" charset="0"/>
                <a:cs typeface="Arial" panose="020B0604020202020204" pitchFamily="34" charset="0"/>
              </a:rPr>
              <a:t>, Tim </a:t>
            </a:r>
            <a:r>
              <a:rPr lang="en-US" sz="2400" dirty="0" err="1">
                <a:latin typeface="Arial" panose="020B0604020202020204" pitchFamily="34" charset="0"/>
                <a:cs typeface="Arial" panose="020B0604020202020204" pitchFamily="34" charset="0"/>
              </a:rPr>
              <a:t>Pelaksana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Waktu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Pendanaan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Pengabdian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Masyarakat</a:t>
            </a:r>
            <a:r>
              <a:rPr lang="en-ID" sz="2400" dirty="0">
                <a:latin typeface="Arial" panose="020B0604020202020204" pitchFamily="34" charset="0"/>
                <a:cs typeface="Arial" panose="020B0604020202020204" pitchFamily="34" charset="0"/>
              </a:rPr>
              <a:t/>
            </a:r>
            <a:br>
              <a:rPr lang="en-ID"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 xmlns:a16="http://schemas.microsoft.com/office/drawing/2014/main" id="{C8DD7A4D-C400-274C-9A7B-E4939EE8D503}"/>
              </a:ext>
            </a:extLst>
          </p:cNvPr>
          <p:cNvSpPr/>
          <p:nvPr/>
        </p:nvSpPr>
        <p:spPr>
          <a:xfrm>
            <a:off x="872836" y="6273225"/>
            <a:ext cx="7595937" cy="584775"/>
          </a:xfrm>
          <a:prstGeom prst="rect">
            <a:avLst/>
          </a:prstGeom>
        </p:spPr>
        <p:txBody>
          <a:bodyPr wrap="square">
            <a:spAutoFit/>
          </a:bodyPr>
          <a:lstStyle/>
          <a:p>
            <a:pPr indent="-228600" algn="just">
              <a:spcAft>
                <a:spcPts val="0"/>
              </a:spcAft>
              <a:tabLst>
                <a:tab pos="228600" algn="l"/>
              </a:tabLst>
            </a:pP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Biaya</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yang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diusulkan</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ke</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DRPM minimal 60%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dari</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dana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maksimal</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yang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ditetapkan</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setiap</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skema</a:t>
            </a:r>
            <a:endParaRPr lang="en-ID" sz="1600" i="1" kern="1600" dirty="0">
              <a:highlight>
                <a:srgbClr val="FFFF00"/>
              </a:highlight>
              <a:latin typeface="Arial Narrow" panose="020B0604020202020204" pitchFamily="34" charset="0"/>
              <a:ea typeface="Times New Roman" panose="02020603050405020304" pitchFamily="18" charset="0"/>
              <a:cs typeface="Arial Narrow" panose="020B0604020202020204" pitchFamily="34" charset="0"/>
            </a:endParaRPr>
          </a:p>
          <a:p>
            <a:pPr indent="-228600" algn="just">
              <a:spcAft>
                <a:spcPts val="0"/>
              </a:spcAft>
              <a:tabLst>
                <a:tab pos="228600" algn="l"/>
              </a:tabLst>
            </a:pP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kontribusi</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minimal PT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dan</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Mitra</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dalam</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bentuk</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cash </a:t>
            </a:r>
            <a:r>
              <a:rPr lang="en-US" sz="1600" i="1" kern="1600" dirty="0" err="1">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atau</a:t>
            </a:r>
            <a:r>
              <a:rPr lang="en-US" sz="1600" i="1" kern="1600" dirty="0">
                <a:solidFill>
                  <a:srgbClr val="000000"/>
                </a:solidFill>
                <a:highlight>
                  <a:srgbClr val="FFFF00"/>
                </a:highlight>
                <a:latin typeface="Arial Narrow" panose="020B0604020202020204" pitchFamily="34" charset="0"/>
                <a:ea typeface="Times New Roman" panose="02020603050405020304" pitchFamily="18" charset="0"/>
                <a:cs typeface="Arial Narrow" panose="020B0604020202020204" pitchFamily="34" charset="0"/>
              </a:rPr>
              <a:t> in kind</a:t>
            </a:r>
            <a:endParaRPr lang="en-ID" sz="1600" i="1" kern="1600" dirty="0">
              <a:effectLst/>
              <a:highlight>
                <a:srgbClr val="FFFF00"/>
              </a:highlight>
              <a:latin typeface="Arial Narrow" panose="020B0604020202020204" pitchFamily="34" charset="0"/>
              <a:ea typeface="Times New Roman" panose="02020603050405020304" pitchFamily="18" charset="0"/>
              <a:cs typeface="Arial Narrow" panose="020B0604020202020204" pitchFamily="34" charset="0"/>
            </a:endParaRPr>
          </a:p>
        </p:txBody>
      </p:sp>
      <p:graphicFrame>
        <p:nvGraphicFramePr>
          <p:cNvPr id="3" name="Table 2">
            <a:extLst>
              <a:ext uri="{FF2B5EF4-FFF2-40B4-BE49-F238E27FC236}">
                <a16:creationId xmlns="" xmlns:a16="http://schemas.microsoft.com/office/drawing/2014/main" id="{70E13078-CBCD-FD43-B77D-593E06F320D5}"/>
              </a:ext>
            </a:extLst>
          </p:cNvPr>
          <p:cNvGraphicFramePr>
            <a:graphicFrameLocks noGrp="1"/>
          </p:cNvGraphicFramePr>
          <p:nvPr>
            <p:extLst>
              <p:ext uri="{D42A27DB-BD31-4B8C-83A1-F6EECF244321}">
                <p14:modId xmlns:p14="http://schemas.microsoft.com/office/powerpoint/2010/main" val="2284539671"/>
              </p:ext>
            </p:extLst>
          </p:nvPr>
        </p:nvGraphicFramePr>
        <p:xfrm>
          <a:off x="872836" y="1139536"/>
          <a:ext cx="10321638" cy="4530434"/>
        </p:xfrm>
        <a:graphic>
          <a:graphicData uri="http://schemas.openxmlformats.org/drawingml/2006/table">
            <a:tbl>
              <a:tblPr>
                <a:tableStyleId>{5C22544A-7EE6-4342-B048-85BDC9FD1C3A}</a:tableStyleId>
              </a:tblPr>
              <a:tblGrid>
                <a:gridCol w="4801240">
                  <a:extLst>
                    <a:ext uri="{9D8B030D-6E8A-4147-A177-3AD203B41FA5}">
                      <a16:colId xmlns="" xmlns:a16="http://schemas.microsoft.com/office/drawing/2014/main" val="912234768"/>
                    </a:ext>
                  </a:extLst>
                </a:gridCol>
                <a:gridCol w="1908774">
                  <a:extLst>
                    <a:ext uri="{9D8B030D-6E8A-4147-A177-3AD203B41FA5}">
                      <a16:colId xmlns="" xmlns:a16="http://schemas.microsoft.com/office/drawing/2014/main" val="3189587597"/>
                    </a:ext>
                  </a:extLst>
                </a:gridCol>
                <a:gridCol w="902906">
                  <a:extLst>
                    <a:ext uri="{9D8B030D-6E8A-4147-A177-3AD203B41FA5}">
                      <a16:colId xmlns="" xmlns:a16="http://schemas.microsoft.com/office/drawing/2014/main" val="1174647777"/>
                    </a:ext>
                  </a:extLst>
                </a:gridCol>
                <a:gridCol w="902906">
                  <a:extLst>
                    <a:ext uri="{9D8B030D-6E8A-4147-A177-3AD203B41FA5}">
                      <a16:colId xmlns="" xmlns:a16="http://schemas.microsoft.com/office/drawing/2014/main" val="3415628228"/>
                    </a:ext>
                  </a:extLst>
                </a:gridCol>
                <a:gridCol w="902906">
                  <a:extLst>
                    <a:ext uri="{9D8B030D-6E8A-4147-A177-3AD203B41FA5}">
                      <a16:colId xmlns="" xmlns:a16="http://schemas.microsoft.com/office/drawing/2014/main" val="4279604687"/>
                    </a:ext>
                  </a:extLst>
                </a:gridCol>
                <a:gridCol w="902906">
                  <a:extLst>
                    <a:ext uri="{9D8B030D-6E8A-4147-A177-3AD203B41FA5}">
                      <a16:colId xmlns="" xmlns:a16="http://schemas.microsoft.com/office/drawing/2014/main" val="1014879976"/>
                    </a:ext>
                  </a:extLst>
                </a:gridCol>
              </a:tblGrid>
              <a:tr h="266496">
                <a:tc rowSpan="2">
                  <a:txBody>
                    <a:bodyPr/>
                    <a:lstStyle/>
                    <a:p>
                      <a:pPr>
                        <a:spcAft>
                          <a:spcPts val="0"/>
                        </a:spcAft>
                      </a:pPr>
                      <a:r>
                        <a:rPr lang="en-ID" sz="1600" b="1" dirty="0" err="1">
                          <a:solidFill>
                            <a:schemeClr val="bg1"/>
                          </a:solidFill>
                          <a:effectLst/>
                        </a:rPr>
                        <a:t>Skema</a:t>
                      </a:r>
                      <a:r>
                        <a:rPr lang="en-ID" sz="1600" b="1" dirty="0">
                          <a:solidFill>
                            <a:schemeClr val="bg1"/>
                          </a:solidFill>
                          <a:effectLst/>
                        </a:rPr>
                        <a:t> </a:t>
                      </a:r>
                      <a:r>
                        <a:rPr lang="en-ID" sz="1600" b="1" dirty="0" err="1">
                          <a:solidFill>
                            <a:schemeClr val="bg1"/>
                          </a:solidFill>
                          <a:effectLst/>
                        </a:rPr>
                        <a:t>Pengabdian</a:t>
                      </a:r>
                      <a:r>
                        <a:rPr lang="en-ID" sz="1600" b="1" dirty="0">
                          <a:solidFill>
                            <a:schemeClr val="bg1"/>
                          </a:solidFill>
                          <a:effectLst/>
                        </a:rPr>
                        <a:t> </a:t>
                      </a:r>
                      <a:r>
                        <a:rPr lang="en-ID" sz="1600" b="1" dirty="0" err="1">
                          <a:solidFill>
                            <a:schemeClr val="bg1"/>
                          </a:solidFill>
                          <a:effectLst/>
                        </a:rPr>
                        <a:t>kepada</a:t>
                      </a:r>
                      <a:r>
                        <a:rPr lang="en-ID" sz="1600" b="1" dirty="0">
                          <a:solidFill>
                            <a:schemeClr val="bg1"/>
                          </a:solidFill>
                          <a:effectLst/>
                        </a:rPr>
                        <a:t> </a:t>
                      </a:r>
                      <a:r>
                        <a:rPr lang="en-ID" sz="1600" b="1" dirty="0" err="1">
                          <a:solidFill>
                            <a:schemeClr val="bg1"/>
                          </a:solidFill>
                          <a:effectLst/>
                        </a:rPr>
                        <a:t>Masyarakat</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rowSpan="2">
                  <a:txBody>
                    <a:bodyPr/>
                    <a:lstStyle/>
                    <a:p>
                      <a:pPr>
                        <a:spcAft>
                          <a:spcPts val="0"/>
                        </a:spcAft>
                      </a:pPr>
                      <a:r>
                        <a:rPr lang="en-ID" sz="1600" b="1" dirty="0">
                          <a:solidFill>
                            <a:schemeClr val="bg1"/>
                          </a:solidFill>
                          <a:effectLst/>
                        </a:rPr>
                        <a:t>Tim </a:t>
                      </a:r>
                      <a:r>
                        <a:rPr lang="en-ID" sz="1600" b="1" dirty="0" err="1">
                          <a:solidFill>
                            <a:schemeClr val="bg1"/>
                          </a:solidFill>
                          <a:effectLst/>
                        </a:rPr>
                        <a:t>Pelaksana</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rowSpan="2">
                  <a:txBody>
                    <a:bodyPr/>
                    <a:lstStyle/>
                    <a:p>
                      <a:pPr>
                        <a:spcAft>
                          <a:spcPts val="0"/>
                        </a:spcAft>
                      </a:pPr>
                      <a:r>
                        <a:rPr lang="en-ID" sz="1600" b="1" dirty="0" err="1">
                          <a:solidFill>
                            <a:schemeClr val="bg1"/>
                          </a:solidFill>
                          <a:effectLst/>
                        </a:rPr>
                        <a:t>Waktu</a:t>
                      </a:r>
                      <a:r>
                        <a:rPr lang="en-ID" sz="1600" b="1" dirty="0">
                          <a:solidFill>
                            <a:schemeClr val="bg1"/>
                          </a:solidFill>
                          <a:effectLst/>
                        </a:rPr>
                        <a:t> (</a:t>
                      </a:r>
                      <a:r>
                        <a:rPr lang="en-ID" sz="1600" b="1" dirty="0" err="1">
                          <a:solidFill>
                            <a:schemeClr val="bg1"/>
                          </a:solidFill>
                          <a:effectLst/>
                        </a:rPr>
                        <a:t>tahun</a:t>
                      </a:r>
                      <a:r>
                        <a:rPr lang="en-ID" sz="1600" b="1" dirty="0">
                          <a:solidFill>
                            <a:schemeClr val="bg1"/>
                          </a:solidFill>
                          <a:effectLst/>
                        </a:rPr>
                        <a:t>)</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gridSpan="3">
                  <a:txBody>
                    <a:bodyPr/>
                    <a:lstStyle/>
                    <a:p>
                      <a:pPr algn="ctr">
                        <a:spcAft>
                          <a:spcPts val="0"/>
                        </a:spcAft>
                      </a:pPr>
                      <a:r>
                        <a:rPr lang="en-ID" sz="1600" b="1" dirty="0" err="1">
                          <a:solidFill>
                            <a:schemeClr val="bg1"/>
                          </a:solidFill>
                          <a:effectLst/>
                        </a:rPr>
                        <a:t>Biaya</a:t>
                      </a:r>
                      <a:r>
                        <a:rPr lang="en-ID" sz="1600" b="1" dirty="0">
                          <a:solidFill>
                            <a:schemeClr val="bg1"/>
                          </a:solidFill>
                          <a:effectLst/>
                        </a:rPr>
                        <a:t> (</a:t>
                      </a:r>
                      <a:r>
                        <a:rPr lang="en-ID" sz="1600" b="1" dirty="0" err="1">
                          <a:solidFill>
                            <a:schemeClr val="bg1"/>
                          </a:solidFill>
                          <a:effectLst/>
                        </a:rPr>
                        <a:t>juta</a:t>
                      </a:r>
                      <a:r>
                        <a:rPr lang="en-ID" sz="1600" b="1" dirty="0">
                          <a:solidFill>
                            <a:schemeClr val="bg1"/>
                          </a:solidFill>
                          <a:effectLst/>
                        </a:rPr>
                        <a:t> </a:t>
                      </a:r>
                      <a:r>
                        <a:rPr lang="en-ID" sz="1600" b="1" dirty="0" err="1">
                          <a:solidFill>
                            <a:schemeClr val="bg1"/>
                          </a:solidFill>
                          <a:effectLst/>
                        </a:rPr>
                        <a:t>Rp</a:t>
                      </a:r>
                      <a:r>
                        <a:rPr lang="en-ID" sz="1600" b="1" dirty="0">
                          <a:solidFill>
                            <a:schemeClr val="bg1"/>
                          </a:solidFill>
                          <a:effectLst/>
                        </a:rPr>
                        <a:t>)</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89072157"/>
                  </a:ext>
                </a:extLst>
              </a:tr>
              <a:tr h="26649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spcAft>
                          <a:spcPts val="0"/>
                        </a:spcAft>
                      </a:pPr>
                      <a:r>
                        <a:rPr lang="en-ID" sz="1600" b="1" dirty="0">
                          <a:solidFill>
                            <a:schemeClr val="bg1"/>
                          </a:solidFill>
                          <a:effectLst/>
                        </a:rPr>
                        <a:t>DRPM*</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a:spcAft>
                          <a:spcPts val="0"/>
                        </a:spcAft>
                      </a:pPr>
                      <a:r>
                        <a:rPr lang="en-ID" sz="1600" b="1" dirty="0">
                          <a:solidFill>
                            <a:schemeClr val="bg1"/>
                          </a:solidFill>
                          <a:effectLst/>
                        </a:rPr>
                        <a:t>PT**</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a:spcAft>
                          <a:spcPts val="0"/>
                        </a:spcAft>
                      </a:pPr>
                      <a:r>
                        <a:rPr lang="en-ID" sz="1600" b="1" dirty="0" err="1">
                          <a:solidFill>
                            <a:schemeClr val="bg1"/>
                          </a:solidFill>
                          <a:effectLst/>
                        </a:rPr>
                        <a:t>Mitra</a:t>
                      </a:r>
                      <a:r>
                        <a:rPr lang="en-ID" sz="1600" b="1" dirty="0">
                          <a:solidFill>
                            <a:schemeClr val="bg1"/>
                          </a:solidFill>
                          <a:effectLst/>
                        </a:rPr>
                        <a:t>**</a:t>
                      </a:r>
                      <a:endParaRPr lang="en-ID"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extLst>
                  <a:ext uri="{0D108BD9-81ED-4DB2-BD59-A6C34878D82A}">
                    <a16:rowId xmlns="" xmlns:a16="http://schemas.microsoft.com/office/drawing/2014/main" val="229776497"/>
                  </a:ext>
                </a:extLst>
              </a:tr>
              <a:tr h="266496">
                <a:tc>
                  <a:txBody>
                    <a:bodyPr/>
                    <a:lstStyle/>
                    <a:p>
                      <a:pPr>
                        <a:spcAft>
                          <a:spcPts val="0"/>
                        </a:spcAft>
                      </a:pPr>
                      <a:r>
                        <a:rPr lang="en-ID" sz="1600" b="1" dirty="0">
                          <a:effectLst/>
                        </a:rPr>
                        <a:t>A.KOMPETITIF NASIONAL</a:t>
                      </a:r>
                      <a:endParaRPr lang="en-ID"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R="614680">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1384665013"/>
                  </a:ext>
                </a:extLst>
              </a:tr>
              <a:tr h="266496">
                <a:tc>
                  <a:txBody>
                    <a:bodyPr/>
                    <a:lstStyle/>
                    <a:p>
                      <a:pPr>
                        <a:spcAft>
                          <a:spcPts val="0"/>
                        </a:spcAft>
                      </a:pPr>
                      <a:r>
                        <a:rPr lang="en-ID" sz="1400" dirty="0">
                          <a:effectLst/>
                        </a:rPr>
                        <a:t>Program </a:t>
                      </a:r>
                      <a:r>
                        <a:rPr lang="en-ID" sz="1400" dirty="0" err="1">
                          <a:effectLst/>
                        </a:rPr>
                        <a:t>Kemitraan</a:t>
                      </a:r>
                      <a:r>
                        <a:rPr lang="en-ID" sz="1400" dirty="0">
                          <a:effectLst/>
                        </a:rPr>
                        <a:t> </a:t>
                      </a:r>
                      <a:r>
                        <a:rPr lang="en-ID" sz="1400" dirty="0" err="1">
                          <a:effectLst/>
                        </a:rPr>
                        <a:t>Masyarakat</a:t>
                      </a:r>
                      <a:r>
                        <a:rPr lang="en-ID" sz="1400" dirty="0">
                          <a:effectLst/>
                        </a:rPr>
                        <a:t> (PKM)</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2 anggota</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1</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626772381"/>
                  </a:ext>
                </a:extLst>
              </a:tr>
              <a:tr h="266496">
                <a:tc>
                  <a:txBody>
                    <a:bodyPr/>
                    <a:lstStyle/>
                    <a:p>
                      <a:pPr>
                        <a:spcAft>
                          <a:spcPts val="0"/>
                        </a:spcAft>
                      </a:pPr>
                      <a:r>
                        <a:rPr lang="en-ID" sz="1400" dirty="0">
                          <a:effectLst/>
                        </a:rPr>
                        <a:t>Program </a:t>
                      </a:r>
                      <a:r>
                        <a:rPr lang="en-ID" sz="1400" dirty="0" err="1">
                          <a:effectLst/>
                        </a:rPr>
                        <a:t>Kemitraan</a:t>
                      </a:r>
                      <a:r>
                        <a:rPr lang="en-ID" sz="1400" dirty="0">
                          <a:effectLst/>
                        </a:rPr>
                        <a:t> </a:t>
                      </a:r>
                      <a:r>
                        <a:rPr lang="en-ID" sz="1400" dirty="0" err="1">
                          <a:effectLst/>
                        </a:rPr>
                        <a:t>Masyarakat</a:t>
                      </a:r>
                      <a:r>
                        <a:rPr lang="en-ID" sz="1400" dirty="0">
                          <a:effectLst/>
                        </a:rPr>
                        <a:t> Stimulus (PKMS)</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2 anggota</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1</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25</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4048934939"/>
                  </a:ext>
                </a:extLst>
              </a:tr>
              <a:tr h="532993">
                <a:tc>
                  <a:txBody>
                    <a:bodyPr/>
                    <a:lstStyle/>
                    <a:p>
                      <a:pPr>
                        <a:spcAft>
                          <a:spcPts val="0"/>
                        </a:spcAft>
                      </a:pPr>
                      <a:r>
                        <a:rPr lang="en-ID" sz="1400" dirty="0">
                          <a:effectLst/>
                        </a:rPr>
                        <a:t>Program </a:t>
                      </a:r>
                      <a:r>
                        <a:rPr lang="en-ID" sz="1400" dirty="0" err="1">
                          <a:effectLst/>
                        </a:rPr>
                        <a:t>Kuliah</a:t>
                      </a:r>
                      <a:r>
                        <a:rPr lang="en-ID" sz="1400" dirty="0">
                          <a:effectLst/>
                        </a:rPr>
                        <a:t> </a:t>
                      </a:r>
                      <a:r>
                        <a:rPr lang="en-ID" sz="1400" dirty="0" err="1">
                          <a:effectLst/>
                        </a:rPr>
                        <a:t>Kerja</a:t>
                      </a:r>
                      <a:r>
                        <a:rPr lang="en-ID" sz="1400" dirty="0">
                          <a:effectLst/>
                        </a:rPr>
                        <a:t> </a:t>
                      </a:r>
                      <a:r>
                        <a:rPr lang="en-ID" sz="1400" dirty="0" err="1">
                          <a:effectLst/>
                        </a:rPr>
                        <a:t>Nyata</a:t>
                      </a:r>
                      <a:r>
                        <a:rPr lang="en-ID" sz="1400" dirty="0">
                          <a:effectLst/>
                        </a:rPr>
                        <a:t> - </a:t>
                      </a:r>
                      <a:r>
                        <a:rPr lang="en-ID" sz="1400" dirty="0" err="1">
                          <a:effectLst/>
                        </a:rPr>
                        <a:t>Pembelajaran</a:t>
                      </a:r>
                      <a:r>
                        <a:rPr lang="en-ID" sz="1400" dirty="0">
                          <a:effectLst/>
                        </a:rPr>
                        <a:t>  </a:t>
                      </a:r>
                      <a:r>
                        <a:rPr lang="en-ID" sz="1400" dirty="0" err="1">
                          <a:effectLst/>
                        </a:rPr>
                        <a:t>Pemberdayaan</a:t>
                      </a:r>
                      <a:r>
                        <a:rPr lang="en-ID" sz="1400" dirty="0">
                          <a:effectLst/>
                        </a:rPr>
                        <a:t> </a:t>
                      </a:r>
                      <a:r>
                        <a:rPr lang="en-ID" sz="1400" dirty="0" err="1">
                          <a:effectLst/>
                        </a:rPr>
                        <a:t>Masyarakat</a:t>
                      </a:r>
                      <a:r>
                        <a:rPr lang="en-ID" sz="1400" dirty="0">
                          <a:effectLst/>
                        </a:rPr>
                        <a:t> (KKN-PPM)</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2 anggota</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1</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3245032638"/>
                  </a:ext>
                </a:extLst>
              </a:tr>
              <a:tr h="266496">
                <a:tc>
                  <a:txBody>
                    <a:bodyPr/>
                    <a:lstStyle/>
                    <a:p>
                      <a:pPr>
                        <a:spcAft>
                          <a:spcPts val="0"/>
                        </a:spcAft>
                      </a:pPr>
                      <a:r>
                        <a:rPr lang="en-ID" sz="1400" dirty="0">
                          <a:effectLst/>
                        </a:rPr>
                        <a:t>Program </a:t>
                      </a:r>
                      <a:r>
                        <a:rPr lang="en-ID" sz="1400" dirty="0" err="1">
                          <a:effectLst/>
                        </a:rPr>
                        <a:t>Pengembangan</a:t>
                      </a:r>
                      <a:r>
                        <a:rPr lang="en-ID" sz="1400" dirty="0">
                          <a:effectLst/>
                        </a:rPr>
                        <a:t> </a:t>
                      </a:r>
                      <a:r>
                        <a:rPr lang="en-ID" sz="1400" dirty="0" err="1">
                          <a:effectLst/>
                        </a:rPr>
                        <a:t>Kewirausahaan</a:t>
                      </a:r>
                      <a:r>
                        <a:rPr lang="en-ID" sz="1400" dirty="0">
                          <a:effectLst/>
                        </a:rPr>
                        <a:t> (PPK)</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3 anggota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20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a:effectLst/>
                        </a:rPr>
                        <a:t>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3839446984"/>
                  </a:ext>
                </a:extLst>
              </a:tr>
              <a:tr h="266496">
                <a:tc>
                  <a:txBody>
                    <a:bodyPr/>
                    <a:lstStyle/>
                    <a:p>
                      <a:pPr>
                        <a:spcAft>
                          <a:spcPts val="0"/>
                        </a:spcAft>
                      </a:pPr>
                      <a:r>
                        <a:rPr lang="en-ID" sz="1400" dirty="0">
                          <a:effectLst/>
                        </a:rPr>
                        <a:t>Program </a:t>
                      </a:r>
                      <a:r>
                        <a:rPr lang="en-ID" sz="1400" dirty="0" err="1">
                          <a:effectLst/>
                        </a:rPr>
                        <a:t>Pengembangan</a:t>
                      </a:r>
                      <a:r>
                        <a:rPr lang="en-ID" sz="1400" dirty="0">
                          <a:effectLst/>
                        </a:rPr>
                        <a:t> </a:t>
                      </a:r>
                      <a:r>
                        <a:rPr lang="en-ID" sz="1400" dirty="0" err="1">
                          <a:effectLst/>
                        </a:rPr>
                        <a:t>Produk</a:t>
                      </a:r>
                      <a:r>
                        <a:rPr lang="en-ID" sz="1400" dirty="0">
                          <a:effectLst/>
                        </a:rPr>
                        <a:t> </a:t>
                      </a:r>
                      <a:r>
                        <a:rPr lang="en-ID" sz="1400" dirty="0" err="1">
                          <a:effectLst/>
                        </a:rPr>
                        <a:t>Unggulan</a:t>
                      </a:r>
                      <a:r>
                        <a:rPr lang="en-ID" sz="1400" dirty="0">
                          <a:effectLst/>
                        </a:rPr>
                        <a:t> Daerah (PPPUD)</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3 anggota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807083153"/>
                  </a:ext>
                </a:extLst>
              </a:tr>
              <a:tr h="266496">
                <a:tc>
                  <a:txBody>
                    <a:bodyPr/>
                    <a:lstStyle/>
                    <a:p>
                      <a:pPr>
                        <a:spcAft>
                          <a:spcPts val="0"/>
                        </a:spcAft>
                      </a:pPr>
                      <a:r>
                        <a:rPr lang="en-ID" sz="1400" dirty="0">
                          <a:effectLst/>
                        </a:rPr>
                        <a:t>Program </a:t>
                      </a:r>
                      <a:r>
                        <a:rPr lang="en-ID" sz="1400" dirty="0" err="1">
                          <a:effectLst/>
                        </a:rPr>
                        <a:t>Pengembangan</a:t>
                      </a:r>
                      <a:r>
                        <a:rPr lang="en-ID" sz="1400" dirty="0">
                          <a:effectLst/>
                        </a:rPr>
                        <a:t> </a:t>
                      </a:r>
                      <a:r>
                        <a:rPr lang="en-ID" sz="1400" dirty="0" err="1">
                          <a:effectLst/>
                        </a:rPr>
                        <a:t>Produk</a:t>
                      </a:r>
                      <a:r>
                        <a:rPr lang="en-ID" sz="1400" dirty="0">
                          <a:effectLst/>
                        </a:rPr>
                        <a:t> </a:t>
                      </a:r>
                      <a:r>
                        <a:rPr lang="en-ID" sz="1400" dirty="0" err="1">
                          <a:effectLst/>
                        </a:rPr>
                        <a:t>Intelektual</a:t>
                      </a:r>
                      <a:r>
                        <a:rPr lang="en-ID" sz="1400" dirty="0">
                          <a:effectLst/>
                        </a:rPr>
                        <a:t> </a:t>
                      </a:r>
                      <a:r>
                        <a:rPr lang="en-ID" sz="1400" dirty="0" err="1">
                          <a:effectLst/>
                        </a:rPr>
                        <a:t>Kampus</a:t>
                      </a:r>
                      <a:r>
                        <a:rPr lang="en-ID" sz="1400" dirty="0">
                          <a:effectLst/>
                        </a:rPr>
                        <a:t> (PPUPIK)</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3 anggota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200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30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678239480"/>
                  </a:ext>
                </a:extLst>
              </a:tr>
              <a:tr h="266496">
                <a:tc>
                  <a:txBody>
                    <a:bodyPr/>
                    <a:lstStyle/>
                    <a:p>
                      <a:pPr>
                        <a:spcAft>
                          <a:spcPts val="0"/>
                        </a:spcAft>
                      </a:pPr>
                      <a:r>
                        <a:rPr lang="en-ID" sz="1400" dirty="0">
                          <a:effectLst/>
                        </a:rPr>
                        <a:t>Program </a:t>
                      </a:r>
                      <a:r>
                        <a:rPr lang="en-ID" sz="1400" dirty="0" err="1">
                          <a:effectLst/>
                        </a:rPr>
                        <a:t>Pengembangan</a:t>
                      </a:r>
                      <a:r>
                        <a:rPr lang="en-ID" sz="1400" dirty="0">
                          <a:effectLst/>
                        </a:rPr>
                        <a:t> </a:t>
                      </a:r>
                      <a:r>
                        <a:rPr lang="en-ID" sz="1400" dirty="0" err="1">
                          <a:effectLst/>
                        </a:rPr>
                        <a:t>Desa</a:t>
                      </a:r>
                      <a:r>
                        <a:rPr lang="en-ID" sz="1400" dirty="0">
                          <a:effectLst/>
                        </a:rPr>
                        <a:t> </a:t>
                      </a:r>
                      <a:r>
                        <a:rPr lang="en-ID" sz="1400" dirty="0" err="1">
                          <a:effectLst/>
                        </a:rPr>
                        <a:t>Mitra</a:t>
                      </a:r>
                      <a:r>
                        <a:rPr lang="en-ID" sz="1400" dirty="0">
                          <a:effectLst/>
                        </a:rPr>
                        <a:t> (PPDM)</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a:effectLst/>
                        </a:rPr>
                        <a:t>Ketua dan 3 anggota </a:t>
                      </a:r>
                      <a:endParaRPr lang="en-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2759122539"/>
                  </a:ext>
                </a:extLst>
              </a:tr>
              <a:tr h="266496">
                <a:tc>
                  <a:txBody>
                    <a:bodyPr/>
                    <a:lstStyle/>
                    <a:p>
                      <a:pPr>
                        <a:spcAft>
                          <a:spcPts val="0"/>
                        </a:spcAft>
                      </a:pPr>
                      <a:r>
                        <a:rPr lang="en-ID" sz="1400" dirty="0">
                          <a:effectLst/>
                        </a:rPr>
                        <a:t>Program </a:t>
                      </a:r>
                      <a:r>
                        <a:rPr lang="en-ID" sz="1400" dirty="0" err="1">
                          <a:effectLst/>
                        </a:rPr>
                        <a:t>Kemitraan</a:t>
                      </a:r>
                      <a:r>
                        <a:rPr lang="en-ID" sz="1400" dirty="0">
                          <a:effectLst/>
                        </a:rPr>
                        <a:t> Wilayah (PKW)</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dirty="0" err="1">
                          <a:effectLst/>
                        </a:rPr>
                        <a:t>Ketua</a:t>
                      </a:r>
                      <a:r>
                        <a:rPr lang="en-ID" sz="1400" dirty="0">
                          <a:effectLst/>
                        </a:rPr>
                        <a:t> </a:t>
                      </a:r>
                      <a:r>
                        <a:rPr lang="en-ID" sz="1400" dirty="0" err="1">
                          <a:effectLst/>
                        </a:rPr>
                        <a:t>dan</a:t>
                      </a:r>
                      <a:r>
                        <a:rPr lang="en-ID" sz="1400" dirty="0">
                          <a:effectLst/>
                        </a:rPr>
                        <a:t> 3 </a:t>
                      </a:r>
                      <a:r>
                        <a:rPr lang="en-ID" sz="1400" dirty="0" err="1">
                          <a:effectLst/>
                        </a:rPr>
                        <a:t>anggota</a:t>
                      </a: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100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2858980273"/>
                  </a:ext>
                </a:extLst>
              </a:tr>
              <a:tr h="266496">
                <a:tc>
                  <a:txBody>
                    <a:bodyPr/>
                    <a:lstStyle/>
                    <a:p>
                      <a:pPr>
                        <a:spcAft>
                          <a:spcPts val="0"/>
                        </a:spcAft>
                      </a:pPr>
                      <a:r>
                        <a:rPr lang="en-ID" sz="1600" b="1" dirty="0">
                          <a:effectLst/>
                        </a:rPr>
                        <a:t>B.KATEGORI DESENTRALISASI</a:t>
                      </a:r>
                      <a:endParaRPr lang="en-ID"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530228834"/>
                  </a:ext>
                </a:extLst>
              </a:tr>
              <a:tr h="532993">
                <a:tc>
                  <a:txBody>
                    <a:bodyPr/>
                    <a:lstStyle/>
                    <a:p>
                      <a:pPr>
                        <a:spcAft>
                          <a:spcPts val="0"/>
                        </a:spcAft>
                      </a:pPr>
                      <a:r>
                        <a:rPr lang="en-ID" sz="1400" dirty="0">
                          <a:effectLst/>
                        </a:rPr>
                        <a:t>Program </a:t>
                      </a:r>
                      <a:r>
                        <a:rPr lang="en-ID" sz="1400" dirty="0" err="1">
                          <a:effectLst/>
                        </a:rPr>
                        <a:t>Pemberdayaan</a:t>
                      </a:r>
                      <a:r>
                        <a:rPr lang="en-ID" sz="1400" dirty="0">
                          <a:effectLst/>
                        </a:rPr>
                        <a:t> </a:t>
                      </a:r>
                      <a:r>
                        <a:rPr lang="en-ID" sz="1400" dirty="0" err="1">
                          <a:effectLst/>
                        </a:rPr>
                        <a:t>Masyarakat</a:t>
                      </a:r>
                      <a:r>
                        <a:rPr lang="en-ID" sz="1400" dirty="0">
                          <a:effectLst/>
                        </a:rPr>
                        <a:t> </a:t>
                      </a:r>
                      <a:r>
                        <a:rPr lang="en-ID" sz="1400" dirty="0" err="1">
                          <a:effectLst/>
                        </a:rPr>
                        <a:t>Unggulan</a:t>
                      </a:r>
                      <a:r>
                        <a:rPr lang="en-ID" sz="1400" dirty="0">
                          <a:effectLst/>
                        </a:rPr>
                        <a:t> </a:t>
                      </a:r>
                      <a:r>
                        <a:rPr lang="en-ID" sz="1400" dirty="0" err="1">
                          <a:effectLst/>
                        </a:rPr>
                        <a:t>Perguruan</a:t>
                      </a:r>
                      <a:r>
                        <a:rPr lang="en-ID" sz="1400" dirty="0">
                          <a:effectLst/>
                        </a:rPr>
                        <a:t> Tinggi (PPMUPT)</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dirty="0" err="1">
                          <a:effectLst/>
                        </a:rPr>
                        <a:t>Ketua</a:t>
                      </a:r>
                      <a:r>
                        <a:rPr lang="en-ID" sz="1400" dirty="0">
                          <a:effectLst/>
                        </a:rPr>
                        <a:t> </a:t>
                      </a:r>
                      <a:r>
                        <a:rPr lang="en-ID" sz="1400" dirty="0" err="1">
                          <a:effectLst/>
                        </a:rPr>
                        <a:t>dan</a:t>
                      </a:r>
                      <a:r>
                        <a:rPr lang="en-ID" sz="1400" dirty="0">
                          <a:effectLst/>
                        </a:rPr>
                        <a:t>  3 </a:t>
                      </a:r>
                      <a:r>
                        <a:rPr lang="en-ID" sz="1400" dirty="0" err="1">
                          <a:effectLst/>
                        </a:rPr>
                        <a:t>anggota</a:t>
                      </a: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3</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283467477"/>
                  </a:ext>
                </a:extLst>
              </a:tr>
              <a:tr h="266496">
                <a:tc>
                  <a:txBody>
                    <a:bodyPr/>
                    <a:lstStyle/>
                    <a:p>
                      <a:pPr>
                        <a:spcAft>
                          <a:spcPts val="0"/>
                        </a:spcAft>
                      </a:pPr>
                      <a:r>
                        <a:rPr lang="en-ID" sz="1600" b="1" dirty="0">
                          <a:effectLst/>
                        </a:rPr>
                        <a:t>C. KATAGORI PENUGASAN</a:t>
                      </a:r>
                      <a:endParaRPr lang="en-ID"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spcAft>
                          <a:spcPts val="0"/>
                        </a:spcAft>
                      </a:pPr>
                      <a:r>
                        <a:rPr lang="en-ID" sz="1600" dirty="0">
                          <a:effectLst/>
                        </a:rPr>
                        <a:t> </a:t>
                      </a:r>
                      <a:endParaRPr lang="en-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593176941"/>
                  </a:ext>
                </a:extLst>
              </a:tr>
              <a:tr h="266496">
                <a:tc>
                  <a:txBody>
                    <a:bodyPr/>
                    <a:lstStyle/>
                    <a:p>
                      <a:pPr>
                        <a:spcAft>
                          <a:spcPts val="0"/>
                        </a:spcAft>
                      </a:pPr>
                      <a:r>
                        <a:rPr lang="en-ID" sz="1400" dirty="0" err="1">
                          <a:effectLst/>
                        </a:rPr>
                        <a:t>Prograam</a:t>
                      </a:r>
                      <a:r>
                        <a:rPr lang="en-ID" sz="1400" dirty="0">
                          <a:effectLst/>
                        </a:rPr>
                        <a:t> </a:t>
                      </a:r>
                      <a:r>
                        <a:rPr lang="en-ID" sz="1400" dirty="0" err="1">
                          <a:effectLst/>
                        </a:rPr>
                        <a:t>Penerapan</a:t>
                      </a:r>
                      <a:r>
                        <a:rPr lang="en-ID" sz="1400" dirty="0">
                          <a:effectLst/>
                        </a:rPr>
                        <a:t>  </a:t>
                      </a:r>
                      <a:r>
                        <a:rPr lang="en-ID" sz="1400" dirty="0" err="1">
                          <a:effectLst/>
                        </a:rPr>
                        <a:t>Iptek</a:t>
                      </a:r>
                      <a:r>
                        <a:rPr lang="en-ID" sz="1400" dirty="0">
                          <a:effectLst/>
                        </a:rPr>
                        <a:t> </a:t>
                      </a:r>
                      <a:r>
                        <a:rPr lang="en-ID" sz="1400" dirty="0" err="1">
                          <a:effectLst/>
                        </a:rPr>
                        <a:t>kepada</a:t>
                      </a:r>
                      <a:r>
                        <a:rPr lang="en-ID" sz="1400" dirty="0">
                          <a:effectLst/>
                        </a:rPr>
                        <a:t> </a:t>
                      </a:r>
                      <a:r>
                        <a:rPr lang="en-ID" sz="1400" dirty="0" err="1">
                          <a:effectLst/>
                        </a:rPr>
                        <a:t>Masyarakat</a:t>
                      </a:r>
                      <a:r>
                        <a:rPr lang="en-ID" sz="1400" dirty="0">
                          <a:effectLst/>
                        </a:rPr>
                        <a:t> (PPIM)</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spcAft>
                          <a:spcPts val="0"/>
                        </a:spcAft>
                      </a:pPr>
                      <a:r>
                        <a:rPr lang="en-ID" sz="1400" dirty="0" err="1">
                          <a:effectLst/>
                        </a:rPr>
                        <a:t>Ketua</a:t>
                      </a:r>
                      <a:r>
                        <a:rPr lang="en-ID" sz="1400" dirty="0">
                          <a:effectLst/>
                        </a:rPr>
                        <a:t> </a:t>
                      </a:r>
                      <a:r>
                        <a:rPr lang="en-ID" sz="1400" dirty="0" err="1">
                          <a:effectLst/>
                        </a:rPr>
                        <a:t>dan</a:t>
                      </a:r>
                      <a:r>
                        <a:rPr lang="en-ID" sz="1400" dirty="0">
                          <a:effectLst/>
                        </a:rPr>
                        <a:t>  3 </a:t>
                      </a:r>
                      <a:r>
                        <a:rPr lang="en-ID" sz="1400" dirty="0" err="1">
                          <a:effectLst/>
                        </a:rPr>
                        <a:t>anggota</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gn="ctr">
                        <a:spcAft>
                          <a:spcPts val="0"/>
                        </a:spcAft>
                      </a:pPr>
                      <a:r>
                        <a:rPr lang="en-ID" sz="1400" dirty="0">
                          <a:effectLst/>
                        </a:rPr>
                        <a:t>1</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150</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spcAft>
                          <a:spcPts val="0"/>
                        </a:spcAft>
                      </a:pPr>
                      <a:r>
                        <a:rPr lang="en-ID" sz="1400" dirty="0">
                          <a:effectLst/>
                        </a:rPr>
                        <a:t> </a:t>
                      </a:r>
                      <a:endParaRPr lang="en-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3356843971"/>
                  </a:ext>
                </a:extLst>
              </a:tr>
            </a:tbl>
          </a:graphicData>
        </a:graphic>
      </p:graphicFrame>
    </p:spTree>
    <p:extLst>
      <p:ext uri="{BB962C8B-B14F-4D97-AF65-F5344CB8AC3E}">
        <p14:creationId xmlns:p14="http://schemas.microsoft.com/office/powerpoint/2010/main" val="16443867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373548-D738-1B49-9C4C-17D5021F98DF}"/>
              </a:ext>
            </a:extLst>
          </p:cNvPr>
          <p:cNvSpPr>
            <a:spLocks noGrp="1"/>
          </p:cNvSpPr>
          <p:nvPr>
            <p:ph type="title"/>
          </p:nvPr>
        </p:nvSpPr>
        <p:spPr>
          <a:xfrm>
            <a:off x="593272" y="0"/>
            <a:ext cx="10972800" cy="1252728"/>
          </a:xfrm>
        </p:spPr>
        <p:txBody>
          <a:bodyPr/>
          <a:lstStyle/>
          <a:p>
            <a:r>
              <a:rPr lang="en-US" dirty="0" err="1"/>
              <a:t>Mitra</a:t>
            </a:r>
            <a:r>
              <a:rPr lang="en-US" dirty="0"/>
              <a:t> program PPPUD </a:t>
            </a:r>
          </a:p>
        </p:txBody>
      </p:sp>
      <p:sp>
        <p:nvSpPr>
          <p:cNvPr id="3" name="Content Placeholder 2">
            <a:extLst>
              <a:ext uri="{FF2B5EF4-FFF2-40B4-BE49-F238E27FC236}">
                <a16:creationId xmlns="" xmlns:a16="http://schemas.microsoft.com/office/drawing/2014/main" id="{00521FC2-B643-AF4A-97EB-82BB9B35455C}"/>
              </a:ext>
            </a:extLst>
          </p:cNvPr>
          <p:cNvSpPr>
            <a:spLocks noGrp="1"/>
          </p:cNvSpPr>
          <p:nvPr>
            <p:ph idx="1"/>
          </p:nvPr>
        </p:nvSpPr>
        <p:spPr/>
        <p:txBody>
          <a:bodyPr>
            <a:normAutofit/>
          </a:bodyPr>
          <a:lstStyle/>
          <a:p>
            <a:pPr marL="118872" indent="0">
              <a:buNone/>
            </a:pPr>
            <a:r>
              <a:rPr lang="en-US" sz="2800" dirty="0" err="1">
                <a:latin typeface="Arial" panose="020B0604020202020204" pitchFamily="34" charset="0"/>
                <a:cs typeface="Arial" panose="020B0604020202020204" pitchFamily="34" charset="0"/>
              </a:rPr>
              <a:t>Koperasi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kelompok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usaha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masyarakat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Usaha </a:t>
            </a:r>
            <a:r>
              <a:rPr lang="en-US" sz="2800" dirty="0" err="1">
                <a:latin typeface="Arial" panose="020B0604020202020204" pitchFamily="34" charset="0"/>
                <a:cs typeface="Arial" panose="020B0604020202020204" pitchFamily="34" charset="0"/>
              </a:rPr>
              <a:t>Mikro</a:t>
            </a:r>
            <a:r>
              <a:rPr lang="en-US" sz="2800" dirty="0">
                <a:latin typeface="Arial" panose="020B0604020202020204" pitchFamily="34" charset="0"/>
                <a:cs typeface="Arial" panose="020B0604020202020204" pitchFamily="34" charset="0"/>
              </a:rPr>
              <a:t> Kecil </a:t>
            </a:r>
            <a:r>
              <a:rPr lang="en-US" sz="2800" dirty="0" err="1">
                <a:latin typeface="Arial" panose="020B0604020202020204" pitchFamily="34" charset="0"/>
                <a:cs typeface="Arial" panose="020B0604020202020204" pitchFamily="34" charset="0"/>
              </a:rPr>
              <a:t>Menengah</a:t>
            </a:r>
            <a:r>
              <a:rPr lang="en-US" sz="2800" dirty="0">
                <a:latin typeface="Arial" panose="020B0604020202020204" pitchFamily="34" charset="0"/>
                <a:cs typeface="Arial" panose="020B0604020202020204" pitchFamily="34" charset="0"/>
              </a:rPr>
              <a:t> (UMKM),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karakter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sebagai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berikut</a:t>
            </a:r>
            <a:r>
              <a:rPr lang="en-US" sz="2800" dirty="0">
                <a:latin typeface="Arial" panose="020B0604020202020204" pitchFamily="34" charset="0"/>
                <a:cs typeface="Arial" panose="020B0604020202020204" pitchFamily="34" charset="0"/>
              </a:rPr>
              <a:t>: </a:t>
            </a:r>
          </a:p>
          <a:p>
            <a:pPr marL="801688" indent="-682625"/>
            <a:r>
              <a:rPr lang="en-US" sz="2800" dirty="0">
                <a:latin typeface="Arial" panose="020B0604020202020204" pitchFamily="34" charset="0"/>
                <a:cs typeface="Arial" panose="020B0604020202020204" pitchFamily="34" charset="0"/>
              </a:rPr>
              <a:t>Usaha </a:t>
            </a:r>
            <a:r>
              <a:rPr lang="en-US" sz="2800" dirty="0" err="1">
                <a:latin typeface="Arial" panose="020B0604020202020204" pitchFamily="34" charset="0"/>
                <a:cs typeface="Arial" panose="020B0604020202020204" pitchFamily="34" charset="0"/>
              </a:rPr>
              <a:t>sudah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berjalan</a:t>
            </a:r>
            <a:r>
              <a:rPr lang="en-US" sz="2800" dirty="0">
                <a:latin typeface="Arial" panose="020B0604020202020204" pitchFamily="34" charset="0"/>
                <a:cs typeface="Arial" panose="020B0604020202020204" pitchFamily="34" charset="0"/>
              </a:rPr>
              <a:t> minimal 1 </a:t>
            </a:r>
            <a:r>
              <a:rPr lang="en-US" sz="2800" dirty="0" err="1">
                <a:latin typeface="Arial" panose="020B0604020202020204" pitchFamily="34" charset="0"/>
                <a:cs typeface="Arial" panose="020B0604020202020204" pitchFamily="34" charset="0"/>
              </a:rPr>
              <a:t>tahun</a:t>
            </a:r>
            <a:r>
              <a:rPr lang="en-US" sz="2800" dirty="0">
                <a:latin typeface="Arial" panose="020B0604020202020204" pitchFamily="34" charset="0"/>
                <a:cs typeface="Arial" panose="020B0604020202020204" pitchFamily="34" charset="0"/>
              </a:rPr>
              <a:t>; </a:t>
            </a:r>
          </a:p>
          <a:p>
            <a:pPr marL="801688" indent="-682625"/>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produk</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jasa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unggulan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daerah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seperti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berbasis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hasil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perkebunan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pertanian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perikanan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makanan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olahan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seni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pertunjukan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kerajinan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industri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kreatif</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lainnya</a:t>
            </a:r>
            <a:r>
              <a:rPr lang="en-US" sz="2800" dirty="0">
                <a:latin typeface="Arial" panose="020B0604020202020204" pitchFamily="34" charset="0"/>
                <a:cs typeface="Arial" panose="020B0604020202020204" pitchFamily="34" charset="0"/>
              </a:rPr>
              <a:t>; </a:t>
            </a:r>
          </a:p>
          <a:p>
            <a:pPr marL="801688" indent="-682625"/>
            <a:r>
              <a:rPr lang="en-US" sz="2800" dirty="0" err="1">
                <a:latin typeface="Arial" panose="020B0604020202020204" pitchFamily="34" charset="0"/>
                <a:cs typeface="Arial" panose="020B0604020202020204" pitchFamily="34" charset="0"/>
              </a:rPr>
              <a:t>P</a:t>
            </a:r>
            <a:r>
              <a:rPr lang="en-US" sz="2800" dirty="0" err="1" smtClean="0">
                <a:latin typeface="Arial" panose="020B0604020202020204" pitchFamily="34" charset="0"/>
                <a:cs typeface="Arial" panose="020B0604020202020204" pitchFamily="34" charset="0"/>
              </a:rPr>
              <a:t>roduk</a:t>
            </a:r>
            <a:r>
              <a:rPr lang="en-US" sz="2800" dirty="0" smtClean="0">
                <a:latin typeface="Arial" panose="020B0604020202020204" pitchFamily="34" charset="0"/>
                <a:cs typeface="Arial" panose="020B0604020202020204" pitchFamily="34" charset="0"/>
              </a:rPr>
              <a:t>/</a:t>
            </a:r>
            <a:r>
              <a:rPr lang="en-US" sz="2800" dirty="0" err="1" smtClean="0">
                <a:latin typeface="Arial" panose="020B0604020202020204" pitchFamily="34" charset="0"/>
                <a:cs typeface="Arial" panose="020B0604020202020204" pitchFamily="34" charset="0"/>
              </a:rPr>
              <a:t>jasa</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yang </a:t>
            </a:r>
            <a:r>
              <a:rPr lang="en-US" sz="2800" dirty="0" err="1">
                <a:latin typeface="Arial" panose="020B0604020202020204" pitchFamily="34" charset="0"/>
                <a:cs typeface="Arial" panose="020B0604020202020204" pitchFamily="34" charset="0"/>
              </a:rPr>
              <a:t>memiliki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keunikan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ciri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lokal</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daerah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setempat</a:t>
            </a:r>
            <a:r>
              <a:rPr lang="en-US" sz="2800" dirty="0">
                <a:latin typeface="Arial" panose="020B0604020202020204" pitchFamily="34" charset="0"/>
                <a:cs typeface="Arial" panose="020B0604020202020204" pitchFamily="34" charset="0"/>
              </a:rPr>
              <a:t>; </a:t>
            </a:r>
          </a:p>
          <a:p>
            <a:pPr marL="801688" indent="-682625"/>
            <a:r>
              <a:rPr lang="en-US" sz="2800" dirty="0" err="1">
                <a:latin typeface="Arial" panose="020B0604020202020204" pitchFamily="34" charset="0"/>
                <a:cs typeface="Arial" panose="020B0604020202020204" pitchFamily="34" charset="0"/>
              </a:rPr>
              <a:t>P</a:t>
            </a:r>
            <a:r>
              <a:rPr lang="en-US" sz="2800" dirty="0" err="1" smtClean="0">
                <a:latin typeface="Arial" panose="020B0604020202020204" pitchFamily="34" charset="0"/>
                <a:cs typeface="Arial" panose="020B0604020202020204" pitchFamily="34" charset="0"/>
              </a:rPr>
              <a:t>otensi</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pasar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negeri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tujuan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ekspor</a:t>
            </a:r>
            <a:r>
              <a:rPr lang="en-US" sz="2800" dirty="0">
                <a:latin typeface="Arial" panose="020B0604020202020204" pitchFamily="34" charset="0"/>
                <a:cs typeface="Arial" panose="020B0604020202020204" pitchFamily="34" charset="0"/>
              </a:rPr>
              <a:t>; </a:t>
            </a:r>
          </a:p>
          <a:p>
            <a:pPr marL="801688" indent="-682625"/>
            <a:r>
              <a:rPr lang="en-US" sz="2800" dirty="0" err="1">
                <a:latin typeface="Arial" panose="020B0604020202020204" pitchFamily="34" charset="0"/>
                <a:cs typeface="Arial" panose="020B0604020202020204" pitchFamily="34" charset="0"/>
              </a:rPr>
              <a:t>B</a:t>
            </a:r>
            <a:r>
              <a:rPr lang="en-US" sz="2800" dirty="0" err="1" smtClean="0">
                <a:latin typeface="Arial" panose="020B0604020202020204" pitchFamily="34" charset="0"/>
                <a:cs typeface="Arial" panose="020B0604020202020204" pitchFamily="34" charset="0"/>
              </a:rPr>
              <a:t>ersifat</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ramah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lingkungan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berbasis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budaya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setempat</a:t>
            </a:r>
            <a:r>
              <a:rPr lang="en-ID"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9351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Kriteria</a:t>
            </a:r>
            <a:r>
              <a:rPr lang="en-US" dirty="0"/>
              <a:t>   </a:t>
            </a:r>
            <a:r>
              <a:rPr lang="en-US" dirty="0" err="1"/>
              <a:t>pengusulan</a:t>
            </a:r>
            <a:r>
              <a:rPr lang="en-US" dirty="0"/>
              <a:t> PPPUD </a:t>
            </a:r>
          </a:p>
        </p:txBody>
      </p:sp>
      <p:sp>
        <p:nvSpPr>
          <p:cNvPr id="3" name="Content Placeholder 2"/>
          <p:cNvSpPr>
            <a:spLocks noGrp="1"/>
          </p:cNvSpPr>
          <p:nvPr>
            <p:ph idx="1"/>
          </p:nvPr>
        </p:nvSpPr>
        <p:spPr>
          <a:xfrm>
            <a:off x="1534886" y="2024743"/>
            <a:ext cx="10047514" cy="4465266"/>
          </a:xfrm>
        </p:spPr>
        <p:txBody>
          <a:bodyPr>
            <a:noAutofit/>
          </a:bodyPr>
          <a:lstStyle/>
          <a:p>
            <a:pPr lvl="0"/>
            <a:r>
              <a:rPr lang="en-US" sz="2400" dirty="0" err="1">
                <a:latin typeface="Arial" panose="020B0604020202020204" pitchFamily="34" charset="0"/>
                <a:cs typeface="Arial" panose="020B0604020202020204" pitchFamily="34" charset="0"/>
              </a:rPr>
              <a:t>Pengusul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diwajibkan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bermitra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mitra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usaha</a:t>
            </a:r>
            <a:r>
              <a:rPr lang="en-US" sz="2400" dirty="0">
                <a:latin typeface="Arial" panose="020B0604020202020204" pitchFamily="34" charset="0"/>
                <a:cs typeface="Arial" panose="020B0604020202020204" pitchFamily="34" charset="0"/>
              </a:rPr>
              <a:t>  dg minimal asset </a:t>
            </a:r>
            <a:r>
              <a:rPr lang="en-US" sz="2400" dirty="0" err="1">
                <a:latin typeface="Arial" panose="020B0604020202020204" pitchFamily="34" charset="0"/>
                <a:cs typeface="Arial" panose="020B0604020202020204" pitchFamily="34" charset="0"/>
              </a:rPr>
              <a:t>Rp</a:t>
            </a:r>
            <a:r>
              <a:rPr lang="en-US" sz="2400" dirty="0">
                <a:latin typeface="Arial" panose="020B0604020202020204" pitchFamily="34" charset="0"/>
                <a:cs typeface="Arial" panose="020B0604020202020204" pitchFamily="34" charset="0"/>
              </a:rPr>
              <a:t>. 150.000.000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omzet</a:t>
            </a:r>
            <a:r>
              <a:rPr lang="en-US" sz="2400" dirty="0">
                <a:latin typeface="Arial" panose="020B0604020202020204" pitchFamily="34" charset="0"/>
                <a:cs typeface="Arial" panose="020B0604020202020204" pitchFamily="34" charset="0"/>
              </a:rPr>
              <a:t> minimal </a:t>
            </a:r>
            <a:r>
              <a:rPr lang="en-US" sz="2400" dirty="0" err="1">
                <a:latin typeface="Arial" panose="020B0604020202020204" pitchFamily="34" charset="0"/>
                <a:cs typeface="Arial" panose="020B0604020202020204" pitchFamily="34" charset="0"/>
              </a:rPr>
              <a:t>Rp</a:t>
            </a:r>
            <a:r>
              <a:rPr lang="en-US" sz="2400" dirty="0">
                <a:latin typeface="Arial" panose="020B0604020202020204" pitchFamily="34" charset="0"/>
                <a:cs typeface="Arial" panose="020B0604020202020204" pitchFamily="34" charset="0"/>
              </a:rPr>
              <a:t>. 150.000.000</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melibatkan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karyawan</a:t>
            </a:r>
            <a:r>
              <a:rPr lang="en-US" sz="2400" dirty="0">
                <a:latin typeface="Arial" panose="020B0604020202020204" pitchFamily="34" charset="0"/>
                <a:cs typeface="Arial" panose="020B0604020202020204" pitchFamily="34" charset="0"/>
              </a:rPr>
              <a:t> minimal 6 orang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masyarakat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sekitar</a:t>
            </a:r>
            <a:r>
              <a:rPr lang="en-US" sz="2400" dirty="0">
                <a:latin typeface="Arial" panose="020B0604020202020204" pitchFamily="34" charset="0"/>
                <a:cs typeface="Arial" panose="020B0604020202020204" pitchFamily="34" charset="0"/>
              </a:rPr>
              <a:t> </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Jangka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waktu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kegiatan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adalah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tiga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Usulan</a:t>
            </a:r>
            <a:r>
              <a:rPr lang="en-US" sz="2400" dirty="0">
                <a:latin typeface="Arial" panose="020B0604020202020204" pitchFamily="34" charset="0"/>
                <a:cs typeface="Arial" panose="020B0604020202020204" pitchFamily="34" charset="0"/>
              </a:rPr>
              <a:t> dana </a:t>
            </a:r>
            <a:r>
              <a:rPr lang="en-US" sz="2400" dirty="0" err="1">
                <a:latin typeface="Arial" panose="020B0604020202020204" pitchFamily="34" charset="0"/>
                <a:cs typeface="Arial" panose="020B0604020202020204" pitchFamily="34" charset="0"/>
              </a:rPr>
              <a:t>ke</a:t>
            </a:r>
            <a:r>
              <a:rPr lang="en-US" sz="2400" dirty="0">
                <a:latin typeface="Arial" panose="020B0604020202020204" pitchFamily="34" charset="0"/>
                <a:cs typeface="Arial" panose="020B0604020202020204" pitchFamily="34" charset="0"/>
              </a:rPr>
              <a:t> DRPM  </a:t>
            </a:r>
            <a:r>
              <a:rPr lang="en-US" sz="2400" dirty="0" err="1">
                <a:latin typeface="Arial" panose="020B0604020202020204" pitchFamily="34" charset="0"/>
                <a:cs typeface="Arial" panose="020B0604020202020204" pitchFamily="34" charset="0"/>
              </a:rPr>
              <a:t>maksimum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Rp</a:t>
            </a:r>
            <a:r>
              <a:rPr lang="en-US" sz="2400" dirty="0">
                <a:latin typeface="Arial" panose="020B0604020202020204" pitchFamily="34" charset="0"/>
                <a:cs typeface="Arial" panose="020B0604020202020204" pitchFamily="34" charset="0"/>
              </a:rPr>
              <a:t> 15</a:t>
            </a:r>
            <a:r>
              <a:rPr lang="id-ID" sz="2400" dirty="0">
                <a:latin typeface="Arial" panose="020B0604020202020204" pitchFamily="34" charset="0"/>
                <a:cs typeface="Arial" panose="020B0604020202020204" pitchFamily="34" charset="0"/>
              </a:rPr>
              <a:t>0</a:t>
            </a:r>
            <a:r>
              <a:rPr lang="en-US" sz="2400" dirty="0">
                <a:latin typeface="Arial" panose="020B0604020202020204" pitchFamily="34" charset="0"/>
                <a:cs typeface="Arial" panose="020B0604020202020204" pitchFamily="34" charset="0"/>
              </a:rPr>
              <a:t>.000.000 per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Kontribusi</a:t>
            </a:r>
            <a:r>
              <a:rPr lang="en-US" sz="2400" dirty="0">
                <a:latin typeface="Arial" panose="020B0604020202020204" pitchFamily="34" charset="0"/>
                <a:cs typeface="Arial" panose="020B0604020202020204" pitchFamily="34" charset="0"/>
              </a:rPr>
              <a:t> dana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mitra</a:t>
            </a:r>
            <a:r>
              <a:rPr lang="en-US" sz="2400" dirty="0">
                <a:latin typeface="Arial" panose="020B0604020202020204" pitchFamily="34" charset="0"/>
                <a:cs typeface="Arial" panose="020B0604020202020204" pitchFamily="34" charset="0"/>
              </a:rPr>
              <a:t> minimum </a:t>
            </a:r>
            <a:r>
              <a:rPr lang="en-US" sz="2400" dirty="0" err="1">
                <a:latin typeface="Arial" panose="020B0604020202020204" pitchFamily="34" charset="0"/>
                <a:cs typeface="Arial" panose="020B0604020202020204" pitchFamily="34" charset="0"/>
              </a:rPr>
              <a:t>Rp</a:t>
            </a:r>
            <a:r>
              <a:rPr lang="en-US" sz="2400" dirty="0">
                <a:latin typeface="Arial" panose="020B0604020202020204" pitchFamily="34" charset="0"/>
                <a:cs typeface="Arial" panose="020B0604020202020204" pitchFamily="34" charset="0"/>
              </a:rPr>
              <a:t> 10.000.000 per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selama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tiga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Maksimum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jarak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mitra</a:t>
            </a:r>
            <a:r>
              <a:rPr lang="en-US" sz="2400" dirty="0">
                <a:latin typeface="Arial" panose="020B0604020202020204" pitchFamily="34" charset="0"/>
                <a:cs typeface="Arial" panose="020B0604020202020204" pitchFamily="34" charset="0"/>
              </a:rPr>
              <a:t>  200 km</a:t>
            </a:r>
            <a:endParaRPr lang="en-ID" sz="2400" dirty="0">
              <a:latin typeface="Arial" panose="020B0604020202020204" pitchFamily="34" charset="0"/>
              <a:cs typeface="Arial" panose="020B0604020202020204" pitchFamily="34" charset="0"/>
            </a:endParaRPr>
          </a:p>
          <a:p>
            <a:pPr marL="118872" indent="0">
              <a:buNone/>
            </a:pPr>
            <a:endParaRPr lang="en-US" sz="2400" dirty="0">
              <a:latin typeface="Arial" panose="020B0604020202020204" pitchFamily="34" charset="0"/>
              <a:cs typeface="Arial" pitchFamily="34" charset="0"/>
            </a:endParaRPr>
          </a:p>
        </p:txBody>
      </p:sp>
    </p:spTree>
    <p:extLst>
      <p:ext uri="{BB962C8B-B14F-4D97-AF65-F5344CB8AC3E}">
        <p14:creationId xmlns:p14="http://schemas.microsoft.com/office/powerpoint/2010/main" val="2711944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35200" y="457200"/>
            <a:ext cx="9347200" cy="914400"/>
          </a:xfrm>
          <a:gradFill rotWithShape="1">
            <a:gsLst>
              <a:gs pos="0">
                <a:srgbClr val="000047"/>
              </a:gs>
              <a:gs pos="100000">
                <a:srgbClr val="000099"/>
              </a:gs>
            </a:gsLst>
            <a:lin ang="5400000" scaled="1"/>
          </a:gradFill>
        </p:spPr>
        <p:txBody>
          <a:bodyPr/>
          <a:lstStyle/>
          <a:p>
            <a:pPr eaLnBrk="1" hangingPunct="1"/>
            <a:r>
              <a:rPr lang="en-US" altLang="en-US" dirty="0" smtClean="0"/>
              <a:t>STRUKTUR USULAN PPPUD</a:t>
            </a:r>
          </a:p>
        </p:txBody>
      </p:sp>
      <p:sp>
        <p:nvSpPr>
          <p:cNvPr id="8195" name="Rectangle 3"/>
          <p:cNvSpPr>
            <a:spLocks noGrp="1" noChangeArrowheads="1"/>
          </p:cNvSpPr>
          <p:nvPr>
            <p:ph type="body" idx="1"/>
          </p:nvPr>
        </p:nvSpPr>
        <p:spPr>
          <a:xfrm>
            <a:off x="2235200" y="2041070"/>
            <a:ext cx="8084457" cy="4054929"/>
          </a:xfrm>
          <a:solidFill>
            <a:schemeClr val="accent4">
              <a:lumMod val="20000"/>
              <a:lumOff val="80000"/>
            </a:schemeClr>
          </a:solidFill>
          <a:ln>
            <a:solidFill>
              <a:srgbClr val="000000"/>
            </a:solidFill>
            <a:miter lim="800000"/>
            <a:headEnd/>
            <a:tailEnd/>
          </a:ln>
        </p:spPr>
        <p:txBody>
          <a:bodyPr/>
          <a:lstStyle/>
          <a:p>
            <a:pPr marL="533400" indent="-533400" eaLnBrk="1" hangingPunct="1">
              <a:lnSpc>
                <a:spcPct val="80000"/>
              </a:lnSpc>
              <a:buFont typeface="Wingdings" pitchFamily="2" charset="2"/>
              <a:buAutoNum type="arabicPeriod"/>
            </a:pPr>
            <a:endParaRPr lang="en-US" altLang="en-US" sz="2400" dirty="0" smtClean="0"/>
          </a:p>
          <a:p>
            <a:pPr marL="533400" indent="-533400" eaLnBrk="1" hangingPunct="1">
              <a:lnSpc>
                <a:spcPct val="80000"/>
              </a:lnSpc>
              <a:buFont typeface="Wingdings" pitchFamily="2" charset="2"/>
              <a:buAutoNum type="arabicPeriod"/>
            </a:pPr>
            <a:r>
              <a:rPr lang="en-US" altLang="en-US" sz="2400" dirty="0" smtClean="0"/>
              <a:t>HALAMAN SAMPUL </a:t>
            </a:r>
            <a:endParaRPr lang="en-US" altLang="en-US" sz="2400" dirty="0" smtClean="0">
              <a:solidFill>
                <a:srgbClr val="0033CC"/>
              </a:solidFill>
            </a:endParaRPr>
          </a:p>
          <a:p>
            <a:pPr marL="533400" indent="-533400" eaLnBrk="1" hangingPunct="1">
              <a:lnSpc>
                <a:spcPct val="80000"/>
              </a:lnSpc>
              <a:buFont typeface="Wingdings" pitchFamily="2" charset="2"/>
              <a:buAutoNum type="arabicPeriod"/>
            </a:pPr>
            <a:r>
              <a:rPr lang="en-US" altLang="en-US" sz="2400" dirty="0" smtClean="0">
                <a:solidFill>
                  <a:schemeClr val="tx1"/>
                </a:solidFill>
              </a:rPr>
              <a:t>HALAMAN PENGESAHAN</a:t>
            </a:r>
          </a:p>
          <a:p>
            <a:pPr marL="533400" indent="-533400" eaLnBrk="1" hangingPunct="1">
              <a:lnSpc>
                <a:spcPct val="80000"/>
              </a:lnSpc>
              <a:buFont typeface="Wingdings" pitchFamily="2" charset="2"/>
              <a:buAutoNum type="arabicPeriod"/>
            </a:pPr>
            <a:r>
              <a:rPr lang="en-US" altLang="en-US" sz="2400" dirty="0" smtClean="0">
                <a:solidFill>
                  <a:schemeClr val="tx1"/>
                </a:solidFill>
              </a:rPr>
              <a:t>IDENTITAS DAN URAIAN UMUM</a:t>
            </a:r>
          </a:p>
          <a:p>
            <a:pPr marL="533400" indent="-533400" eaLnBrk="1" hangingPunct="1">
              <a:lnSpc>
                <a:spcPct val="80000"/>
              </a:lnSpc>
              <a:buFont typeface="Wingdings" pitchFamily="2" charset="2"/>
              <a:buAutoNum type="arabicPeriod"/>
            </a:pPr>
            <a:r>
              <a:rPr lang="en-US" altLang="en-US" sz="2400" dirty="0" smtClean="0"/>
              <a:t>DAFTAR ISI</a:t>
            </a:r>
            <a:endParaRPr lang="en-US" altLang="en-US" sz="2400" dirty="0" smtClean="0">
              <a:solidFill>
                <a:schemeClr val="tx1"/>
              </a:solidFill>
            </a:endParaRPr>
          </a:p>
          <a:p>
            <a:pPr marL="533400" indent="-533400" eaLnBrk="1" hangingPunct="1">
              <a:lnSpc>
                <a:spcPct val="80000"/>
              </a:lnSpc>
              <a:buFont typeface="Wingdings" pitchFamily="2" charset="2"/>
              <a:buAutoNum type="arabicPeriod"/>
            </a:pPr>
            <a:r>
              <a:rPr lang="en-US" altLang="en-US" sz="2400" dirty="0" smtClean="0">
                <a:solidFill>
                  <a:schemeClr val="tx1"/>
                </a:solidFill>
              </a:rPr>
              <a:t>RINGKASAN</a:t>
            </a:r>
          </a:p>
          <a:p>
            <a:pPr marL="533400" indent="-533400" eaLnBrk="1" hangingPunct="1">
              <a:lnSpc>
                <a:spcPct val="80000"/>
              </a:lnSpc>
              <a:buFont typeface="Wingdings" pitchFamily="2" charset="2"/>
              <a:buAutoNum type="arabicPeriod"/>
            </a:pPr>
            <a:r>
              <a:rPr lang="en-US" altLang="en-US" sz="2400" dirty="0" smtClean="0">
                <a:solidFill>
                  <a:schemeClr val="tx1"/>
                </a:solidFill>
              </a:rPr>
              <a:t>BAB 1 PENDAHULUAN</a:t>
            </a:r>
          </a:p>
          <a:p>
            <a:pPr marL="533400" indent="-533400" eaLnBrk="1" hangingPunct="1">
              <a:lnSpc>
                <a:spcPct val="80000"/>
              </a:lnSpc>
              <a:buFont typeface="Wingdings" pitchFamily="2" charset="2"/>
              <a:buAutoNum type="arabicPeriod"/>
            </a:pPr>
            <a:r>
              <a:rPr lang="en-US" altLang="en-US" sz="2400" dirty="0" smtClean="0">
                <a:solidFill>
                  <a:schemeClr val="tx1"/>
                </a:solidFill>
              </a:rPr>
              <a:t>BAB 2 SOLUSI DAN TARGET LUARAN</a:t>
            </a:r>
          </a:p>
          <a:p>
            <a:pPr marL="533400" indent="-533400" eaLnBrk="1" hangingPunct="1">
              <a:lnSpc>
                <a:spcPct val="80000"/>
              </a:lnSpc>
              <a:buFont typeface="Wingdings" pitchFamily="2" charset="2"/>
              <a:buAutoNum type="arabicPeriod"/>
            </a:pPr>
            <a:r>
              <a:rPr lang="en-US" altLang="en-US" sz="2400" dirty="0" smtClean="0">
                <a:solidFill>
                  <a:schemeClr val="tx1"/>
                </a:solidFill>
              </a:rPr>
              <a:t>BAB 3 METODE PELAKSANAAN</a:t>
            </a:r>
          </a:p>
          <a:p>
            <a:pPr marL="533400" indent="-533400" eaLnBrk="1" hangingPunct="1">
              <a:lnSpc>
                <a:spcPct val="80000"/>
              </a:lnSpc>
              <a:buFont typeface="Wingdings" pitchFamily="2" charset="2"/>
              <a:buAutoNum type="arabicPeriod"/>
            </a:pPr>
            <a:r>
              <a:rPr lang="en-US" altLang="en-US" sz="2400" dirty="0" smtClean="0">
                <a:solidFill>
                  <a:schemeClr val="tx1"/>
                </a:solidFill>
              </a:rPr>
              <a:t>BAB 4 JADWAL KEGIATAN DAN BIAYA</a:t>
            </a:r>
          </a:p>
          <a:p>
            <a:pPr marL="533400" indent="-533400" eaLnBrk="1" hangingPunct="1">
              <a:lnSpc>
                <a:spcPct val="80000"/>
              </a:lnSpc>
              <a:buFont typeface="Wingdings" pitchFamily="2" charset="2"/>
              <a:buAutoNum type="arabicPeriod"/>
            </a:pPr>
            <a:r>
              <a:rPr lang="en-US" altLang="en-US" sz="2400" dirty="0" smtClean="0">
                <a:solidFill>
                  <a:schemeClr val="tx1"/>
                </a:solidFill>
              </a:rPr>
              <a:t>REFERENSI</a:t>
            </a:r>
          </a:p>
          <a:p>
            <a:pPr marL="533400" indent="-533400" eaLnBrk="1" hangingPunct="1">
              <a:lnSpc>
                <a:spcPct val="80000"/>
              </a:lnSpc>
              <a:buFont typeface="Wingdings" pitchFamily="2" charset="2"/>
              <a:buAutoNum type="arabicPeriod"/>
            </a:pPr>
            <a:r>
              <a:rPr lang="en-US" altLang="en-US" sz="2400" dirty="0" smtClean="0">
                <a:solidFill>
                  <a:schemeClr val="tx1"/>
                </a:solidFill>
              </a:rPr>
              <a:t>LAMPIRAN-LAMPIRAN</a:t>
            </a:r>
          </a:p>
          <a:p>
            <a:pPr marL="533400" indent="-533400" eaLnBrk="1" hangingPunct="1">
              <a:lnSpc>
                <a:spcPct val="80000"/>
              </a:lnSpc>
              <a:buFont typeface="Wingdings" pitchFamily="2" charset="2"/>
              <a:buNone/>
            </a:pPr>
            <a:r>
              <a:rPr lang="en-US" altLang="en-US" sz="2400" dirty="0" smtClean="0">
                <a:solidFill>
                  <a:schemeClr val="tx1"/>
                </a:solidFill>
              </a:rPr>
              <a:t>     </a:t>
            </a:r>
          </a:p>
        </p:txBody>
      </p:sp>
    </p:spTree>
    <p:extLst>
      <p:ext uri="{BB962C8B-B14F-4D97-AF65-F5344CB8AC3E}">
        <p14:creationId xmlns:p14="http://schemas.microsoft.com/office/powerpoint/2010/main" val="2064307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a:xfrm>
            <a:off x="304800" y="457200"/>
            <a:ext cx="11480800" cy="1371600"/>
          </a:xfrm>
          <a:solidFill>
            <a:schemeClr val="accent2">
              <a:lumMod val="20000"/>
              <a:lumOff val="80000"/>
            </a:schemeClr>
          </a:solidFill>
          <a:ln>
            <a:solidFill>
              <a:srgbClr val="66FF66"/>
            </a:solidFill>
            <a:miter lim="800000"/>
            <a:headEnd/>
            <a:tailEnd/>
          </a:ln>
        </p:spPr>
        <p:txBody>
          <a:bodyPr/>
          <a:lstStyle/>
          <a:p>
            <a:pPr algn="ctr" eaLnBrk="1" hangingPunct="1"/>
            <a:r>
              <a:rPr lang="en-US" altLang="en-US" dirty="0" smtClean="0">
                <a:solidFill>
                  <a:schemeClr val="tx1"/>
                </a:solidFill>
              </a:rPr>
              <a:t>BAB 1 PENDAHULUAN</a:t>
            </a:r>
          </a:p>
        </p:txBody>
      </p:sp>
      <p:sp>
        <p:nvSpPr>
          <p:cNvPr id="1024003" name="Rectangle 3"/>
          <p:cNvSpPr>
            <a:spLocks noGrp="1" noChangeArrowheads="1"/>
          </p:cNvSpPr>
          <p:nvPr>
            <p:ph type="body" idx="1"/>
          </p:nvPr>
        </p:nvSpPr>
        <p:spPr>
          <a:xfrm>
            <a:off x="1306285" y="2400300"/>
            <a:ext cx="9095014" cy="3118757"/>
          </a:xfrm>
          <a:gradFill rotWithShape="1">
            <a:gsLst>
              <a:gs pos="0">
                <a:srgbClr val="00002F"/>
              </a:gs>
              <a:gs pos="50000">
                <a:srgbClr val="000066"/>
              </a:gs>
              <a:gs pos="100000">
                <a:srgbClr val="00002F"/>
              </a:gs>
            </a:gsLst>
            <a:lin ang="5400000" scaled="1"/>
          </a:gradFill>
          <a:ln>
            <a:solidFill>
              <a:srgbClr val="66FF66"/>
            </a:solidFill>
            <a:miter lim="800000"/>
            <a:headEnd/>
            <a:tailEnd/>
          </a:ln>
        </p:spPr>
        <p:txBody>
          <a:bodyPr/>
          <a:lstStyle/>
          <a:p>
            <a:pPr eaLnBrk="1" hangingPunct="1"/>
            <a:r>
              <a:rPr lang="en-US" altLang="en-US" b="1" dirty="0" smtClean="0">
                <a:solidFill>
                  <a:srgbClr val="99FF33"/>
                </a:solidFill>
              </a:rPr>
              <a:t> </a:t>
            </a:r>
            <a:r>
              <a:rPr lang="en-US" altLang="en-US" dirty="0" err="1" smtClean="0">
                <a:solidFill>
                  <a:srgbClr val="99FF33"/>
                </a:solidFill>
              </a:rPr>
              <a:t>Kondisi</a:t>
            </a:r>
            <a:r>
              <a:rPr lang="en-US" altLang="en-US" dirty="0" smtClean="0">
                <a:solidFill>
                  <a:srgbClr val="99FF33"/>
                </a:solidFill>
              </a:rPr>
              <a:t> </a:t>
            </a:r>
            <a:r>
              <a:rPr lang="en-US" altLang="en-US" dirty="0" err="1" smtClean="0">
                <a:solidFill>
                  <a:srgbClr val="99FF33"/>
                </a:solidFill>
              </a:rPr>
              <a:t>terkini</a:t>
            </a:r>
            <a:r>
              <a:rPr lang="en-US" altLang="en-US" dirty="0" smtClean="0">
                <a:solidFill>
                  <a:srgbClr val="99FF33"/>
                </a:solidFill>
              </a:rPr>
              <a:t> </a:t>
            </a:r>
            <a:r>
              <a:rPr lang="en-US" altLang="en-US" dirty="0" err="1" smtClean="0">
                <a:solidFill>
                  <a:srgbClr val="99FF33"/>
                </a:solidFill>
              </a:rPr>
              <a:t>dari</a:t>
            </a:r>
            <a:r>
              <a:rPr lang="en-US" altLang="en-US" dirty="0" smtClean="0">
                <a:solidFill>
                  <a:srgbClr val="99FF33"/>
                </a:solidFill>
              </a:rPr>
              <a:t>  </a:t>
            </a:r>
            <a:r>
              <a:rPr lang="en-US" altLang="en-US" dirty="0" err="1" smtClean="0">
                <a:solidFill>
                  <a:srgbClr val="99FF33"/>
                </a:solidFill>
              </a:rPr>
              <a:t>calon</a:t>
            </a:r>
            <a:r>
              <a:rPr lang="en-US" altLang="en-US" dirty="0" smtClean="0">
                <a:solidFill>
                  <a:srgbClr val="99FF33"/>
                </a:solidFill>
              </a:rPr>
              <a:t> </a:t>
            </a:r>
            <a:r>
              <a:rPr lang="en-US" altLang="en-US" dirty="0" err="1" smtClean="0">
                <a:solidFill>
                  <a:srgbClr val="99FF33"/>
                </a:solidFill>
              </a:rPr>
              <a:t>mitra</a:t>
            </a:r>
            <a:r>
              <a:rPr lang="en-US" altLang="en-US" dirty="0" smtClean="0">
                <a:solidFill>
                  <a:srgbClr val="99FF33"/>
                </a:solidFill>
              </a:rPr>
              <a:t>, yang </a:t>
            </a:r>
            <a:r>
              <a:rPr lang="en-US" altLang="en-US" dirty="0" err="1" smtClean="0">
                <a:solidFill>
                  <a:srgbClr val="99FF33"/>
                </a:solidFill>
              </a:rPr>
              <a:t>meliputi</a:t>
            </a:r>
            <a:r>
              <a:rPr lang="en-US" altLang="en-US" dirty="0" smtClean="0">
                <a:solidFill>
                  <a:srgbClr val="99FF33"/>
                </a:solidFill>
              </a:rPr>
              <a:t> </a:t>
            </a:r>
            <a:r>
              <a:rPr lang="en-US" altLang="en-US" dirty="0" err="1" smtClean="0">
                <a:solidFill>
                  <a:srgbClr val="99FF33"/>
                </a:solidFill>
              </a:rPr>
              <a:t>aspek</a:t>
            </a:r>
            <a:r>
              <a:rPr lang="en-US" altLang="en-US" dirty="0" smtClean="0">
                <a:solidFill>
                  <a:srgbClr val="99FF33"/>
                </a:solidFill>
              </a:rPr>
              <a:t> </a:t>
            </a:r>
            <a:r>
              <a:rPr lang="en-US" altLang="en-US" dirty="0" err="1" smtClean="0">
                <a:solidFill>
                  <a:srgbClr val="99FF33"/>
                </a:solidFill>
              </a:rPr>
              <a:t>bahan</a:t>
            </a:r>
            <a:r>
              <a:rPr lang="en-US" altLang="en-US" dirty="0" smtClean="0">
                <a:solidFill>
                  <a:srgbClr val="99FF33"/>
                </a:solidFill>
              </a:rPr>
              <a:t> </a:t>
            </a:r>
            <a:r>
              <a:rPr lang="en-US" altLang="en-US" dirty="0" err="1" smtClean="0">
                <a:solidFill>
                  <a:srgbClr val="99FF33"/>
                </a:solidFill>
              </a:rPr>
              <a:t>baku</a:t>
            </a:r>
            <a:r>
              <a:rPr lang="en-US" altLang="en-US" dirty="0" smtClean="0">
                <a:solidFill>
                  <a:srgbClr val="99FF33"/>
                </a:solidFill>
              </a:rPr>
              <a:t>, </a:t>
            </a:r>
            <a:r>
              <a:rPr lang="en-US" altLang="en-US" dirty="0" err="1" smtClean="0">
                <a:solidFill>
                  <a:srgbClr val="99FF33"/>
                </a:solidFill>
              </a:rPr>
              <a:t>manajemen</a:t>
            </a:r>
            <a:r>
              <a:rPr lang="en-US" altLang="en-US" dirty="0" smtClean="0">
                <a:solidFill>
                  <a:srgbClr val="99FF33"/>
                </a:solidFill>
              </a:rPr>
              <a:t>, </a:t>
            </a:r>
            <a:r>
              <a:rPr lang="en-US" altLang="en-US" dirty="0" err="1" smtClean="0">
                <a:solidFill>
                  <a:srgbClr val="99FF33"/>
                </a:solidFill>
              </a:rPr>
              <a:t>produksi</a:t>
            </a:r>
            <a:r>
              <a:rPr lang="en-US" altLang="en-US" dirty="0" smtClean="0">
                <a:solidFill>
                  <a:srgbClr val="99FF33"/>
                </a:solidFill>
              </a:rPr>
              <a:t>, proses, </a:t>
            </a:r>
            <a:r>
              <a:rPr lang="en-US" altLang="en-US" dirty="0" err="1" smtClean="0">
                <a:solidFill>
                  <a:srgbClr val="99FF33"/>
                </a:solidFill>
              </a:rPr>
              <a:t>produk</a:t>
            </a:r>
            <a:r>
              <a:rPr lang="en-US" altLang="en-US" dirty="0" smtClean="0">
                <a:solidFill>
                  <a:srgbClr val="99FF33"/>
                </a:solidFill>
              </a:rPr>
              <a:t>, </a:t>
            </a:r>
            <a:r>
              <a:rPr lang="en-US" altLang="en-US" dirty="0" err="1" smtClean="0">
                <a:solidFill>
                  <a:srgbClr val="99FF33"/>
                </a:solidFill>
              </a:rPr>
              <a:t>distribusi</a:t>
            </a:r>
            <a:r>
              <a:rPr lang="en-US" altLang="en-US" dirty="0" smtClean="0">
                <a:solidFill>
                  <a:srgbClr val="99FF33"/>
                </a:solidFill>
              </a:rPr>
              <a:t>,  </a:t>
            </a:r>
            <a:r>
              <a:rPr lang="en-US" altLang="en-US" dirty="0" err="1" smtClean="0">
                <a:solidFill>
                  <a:srgbClr val="99FF33"/>
                </a:solidFill>
              </a:rPr>
              <a:t>pemasaran</a:t>
            </a:r>
            <a:r>
              <a:rPr lang="en-US" altLang="en-US" dirty="0" smtClean="0">
                <a:solidFill>
                  <a:srgbClr val="99FF33"/>
                </a:solidFill>
              </a:rPr>
              <a:t>, SDM, </a:t>
            </a:r>
            <a:r>
              <a:rPr lang="en-US" altLang="en-US" dirty="0" err="1" smtClean="0">
                <a:solidFill>
                  <a:srgbClr val="99FF33"/>
                </a:solidFill>
              </a:rPr>
              <a:t>fasilitas</a:t>
            </a:r>
            <a:r>
              <a:rPr lang="en-US" altLang="en-US" dirty="0" smtClean="0">
                <a:solidFill>
                  <a:srgbClr val="99FF33"/>
                </a:solidFill>
              </a:rPr>
              <a:t>, </a:t>
            </a:r>
            <a:r>
              <a:rPr lang="en-US" altLang="en-US" dirty="0" err="1" smtClean="0">
                <a:solidFill>
                  <a:srgbClr val="99FF33"/>
                </a:solidFill>
              </a:rPr>
              <a:t>finansial</a:t>
            </a:r>
            <a:endParaRPr lang="en-US" altLang="en-US" dirty="0" smtClean="0">
              <a:solidFill>
                <a:srgbClr val="99FF33"/>
              </a:solidFill>
            </a:endParaRPr>
          </a:p>
          <a:p>
            <a:pPr eaLnBrk="1" hangingPunct="1"/>
            <a:r>
              <a:rPr lang="en-US" altLang="en-US" dirty="0" err="1" smtClean="0">
                <a:solidFill>
                  <a:srgbClr val="99FF33"/>
                </a:solidFill>
              </a:rPr>
              <a:t>Permasalahan</a:t>
            </a:r>
            <a:r>
              <a:rPr lang="en-US" altLang="en-US" dirty="0" smtClean="0">
                <a:solidFill>
                  <a:srgbClr val="99FF33"/>
                </a:solidFill>
              </a:rPr>
              <a:t>  </a:t>
            </a:r>
            <a:r>
              <a:rPr lang="en-US" altLang="en-US" dirty="0" err="1" smtClean="0">
                <a:solidFill>
                  <a:srgbClr val="99FF33"/>
                </a:solidFill>
              </a:rPr>
              <a:t>mitra</a:t>
            </a:r>
            <a:r>
              <a:rPr lang="en-US" altLang="en-US" dirty="0" smtClean="0">
                <a:solidFill>
                  <a:srgbClr val="99FF33"/>
                </a:solidFill>
              </a:rPr>
              <a:t>. </a:t>
            </a:r>
          </a:p>
          <a:p>
            <a:pPr eaLnBrk="1" hangingPunct="1"/>
            <a:endParaRPr lang="en-US" altLang="en-US" dirty="0" smtClean="0">
              <a:solidFill>
                <a:srgbClr val="FFFF00"/>
              </a:solidFill>
            </a:endParaRPr>
          </a:p>
          <a:p>
            <a:pPr eaLnBrk="1" hangingPunct="1"/>
            <a:endParaRPr lang="en-US" altLang="en-US" dirty="0" smtClean="0">
              <a:solidFill>
                <a:srgbClr val="FFFF00"/>
              </a:solidFill>
            </a:endParaRPr>
          </a:p>
          <a:p>
            <a:pPr eaLnBrk="1" hangingPunct="1"/>
            <a:endParaRPr lang="en-US" altLang="en-US" dirty="0" smtClean="0">
              <a:solidFill>
                <a:srgbClr val="FFFF00"/>
              </a:solidFill>
            </a:endParaRPr>
          </a:p>
          <a:p>
            <a:pPr eaLnBrk="1" hangingPunct="1"/>
            <a:endParaRPr lang="en-US" altLang="en-US" sz="3200" b="1" dirty="0" smtClean="0">
              <a:solidFill>
                <a:srgbClr val="99FF33"/>
              </a:solidFill>
            </a:endParaRPr>
          </a:p>
        </p:txBody>
      </p:sp>
    </p:spTree>
    <p:extLst>
      <p:ext uri="{BB962C8B-B14F-4D97-AF65-F5344CB8AC3E}">
        <p14:creationId xmlns:p14="http://schemas.microsoft.com/office/powerpoint/2010/main" val="263140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4002"/>
                                        </p:tgtEl>
                                        <p:attrNameLst>
                                          <p:attrName>style.visibility</p:attrName>
                                        </p:attrNameLst>
                                      </p:cBhvr>
                                      <p:to>
                                        <p:strVal val="visible"/>
                                      </p:to>
                                    </p:set>
                                    <p:anim calcmode="lin" valueType="num">
                                      <p:cBhvr>
                                        <p:cTn id="7" dur="500" fill="hold"/>
                                        <p:tgtEl>
                                          <p:spTgt spid="1024002"/>
                                        </p:tgtEl>
                                        <p:attrNameLst>
                                          <p:attrName>ppt_w</p:attrName>
                                        </p:attrNameLst>
                                      </p:cBhvr>
                                      <p:tavLst>
                                        <p:tav tm="0">
                                          <p:val>
                                            <p:fltVal val="0"/>
                                          </p:val>
                                        </p:tav>
                                        <p:tav tm="100000">
                                          <p:val>
                                            <p:strVal val="#ppt_w"/>
                                          </p:val>
                                        </p:tav>
                                      </p:tavLst>
                                    </p:anim>
                                    <p:anim calcmode="lin" valueType="num">
                                      <p:cBhvr>
                                        <p:cTn id="8" dur="500" fill="hold"/>
                                        <p:tgtEl>
                                          <p:spTgt spid="1024002"/>
                                        </p:tgtEl>
                                        <p:attrNameLst>
                                          <p:attrName>ppt_h</p:attrName>
                                        </p:attrNameLst>
                                      </p:cBhvr>
                                      <p:tavLst>
                                        <p:tav tm="0">
                                          <p:val>
                                            <p:fltVal val="0"/>
                                          </p:val>
                                        </p:tav>
                                        <p:tav tm="100000">
                                          <p:val>
                                            <p:strVal val="#ppt_h"/>
                                          </p:val>
                                        </p:tav>
                                      </p:tavLst>
                                    </p:anim>
                                    <p:animEffect transition="in" filter="fade">
                                      <p:cBhvr>
                                        <p:cTn id="9" dur="500"/>
                                        <p:tgtEl>
                                          <p:spTgt spid="102400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4003">
                                            <p:bg/>
                                          </p:spTgt>
                                        </p:tgtEl>
                                        <p:attrNameLst>
                                          <p:attrName>style.visibility</p:attrName>
                                        </p:attrNameLst>
                                      </p:cBhvr>
                                      <p:to>
                                        <p:strVal val="visible"/>
                                      </p:to>
                                    </p:set>
                                    <p:animEffect transition="in" filter="fade">
                                      <p:cBhvr>
                                        <p:cTn id="14" dur="1000">
                                          <p:stCondLst>
                                            <p:cond delay="0"/>
                                          </p:stCondLst>
                                        </p:cTn>
                                        <p:tgtEl>
                                          <p:spTgt spid="102400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24003">
                                            <p:txEl>
                                              <p:pRg st="0" end="0"/>
                                            </p:txEl>
                                          </p:spTgt>
                                        </p:tgtEl>
                                        <p:attrNameLst>
                                          <p:attrName>style.visibility</p:attrName>
                                        </p:attrNameLst>
                                      </p:cBhvr>
                                      <p:to>
                                        <p:strVal val="visible"/>
                                      </p:to>
                                    </p:set>
                                    <p:animEffect transition="in" filter="fade">
                                      <p:cBhvr>
                                        <p:cTn id="19" dur="1000">
                                          <p:stCondLst>
                                            <p:cond delay="0"/>
                                          </p:stCondLst>
                                        </p:cTn>
                                        <p:tgtEl>
                                          <p:spTgt spid="102400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24003">
                                            <p:txEl>
                                              <p:pRg st="1" end="1"/>
                                            </p:txEl>
                                          </p:spTgt>
                                        </p:tgtEl>
                                        <p:attrNameLst>
                                          <p:attrName>style.visibility</p:attrName>
                                        </p:attrNameLst>
                                      </p:cBhvr>
                                      <p:to>
                                        <p:strVal val="visible"/>
                                      </p:to>
                                    </p:set>
                                    <p:animEffect transition="in" filter="fade">
                                      <p:cBhvr>
                                        <p:cTn id="24" dur="1000">
                                          <p:stCondLst>
                                            <p:cond delay="0"/>
                                          </p:stCondLst>
                                        </p:cTn>
                                        <p:tgtEl>
                                          <p:spTgt spid="10240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2" grpId="0" animBg="1"/>
      <p:bldP spid="102400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a:xfrm>
            <a:off x="304800" y="457200"/>
            <a:ext cx="11277600" cy="1143000"/>
          </a:xfrm>
          <a:gradFill rotWithShape="1">
            <a:gsLst>
              <a:gs pos="0">
                <a:srgbClr val="000099"/>
              </a:gs>
              <a:gs pos="50000">
                <a:srgbClr val="000047"/>
              </a:gs>
              <a:gs pos="100000">
                <a:srgbClr val="000099"/>
              </a:gs>
            </a:gsLst>
            <a:lin ang="5400000" scaled="1"/>
          </a:gradFill>
          <a:ln>
            <a:solidFill>
              <a:srgbClr val="66FF66"/>
            </a:solidFill>
            <a:miter lim="800000"/>
            <a:headEnd/>
            <a:tailEnd/>
          </a:ln>
        </p:spPr>
        <p:txBody>
          <a:bodyPr/>
          <a:lstStyle/>
          <a:p>
            <a:pPr algn="ctr" eaLnBrk="1" hangingPunct="1"/>
            <a:r>
              <a:rPr lang="en-US" altLang="en-US" sz="3500" dirty="0" smtClean="0">
                <a:solidFill>
                  <a:schemeClr val="tx1"/>
                </a:solidFill>
              </a:rPr>
              <a:t>BAB 2 SOLUSI DAN TARGET LUARAN</a:t>
            </a:r>
          </a:p>
        </p:txBody>
      </p:sp>
      <p:sp>
        <p:nvSpPr>
          <p:cNvPr id="1026051" name="Rectangle 3"/>
          <p:cNvSpPr>
            <a:spLocks noGrp="1" noChangeArrowheads="1"/>
          </p:cNvSpPr>
          <p:nvPr>
            <p:ph type="body" idx="1"/>
          </p:nvPr>
        </p:nvSpPr>
        <p:spPr>
          <a:xfrm>
            <a:off x="304800" y="1600200"/>
            <a:ext cx="11379200" cy="4191000"/>
          </a:xfrm>
          <a:gradFill rotWithShape="1">
            <a:gsLst>
              <a:gs pos="0">
                <a:srgbClr val="00002F"/>
              </a:gs>
              <a:gs pos="50000">
                <a:srgbClr val="000066"/>
              </a:gs>
              <a:gs pos="100000">
                <a:srgbClr val="00002F"/>
              </a:gs>
            </a:gsLst>
            <a:lin ang="5400000" scaled="1"/>
          </a:gradFill>
          <a:ln>
            <a:solidFill>
              <a:srgbClr val="66FF66"/>
            </a:solidFill>
            <a:miter lim="800000"/>
            <a:headEnd/>
            <a:tailEnd/>
          </a:ln>
        </p:spPr>
        <p:txBody>
          <a:bodyPr/>
          <a:lstStyle/>
          <a:p>
            <a:pPr eaLnBrk="1" hangingPunct="1"/>
            <a:r>
              <a:rPr lang="en-US" altLang="en-US" b="1" dirty="0" smtClean="0">
                <a:solidFill>
                  <a:srgbClr val="99FF33"/>
                </a:solidFill>
              </a:rPr>
              <a:t> </a:t>
            </a:r>
            <a:r>
              <a:rPr lang="en-US" altLang="en-US" dirty="0" err="1" smtClean="0">
                <a:solidFill>
                  <a:srgbClr val="99FF33"/>
                </a:solidFill>
              </a:rPr>
              <a:t>Tuliskan</a:t>
            </a:r>
            <a:r>
              <a:rPr lang="en-US" altLang="en-US" dirty="0" smtClean="0">
                <a:solidFill>
                  <a:srgbClr val="99FF33"/>
                </a:solidFill>
              </a:rPr>
              <a:t> </a:t>
            </a:r>
            <a:r>
              <a:rPr lang="en-US" altLang="en-US" dirty="0" err="1" smtClean="0">
                <a:solidFill>
                  <a:srgbClr val="99FF33"/>
                </a:solidFill>
              </a:rPr>
              <a:t>solusi</a:t>
            </a:r>
            <a:r>
              <a:rPr lang="en-US" altLang="en-US" dirty="0" smtClean="0">
                <a:solidFill>
                  <a:srgbClr val="99FF33"/>
                </a:solidFill>
              </a:rPr>
              <a:t>  </a:t>
            </a:r>
            <a:r>
              <a:rPr lang="en-US" altLang="en-US" dirty="0" err="1" smtClean="0">
                <a:solidFill>
                  <a:srgbClr val="99FF33"/>
                </a:solidFill>
              </a:rPr>
              <a:t>terhadap</a:t>
            </a:r>
            <a:r>
              <a:rPr lang="en-US" altLang="en-US" dirty="0" smtClean="0">
                <a:solidFill>
                  <a:srgbClr val="99FF33"/>
                </a:solidFill>
              </a:rPr>
              <a:t> </a:t>
            </a:r>
            <a:r>
              <a:rPr lang="en-US" altLang="en-US" dirty="0" err="1" smtClean="0">
                <a:solidFill>
                  <a:srgbClr val="99FF33"/>
                </a:solidFill>
              </a:rPr>
              <a:t>permasalahan</a:t>
            </a:r>
            <a:r>
              <a:rPr lang="en-US" altLang="en-US" dirty="0" smtClean="0">
                <a:solidFill>
                  <a:srgbClr val="99FF33"/>
                </a:solidFill>
              </a:rPr>
              <a:t> </a:t>
            </a:r>
            <a:r>
              <a:rPr lang="en-US" altLang="en-US" dirty="0" err="1" smtClean="0">
                <a:solidFill>
                  <a:srgbClr val="99FF33"/>
                </a:solidFill>
              </a:rPr>
              <a:t>prioritas</a:t>
            </a:r>
            <a:r>
              <a:rPr lang="en-US" altLang="en-US" dirty="0" smtClean="0">
                <a:solidFill>
                  <a:srgbClr val="99FF33"/>
                </a:solidFill>
              </a:rPr>
              <a:t> yang </a:t>
            </a:r>
            <a:r>
              <a:rPr lang="en-US" altLang="en-US" dirty="0" err="1" smtClean="0">
                <a:solidFill>
                  <a:srgbClr val="99FF33"/>
                </a:solidFill>
              </a:rPr>
              <a:t>ditawarkan</a:t>
            </a:r>
            <a:r>
              <a:rPr lang="en-US" altLang="en-US" dirty="0" smtClean="0">
                <a:solidFill>
                  <a:srgbClr val="99FF33"/>
                </a:solidFill>
              </a:rPr>
              <a:t> </a:t>
            </a:r>
          </a:p>
          <a:p>
            <a:pPr eaLnBrk="1" hangingPunct="1"/>
            <a:r>
              <a:rPr lang="en-US" altLang="en-US" dirty="0" err="1" smtClean="0">
                <a:solidFill>
                  <a:srgbClr val="99FF33"/>
                </a:solidFill>
              </a:rPr>
              <a:t>Tuliskan</a:t>
            </a:r>
            <a:r>
              <a:rPr lang="en-US" altLang="en-US" dirty="0" smtClean="0">
                <a:solidFill>
                  <a:srgbClr val="99FF33"/>
                </a:solidFill>
              </a:rPr>
              <a:t> </a:t>
            </a:r>
            <a:r>
              <a:rPr lang="en-US" altLang="en-US" dirty="0" err="1" smtClean="0">
                <a:solidFill>
                  <a:srgbClr val="99FF33"/>
                </a:solidFill>
              </a:rPr>
              <a:t>jenis</a:t>
            </a:r>
            <a:r>
              <a:rPr lang="en-US" altLang="en-US" dirty="0" smtClean="0">
                <a:solidFill>
                  <a:srgbClr val="99FF33"/>
                </a:solidFill>
              </a:rPr>
              <a:t> </a:t>
            </a:r>
            <a:r>
              <a:rPr lang="en-US" altLang="en-US" dirty="0" err="1" smtClean="0">
                <a:solidFill>
                  <a:srgbClr val="99FF33"/>
                </a:solidFill>
              </a:rPr>
              <a:t>luaran</a:t>
            </a:r>
            <a:r>
              <a:rPr lang="en-US" altLang="en-US" dirty="0" smtClean="0">
                <a:solidFill>
                  <a:srgbClr val="99FF33"/>
                </a:solidFill>
              </a:rPr>
              <a:t> </a:t>
            </a:r>
            <a:r>
              <a:rPr lang="en-US" altLang="en-US" dirty="0" err="1" smtClean="0">
                <a:solidFill>
                  <a:srgbClr val="99FF33"/>
                </a:solidFill>
              </a:rPr>
              <a:t>untuk</a:t>
            </a:r>
            <a:r>
              <a:rPr lang="en-US" altLang="en-US" dirty="0" smtClean="0">
                <a:solidFill>
                  <a:srgbClr val="99FF33"/>
                </a:solidFill>
              </a:rPr>
              <a:t> </a:t>
            </a:r>
            <a:r>
              <a:rPr lang="en-US" altLang="en-US" dirty="0" err="1" smtClean="0">
                <a:solidFill>
                  <a:srgbClr val="99FF33"/>
                </a:solidFill>
              </a:rPr>
              <a:t>calon</a:t>
            </a:r>
            <a:r>
              <a:rPr lang="en-US" altLang="en-US" dirty="0" smtClean="0">
                <a:solidFill>
                  <a:srgbClr val="99FF33"/>
                </a:solidFill>
              </a:rPr>
              <a:t> </a:t>
            </a:r>
            <a:r>
              <a:rPr lang="en-US" altLang="en-US" dirty="0" err="1" smtClean="0">
                <a:solidFill>
                  <a:srgbClr val="99FF33"/>
                </a:solidFill>
              </a:rPr>
              <a:t>mitra</a:t>
            </a:r>
            <a:r>
              <a:rPr lang="en-US" altLang="en-US" dirty="0" smtClean="0">
                <a:solidFill>
                  <a:srgbClr val="99FF33"/>
                </a:solidFill>
              </a:rPr>
              <a:t>  </a:t>
            </a:r>
            <a:r>
              <a:rPr lang="en-US" altLang="en-US" dirty="0" err="1" smtClean="0">
                <a:solidFill>
                  <a:srgbClr val="99FF33"/>
                </a:solidFill>
              </a:rPr>
              <a:t>setiap</a:t>
            </a:r>
            <a:r>
              <a:rPr lang="en-US" altLang="en-US" dirty="0" smtClean="0">
                <a:solidFill>
                  <a:srgbClr val="99FF33"/>
                </a:solidFill>
              </a:rPr>
              <a:t> </a:t>
            </a:r>
            <a:r>
              <a:rPr lang="en-US" altLang="en-US" dirty="0" err="1" smtClean="0">
                <a:solidFill>
                  <a:srgbClr val="99FF33"/>
                </a:solidFill>
              </a:rPr>
              <a:t>tahunnya</a:t>
            </a:r>
            <a:r>
              <a:rPr lang="en-US" altLang="en-US" dirty="0" smtClean="0">
                <a:solidFill>
                  <a:srgbClr val="99FF33"/>
                </a:solidFill>
              </a:rPr>
              <a:t>,  </a:t>
            </a:r>
            <a:r>
              <a:rPr lang="en-US" altLang="en-US" dirty="0" err="1" smtClean="0">
                <a:solidFill>
                  <a:srgbClr val="99FF33"/>
                </a:solidFill>
              </a:rPr>
              <a:t>setelah</a:t>
            </a:r>
            <a:r>
              <a:rPr lang="en-US" altLang="en-US" dirty="0" smtClean="0">
                <a:solidFill>
                  <a:srgbClr val="99FF33"/>
                </a:solidFill>
              </a:rPr>
              <a:t> </a:t>
            </a:r>
            <a:r>
              <a:rPr lang="en-US" altLang="en-US" dirty="0" err="1" smtClean="0">
                <a:solidFill>
                  <a:srgbClr val="99FF33"/>
                </a:solidFill>
              </a:rPr>
              <a:t>diberi</a:t>
            </a:r>
            <a:r>
              <a:rPr lang="en-US" altLang="en-US" dirty="0" smtClean="0">
                <a:solidFill>
                  <a:srgbClr val="99FF33"/>
                </a:solidFill>
              </a:rPr>
              <a:t> </a:t>
            </a:r>
            <a:r>
              <a:rPr lang="en-US" altLang="en-US" dirty="0" err="1" smtClean="0">
                <a:solidFill>
                  <a:srgbClr val="99FF33"/>
                </a:solidFill>
              </a:rPr>
              <a:t>solusi</a:t>
            </a:r>
            <a:r>
              <a:rPr lang="en-US" altLang="en-US" dirty="0" smtClean="0">
                <a:solidFill>
                  <a:srgbClr val="99FF33"/>
                </a:solidFill>
              </a:rPr>
              <a:t>. </a:t>
            </a:r>
            <a:r>
              <a:rPr lang="en-US" altLang="en-US" dirty="0" err="1" smtClean="0">
                <a:solidFill>
                  <a:srgbClr val="99FF33"/>
                </a:solidFill>
              </a:rPr>
              <a:t>Nyatakan</a:t>
            </a:r>
            <a:r>
              <a:rPr lang="en-US" altLang="en-US" dirty="0" smtClean="0">
                <a:solidFill>
                  <a:srgbClr val="99FF33"/>
                </a:solidFill>
              </a:rPr>
              <a:t> </a:t>
            </a:r>
            <a:r>
              <a:rPr lang="en-US" altLang="en-US" dirty="0" err="1" smtClean="0">
                <a:solidFill>
                  <a:srgbClr val="99FF33"/>
                </a:solidFill>
              </a:rPr>
              <a:t>secara</a:t>
            </a:r>
            <a:r>
              <a:rPr lang="en-US" altLang="en-US" dirty="0" smtClean="0">
                <a:solidFill>
                  <a:srgbClr val="99FF33"/>
                </a:solidFill>
              </a:rPr>
              <a:t> </a:t>
            </a:r>
            <a:r>
              <a:rPr lang="en-US" altLang="en-US" dirty="0" err="1" smtClean="0">
                <a:solidFill>
                  <a:srgbClr val="99FF33"/>
                </a:solidFill>
              </a:rPr>
              <a:t>mendetail</a:t>
            </a:r>
            <a:r>
              <a:rPr lang="en-US" altLang="en-US" dirty="0" smtClean="0">
                <a:solidFill>
                  <a:srgbClr val="99FF33"/>
                </a:solidFill>
              </a:rPr>
              <a:t>, </a:t>
            </a:r>
            <a:r>
              <a:rPr lang="en-US" altLang="en-US" dirty="0" err="1" smtClean="0">
                <a:solidFill>
                  <a:srgbClr val="99FF33"/>
                </a:solidFill>
              </a:rPr>
              <a:t>rinci</a:t>
            </a:r>
            <a:r>
              <a:rPr lang="en-US" altLang="en-US" dirty="0" smtClean="0">
                <a:solidFill>
                  <a:srgbClr val="99FF33"/>
                </a:solidFill>
              </a:rPr>
              <a:t>, </a:t>
            </a:r>
            <a:r>
              <a:rPr lang="en-US" altLang="en-US" dirty="0" err="1" smtClean="0">
                <a:solidFill>
                  <a:srgbClr val="99FF33"/>
                </a:solidFill>
              </a:rPr>
              <a:t>dan</a:t>
            </a:r>
            <a:r>
              <a:rPr lang="en-US" altLang="en-US" dirty="0" smtClean="0">
                <a:solidFill>
                  <a:srgbClr val="99FF33"/>
                </a:solidFill>
              </a:rPr>
              <a:t> </a:t>
            </a:r>
            <a:r>
              <a:rPr lang="en-US" altLang="en-US" dirty="0" err="1" smtClean="0">
                <a:solidFill>
                  <a:srgbClr val="99FF33"/>
                </a:solidFill>
              </a:rPr>
              <a:t>terukur</a:t>
            </a:r>
            <a:r>
              <a:rPr lang="en-US" altLang="en-US" dirty="0" smtClean="0">
                <a:solidFill>
                  <a:srgbClr val="99FF33"/>
                </a:solidFill>
              </a:rPr>
              <a:t> </a:t>
            </a:r>
            <a:r>
              <a:rPr lang="en-US" altLang="en-US" dirty="0" err="1" smtClean="0">
                <a:solidFill>
                  <a:srgbClr val="99FF33"/>
                </a:solidFill>
              </a:rPr>
              <a:t>baik</a:t>
            </a:r>
            <a:r>
              <a:rPr lang="en-US" altLang="en-US" dirty="0" smtClean="0">
                <a:solidFill>
                  <a:srgbClr val="99FF33"/>
                </a:solidFill>
              </a:rPr>
              <a:t> </a:t>
            </a:r>
            <a:r>
              <a:rPr lang="en-US" altLang="en-US" dirty="0" err="1" smtClean="0">
                <a:solidFill>
                  <a:srgbClr val="99FF33"/>
                </a:solidFill>
              </a:rPr>
              <a:t>dari</a:t>
            </a:r>
            <a:r>
              <a:rPr lang="en-US" altLang="en-US" dirty="0" smtClean="0">
                <a:solidFill>
                  <a:srgbClr val="99FF33"/>
                </a:solidFill>
              </a:rPr>
              <a:t> </a:t>
            </a:r>
            <a:r>
              <a:rPr lang="en-US" altLang="en-US" dirty="0" err="1" smtClean="0">
                <a:solidFill>
                  <a:srgbClr val="99FF33"/>
                </a:solidFill>
              </a:rPr>
              <a:t>dimensi</a:t>
            </a:r>
            <a:r>
              <a:rPr lang="en-US" altLang="en-US" dirty="0" smtClean="0">
                <a:solidFill>
                  <a:srgbClr val="99FF33"/>
                </a:solidFill>
              </a:rPr>
              <a:t> </a:t>
            </a:r>
            <a:r>
              <a:rPr lang="en-US" altLang="en-US" dirty="0" err="1" smtClean="0">
                <a:solidFill>
                  <a:srgbClr val="99FF33"/>
                </a:solidFill>
              </a:rPr>
              <a:t>bentuk</a:t>
            </a:r>
            <a:r>
              <a:rPr lang="en-US" altLang="en-US" dirty="0" smtClean="0">
                <a:solidFill>
                  <a:srgbClr val="99FF33"/>
                </a:solidFill>
              </a:rPr>
              <a:t>, </a:t>
            </a:r>
            <a:r>
              <a:rPr lang="en-US" altLang="en-US" dirty="0" err="1" smtClean="0">
                <a:solidFill>
                  <a:srgbClr val="99FF33"/>
                </a:solidFill>
              </a:rPr>
              <a:t>jumlah</a:t>
            </a:r>
            <a:r>
              <a:rPr lang="en-US" altLang="en-US" dirty="0" smtClean="0">
                <a:solidFill>
                  <a:srgbClr val="99FF33"/>
                </a:solidFill>
              </a:rPr>
              <a:t>, </a:t>
            </a:r>
            <a:r>
              <a:rPr lang="en-US" altLang="en-US" dirty="0" err="1" smtClean="0">
                <a:solidFill>
                  <a:srgbClr val="99FF33"/>
                </a:solidFill>
              </a:rPr>
              <a:t>dan</a:t>
            </a:r>
            <a:r>
              <a:rPr lang="en-US" altLang="en-US" dirty="0" smtClean="0">
                <a:solidFill>
                  <a:srgbClr val="99FF33"/>
                </a:solidFill>
              </a:rPr>
              <a:t> </a:t>
            </a:r>
            <a:r>
              <a:rPr lang="en-US" altLang="en-US" dirty="0" err="1" smtClean="0">
                <a:solidFill>
                  <a:srgbClr val="99FF33"/>
                </a:solidFill>
              </a:rPr>
              <a:t>jenisnya</a:t>
            </a:r>
            <a:endParaRPr lang="en-US" altLang="en-US" dirty="0" smtClean="0">
              <a:solidFill>
                <a:srgbClr val="99FF33"/>
              </a:solidFill>
            </a:endParaRPr>
          </a:p>
          <a:p>
            <a:pPr eaLnBrk="1" hangingPunct="1"/>
            <a:r>
              <a:rPr lang="en-US" altLang="en-US" dirty="0" err="1" smtClean="0">
                <a:solidFill>
                  <a:srgbClr val="99FF33"/>
                </a:solidFill>
              </a:rPr>
              <a:t>Rencana</a:t>
            </a:r>
            <a:r>
              <a:rPr lang="en-US" altLang="en-US" dirty="0" smtClean="0">
                <a:solidFill>
                  <a:srgbClr val="99FF33"/>
                </a:solidFill>
              </a:rPr>
              <a:t> </a:t>
            </a:r>
            <a:r>
              <a:rPr lang="en-US" altLang="en-US" dirty="0" err="1" smtClean="0">
                <a:solidFill>
                  <a:srgbClr val="99FF33"/>
                </a:solidFill>
              </a:rPr>
              <a:t>capaian</a:t>
            </a:r>
            <a:r>
              <a:rPr lang="en-US" altLang="en-US" dirty="0" smtClean="0">
                <a:solidFill>
                  <a:srgbClr val="99FF33"/>
                </a:solidFill>
              </a:rPr>
              <a:t> </a:t>
            </a:r>
            <a:r>
              <a:rPr lang="en-US" altLang="en-US" dirty="0" err="1" smtClean="0">
                <a:solidFill>
                  <a:srgbClr val="99FF33"/>
                </a:solidFill>
              </a:rPr>
              <a:t>tahunan</a:t>
            </a:r>
            <a:r>
              <a:rPr lang="en-US" altLang="en-US" dirty="0" smtClean="0">
                <a:solidFill>
                  <a:srgbClr val="99FF33"/>
                </a:solidFill>
              </a:rPr>
              <a:t> </a:t>
            </a:r>
          </a:p>
          <a:p>
            <a:pPr eaLnBrk="1" hangingPunct="1"/>
            <a:endParaRPr lang="en-US" altLang="en-US" sz="3200" b="1" dirty="0" smtClean="0">
              <a:solidFill>
                <a:srgbClr val="99FF33"/>
              </a:solidFill>
            </a:endParaRPr>
          </a:p>
        </p:txBody>
      </p:sp>
    </p:spTree>
    <p:extLst>
      <p:ext uri="{BB962C8B-B14F-4D97-AF65-F5344CB8AC3E}">
        <p14:creationId xmlns:p14="http://schemas.microsoft.com/office/powerpoint/2010/main" val="492728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6050"/>
                                        </p:tgtEl>
                                        <p:attrNameLst>
                                          <p:attrName>style.visibility</p:attrName>
                                        </p:attrNameLst>
                                      </p:cBhvr>
                                      <p:to>
                                        <p:strVal val="visible"/>
                                      </p:to>
                                    </p:set>
                                    <p:anim calcmode="lin" valueType="num">
                                      <p:cBhvr>
                                        <p:cTn id="7" dur="500" fill="hold"/>
                                        <p:tgtEl>
                                          <p:spTgt spid="1026050"/>
                                        </p:tgtEl>
                                        <p:attrNameLst>
                                          <p:attrName>ppt_w</p:attrName>
                                        </p:attrNameLst>
                                      </p:cBhvr>
                                      <p:tavLst>
                                        <p:tav tm="0">
                                          <p:val>
                                            <p:fltVal val="0"/>
                                          </p:val>
                                        </p:tav>
                                        <p:tav tm="100000">
                                          <p:val>
                                            <p:strVal val="#ppt_w"/>
                                          </p:val>
                                        </p:tav>
                                      </p:tavLst>
                                    </p:anim>
                                    <p:anim calcmode="lin" valueType="num">
                                      <p:cBhvr>
                                        <p:cTn id="8" dur="500" fill="hold"/>
                                        <p:tgtEl>
                                          <p:spTgt spid="1026050"/>
                                        </p:tgtEl>
                                        <p:attrNameLst>
                                          <p:attrName>ppt_h</p:attrName>
                                        </p:attrNameLst>
                                      </p:cBhvr>
                                      <p:tavLst>
                                        <p:tav tm="0">
                                          <p:val>
                                            <p:fltVal val="0"/>
                                          </p:val>
                                        </p:tav>
                                        <p:tav tm="100000">
                                          <p:val>
                                            <p:strVal val="#ppt_h"/>
                                          </p:val>
                                        </p:tav>
                                      </p:tavLst>
                                    </p:anim>
                                    <p:animEffect transition="in" filter="fade">
                                      <p:cBhvr>
                                        <p:cTn id="9" dur="500"/>
                                        <p:tgtEl>
                                          <p:spTgt spid="1026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6051">
                                            <p:bg/>
                                          </p:spTgt>
                                        </p:tgtEl>
                                        <p:attrNameLst>
                                          <p:attrName>style.visibility</p:attrName>
                                        </p:attrNameLst>
                                      </p:cBhvr>
                                      <p:to>
                                        <p:strVal val="visible"/>
                                      </p:to>
                                    </p:set>
                                    <p:animEffect transition="in" filter="fade">
                                      <p:cBhvr>
                                        <p:cTn id="14" dur="1000">
                                          <p:stCondLst>
                                            <p:cond delay="0"/>
                                          </p:stCondLst>
                                        </p:cTn>
                                        <p:tgtEl>
                                          <p:spTgt spid="1026051">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26051">
                                            <p:txEl>
                                              <p:pRg st="0" end="0"/>
                                            </p:txEl>
                                          </p:spTgt>
                                        </p:tgtEl>
                                        <p:attrNameLst>
                                          <p:attrName>style.visibility</p:attrName>
                                        </p:attrNameLst>
                                      </p:cBhvr>
                                      <p:to>
                                        <p:strVal val="visible"/>
                                      </p:to>
                                    </p:set>
                                    <p:animEffect transition="in" filter="fade">
                                      <p:cBhvr>
                                        <p:cTn id="19" dur="1000">
                                          <p:stCondLst>
                                            <p:cond delay="0"/>
                                          </p:stCondLst>
                                        </p:cTn>
                                        <p:tgtEl>
                                          <p:spTgt spid="102605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26051">
                                            <p:txEl>
                                              <p:pRg st="1" end="1"/>
                                            </p:txEl>
                                          </p:spTgt>
                                        </p:tgtEl>
                                        <p:attrNameLst>
                                          <p:attrName>style.visibility</p:attrName>
                                        </p:attrNameLst>
                                      </p:cBhvr>
                                      <p:to>
                                        <p:strVal val="visible"/>
                                      </p:to>
                                    </p:set>
                                    <p:animEffect transition="in" filter="fade">
                                      <p:cBhvr>
                                        <p:cTn id="24" dur="1000">
                                          <p:stCondLst>
                                            <p:cond delay="0"/>
                                          </p:stCondLst>
                                        </p:cTn>
                                        <p:tgtEl>
                                          <p:spTgt spid="1026051">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26051">
                                            <p:txEl>
                                              <p:pRg st="2" end="2"/>
                                            </p:txEl>
                                          </p:spTgt>
                                        </p:tgtEl>
                                        <p:attrNameLst>
                                          <p:attrName>style.visibility</p:attrName>
                                        </p:attrNameLst>
                                      </p:cBhvr>
                                      <p:to>
                                        <p:strVal val="visible"/>
                                      </p:to>
                                    </p:set>
                                    <p:animEffect transition="in" filter="fade">
                                      <p:cBhvr>
                                        <p:cTn id="29" dur="1000">
                                          <p:stCondLst>
                                            <p:cond delay="0"/>
                                          </p:stCondLst>
                                        </p:cTn>
                                        <p:tgtEl>
                                          <p:spTgt spid="1026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50" grpId="0" animBg="1"/>
      <p:bldP spid="1026051"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074" name="Rectangle 2"/>
          <p:cNvSpPr>
            <a:spLocks noGrp="1" noChangeArrowheads="1"/>
          </p:cNvSpPr>
          <p:nvPr>
            <p:ph type="title"/>
          </p:nvPr>
        </p:nvSpPr>
        <p:spPr>
          <a:xfrm>
            <a:off x="321129" y="702129"/>
            <a:ext cx="11684000" cy="1143000"/>
          </a:xfrm>
          <a:solidFill>
            <a:schemeClr val="accent2">
              <a:lumMod val="20000"/>
              <a:lumOff val="80000"/>
            </a:schemeClr>
          </a:solidFill>
          <a:ln>
            <a:solidFill>
              <a:srgbClr val="FF0000"/>
            </a:solidFill>
            <a:miter lim="800000"/>
            <a:headEnd/>
            <a:tailEnd/>
          </a:ln>
        </p:spPr>
        <p:txBody>
          <a:bodyPr/>
          <a:lstStyle/>
          <a:p>
            <a:pPr algn="ctr" eaLnBrk="1" hangingPunct="1"/>
            <a:r>
              <a:rPr lang="en-US" altLang="en-US" dirty="0" smtClean="0">
                <a:solidFill>
                  <a:schemeClr val="tx1"/>
                </a:solidFill>
              </a:rPr>
              <a:t>BAB 3 METODE PELAKSANAAN</a:t>
            </a:r>
          </a:p>
        </p:txBody>
      </p:sp>
      <p:sp>
        <p:nvSpPr>
          <p:cNvPr id="1027075" name="Rectangle 3"/>
          <p:cNvSpPr>
            <a:spLocks noGrp="1" noChangeArrowheads="1"/>
          </p:cNvSpPr>
          <p:nvPr>
            <p:ph type="body" idx="1"/>
          </p:nvPr>
        </p:nvSpPr>
        <p:spPr>
          <a:xfrm>
            <a:off x="930729" y="2269671"/>
            <a:ext cx="10769600" cy="4191000"/>
          </a:xfrm>
          <a:solidFill>
            <a:schemeClr val="accent2">
              <a:lumMod val="20000"/>
              <a:lumOff val="80000"/>
            </a:schemeClr>
          </a:solidFill>
          <a:ln>
            <a:solidFill>
              <a:srgbClr val="FF0000"/>
            </a:solidFill>
          </a:ln>
        </p:spPr>
        <p:txBody>
          <a:bodyPr>
            <a:normAutofit fontScale="92500" lnSpcReduction="20000"/>
          </a:bodyPr>
          <a:lstStyle/>
          <a:p>
            <a:pPr lvl="0"/>
            <a:r>
              <a:rPr lang="en-US" dirty="0" err="1"/>
              <a:t>L</a:t>
            </a:r>
            <a:r>
              <a:rPr lang="en-US" dirty="0" err="1" smtClean="0"/>
              <a:t>angkah-langkah</a:t>
            </a:r>
            <a:r>
              <a:rPr lang="en-US" dirty="0" smtClean="0"/>
              <a:t> </a:t>
            </a:r>
            <a:r>
              <a:rPr lang="en-US" dirty="0" err="1"/>
              <a:t>solusi</a:t>
            </a:r>
            <a:r>
              <a:rPr lang="en-US" dirty="0"/>
              <a:t> </a:t>
            </a:r>
            <a:r>
              <a:rPr lang="en-US" dirty="0" err="1"/>
              <a:t>atas</a:t>
            </a:r>
            <a:r>
              <a:rPr lang="en-US" dirty="0"/>
              <a:t> </a:t>
            </a:r>
            <a:r>
              <a:rPr lang="en-US" dirty="0" err="1"/>
              <a:t>permasalahan</a:t>
            </a:r>
            <a:r>
              <a:rPr lang="en-US" dirty="0"/>
              <a:t> </a:t>
            </a:r>
            <a:r>
              <a:rPr lang="en-US" dirty="0" err="1"/>
              <a:t>prioritas</a:t>
            </a:r>
            <a:r>
              <a:rPr lang="en-US" dirty="0"/>
              <a:t> </a:t>
            </a:r>
            <a:r>
              <a:rPr lang="en-US" dirty="0" err="1"/>
              <a:t>mitra</a:t>
            </a:r>
            <a:r>
              <a:rPr lang="en-US" dirty="0"/>
              <a:t> </a:t>
            </a:r>
            <a:r>
              <a:rPr lang="en-US" dirty="0" err="1"/>
              <a:t>selama</a:t>
            </a:r>
            <a:r>
              <a:rPr lang="en-US" dirty="0"/>
              <a:t> </a:t>
            </a:r>
            <a:r>
              <a:rPr lang="en-US" dirty="0" err="1"/>
              <a:t>tiga</a:t>
            </a:r>
            <a:r>
              <a:rPr lang="en-US" dirty="0"/>
              <a:t> </a:t>
            </a:r>
            <a:r>
              <a:rPr lang="en-US" dirty="0" err="1"/>
              <a:t>tahun</a:t>
            </a:r>
            <a:r>
              <a:rPr lang="en-US" dirty="0"/>
              <a:t>, </a:t>
            </a:r>
            <a:r>
              <a:rPr lang="en-US" dirty="0" err="1"/>
              <a:t>selanjutnya</a:t>
            </a:r>
            <a:r>
              <a:rPr lang="en-US" dirty="0"/>
              <a:t> </a:t>
            </a:r>
            <a:r>
              <a:rPr lang="en-US" dirty="0" err="1"/>
              <a:t>didistribusikan</a:t>
            </a:r>
            <a:r>
              <a:rPr lang="en-US" dirty="0"/>
              <a:t> </a:t>
            </a:r>
            <a:r>
              <a:rPr lang="en-US" dirty="0" err="1"/>
              <a:t>secara</a:t>
            </a:r>
            <a:r>
              <a:rPr lang="en-US" dirty="0"/>
              <a:t> </a:t>
            </a:r>
            <a:r>
              <a:rPr lang="en-US" dirty="0" err="1"/>
              <a:t>bertahap</a:t>
            </a:r>
            <a:r>
              <a:rPr lang="en-US" dirty="0"/>
              <a:t> </a:t>
            </a:r>
            <a:r>
              <a:rPr lang="en-US" dirty="0" err="1"/>
              <a:t>pada</a:t>
            </a:r>
            <a:r>
              <a:rPr lang="en-US" dirty="0"/>
              <a:t> </a:t>
            </a:r>
            <a:r>
              <a:rPr lang="en-US" dirty="0" err="1"/>
              <a:t>setiap</a:t>
            </a:r>
            <a:r>
              <a:rPr lang="en-US" dirty="0"/>
              <a:t> </a:t>
            </a:r>
            <a:r>
              <a:rPr lang="en-US" dirty="0" err="1"/>
              <a:t>tahunnya</a:t>
            </a:r>
            <a:r>
              <a:rPr lang="en-US" dirty="0"/>
              <a:t>.</a:t>
            </a:r>
          </a:p>
          <a:p>
            <a:pPr lvl="0"/>
            <a:r>
              <a:rPr lang="en-US" dirty="0" err="1"/>
              <a:t>Uraikan</a:t>
            </a:r>
            <a:r>
              <a:rPr lang="en-US" dirty="0"/>
              <a:t> </a:t>
            </a:r>
            <a:r>
              <a:rPr lang="en-US" dirty="0" err="1"/>
              <a:t>metode</a:t>
            </a:r>
            <a:r>
              <a:rPr lang="en-US" dirty="0"/>
              <a:t> </a:t>
            </a:r>
            <a:r>
              <a:rPr lang="en-US" dirty="0" err="1"/>
              <a:t>pendekatan</a:t>
            </a:r>
            <a:r>
              <a:rPr lang="en-US" dirty="0"/>
              <a:t> </a:t>
            </a:r>
            <a:r>
              <a:rPr lang="en-US" dirty="0" err="1"/>
              <a:t>dan</a:t>
            </a:r>
            <a:r>
              <a:rPr lang="en-US" dirty="0"/>
              <a:t> </a:t>
            </a:r>
            <a:r>
              <a:rPr lang="en-US" dirty="0" err="1"/>
              <a:t>penerapan</a:t>
            </a:r>
            <a:r>
              <a:rPr lang="en-US" dirty="0"/>
              <a:t> </a:t>
            </a:r>
            <a:r>
              <a:rPr lang="en-US" dirty="0" err="1"/>
              <a:t>Iptek</a:t>
            </a:r>
            <a:r>
              <a:rPr lang="en-US" dirty="0"/>
              <a:t> yang </a:t>
            </a:r>
            <a:r>
              <a:rPr lang="en-US" dirty="0" err="1"/>
              <a:t>ditawarkan</a:t>
            </a:r>
            <a:r>
              <a:rPr lang="en-US" dirty="0"/>
              <a:t> </a:t>
            </a:r>
            <a:r>
              <a:rPr lang="en-US" dirty="0" err="1"/>
              <a:t>untuk</a:t>
            </a:r>
            <a:r>
              <a:rPr lang="en-US" dirty="0"/>
              <a:t> </a:t>
            </a:r>
            <a:r>
              <a:rPr lang="en-US" dirty="0" err="1"/>
              <a:t>menyelesaikan</a:t>
            </a:r>
            <a:r>
              <a:rPr lang="en-US" dirty="0"/>
              <a:t> </a:t>
            </a:r>
            <a:r>
              <a:rPr lang="en-US" dirty="0" err="1"/>
              <a:t>persoalan</a:t>
            </a:r>
            <a:r>
              <a:rPr lang="en-US" dirty="0"/>
              <a:t> </a:t>
            </a:r>
            <a:r>
              <a:rPr lang="en-US" dirty="0" err="1"/>
              <a:t>mitra</a:t>
            </a:r>
            <a:r>
              <a:rPr lang="en-US" dirty="0"/>
              <a:t> yang </a:t>
            </a:r>
            <a:r>
              <a:rPr lang="en-US" dirty="0" err="1"/>
              <a:t>telah</a:t>
            </a:r>
            <a:r>
              <a:rPr lang="en-US" dirty="0"/>
              <a:t> </a:t>
            </a:r>
            <a:r>
              <a:rPr lang="en-US" dirty="0" err="1"/>
              <a:t>disepakati</a:t>
            </a:r>
            <a:r>
              <a:rPr lang="en-US" dirty="0"/>
              <a:t> </a:t>
            </a:r>
            <a:r>
              <a:rPr lang="en-US" dirty="0" err="1"/>
              <a:t>bersama</a:t>
            </a:r>
            <a:r>
              <a:rPr lang="en-US" dirty="0"/>
              <a:t>,  </a:t>
            </a:r>
            <a:r>
              <a:rPr lang="en-US" dirty="0" err="1"/>
              <a:t>kesesuaian</a:t>
            </a:r>
            <a:r>
              <a:rPr lang="en-US" dirty="0"/>
              <a:t> volume </a:t>
            </a:r>
            <a:r>
              <a:rPr lang="en-US" dirty="0" err="1"/>
              <a:t>pekerjaan</a:t>
            </a:r>
            <a:r>
              <a:rPr lang="en-US" dirty="0"/>
              <a:t>, </a:t>
            </a:r>
            <a:r>
              <a:rPr lang="en-US" dirty="0" err="1"/>
              <a:t>kesesuaian</a:t>
            </a:r>
            <a:r>
              <a:rPr lang="en-US" dirty="0"/>
              <a:t> </a:t>
            </a:r>
            <a:r>
              <a:rPr lang="en-US" dirty="0" err="1"/>
              <a:t>skala</a:t>
            </a:r>
            <a:r>
              <a:rPr lang="en-US" dirty="0"/>
              <a:t> </a:t>
            </a:r>
            <a:r>
              <a:rPr lang="en-US" dirty="0" err="1"/>
              <a:t>prioritas</a:t>
            </a:r>
            <a:r>
              <a:rPr lang="en-US" dirty="0"/>
              <a:t> </a:t>
            </a:r>
            <a:r>
              <a:rPr lang="en-US" dirty="0" err="1"/>
              <a:t>dan</a:t>
            </a:r>
            <a:r>
              <a:rPr lang="en-US" dirty="0"/>
              <a:t> </a:t>
            </a:r>
            <a:r>
              <a:rPr lang="en-US" dirty="0" err="1"/>
              <a:t>pentahapan</a:t>
            </a:r>
            <a:r>
              <a:rPr lang="en-US" dirty="0"/>
              <a:t> </a:t>
            </a:r>
            <a:r>
              <a:rPr lang="en-US" dirty="0" err="1"/>
              <a:t>pada</a:t>
            </a:r>
            <a:r>
              <a:rPr lang="en-US" dirty="0"/>
              <a:t> </a:t>
            </a:r>
            <a:r>
              <a:rPr lang="en-US" dirty="0" err="1"/>
              <a:t>setiap</a:t>
            </a:r>
            <a:r>
              <a:rPr lang="en-US" dirty="0"/>
              <a:t> </a:t>
            </a:r>
            <a:r>
              <a:rPr lang="en-US" dirty="0" err="1"/>
              <a:t>tahunnya</a:t>
            </a:r>
            <a:r>
              <a:rPr lang="en-US" dirty="0"/>
              <a:t>.</a:t>
            </a:r>
          </a:p>
          <a:p>
            <a:pPr lvl="0"/>
            <a:r>
              <a:rPr lang="en-US" dirty="0" err="1"/>
              <a:t>Uraikan</a:t>
            </a:r>
            <a:r>
              <a:rPr lang="en-US" dirty="0"/>
              <a:t> </a:t>
            </a:r>
            <a:r>
              <a:rPr lang="en-US" dirty="0" err="1"/>
              <a:t>bagaimana</a:t>
            </a:r>
            <a:r>
              <a:rPr lang="en-US" dirty="0"/>
              <a:t> </a:t>
            </a:r>
            <a:r>
              <a:rPr lang="en-US" dirty="0" err="1"/>
              <a:t>partisipasi</a:t>
            </a:r>
            <a:r>
              <a:rPr lang="en-US" dirty="0"/>
              <a:t> </a:t>
            </a:r>
            <a:r>
              <a:rPr lang="en-US" dirty="0" err="1"/>
              <a:t>mitra</a:t>
            </a:r>
            <a:r>
              <a:rPr lang="en-US" dirty="0"/>
              <a:t> </a:t>
            </a:r>
            <a:r>
              <a:rPr lang="en-US" dirty="0" err="1"/>
              <a:t>dalam</a:t>
            </a:r>
            <a:r>
              <a:rPr lang="en-US" dirty="0"/>
              <a:t> </a:t>
            </a:r>
            <a:r>
              <a:rPr lang="en-US" dirty="0" err="1"/>
              <a:t>pelaksanaan</a:t>
            </a:r>
            <a:r>
              <a:rPr lang="en-US" dirty="0"/>
              <a:t> program.</a:t>
            </a:r>
          </a:p>
          <a:p>
            <a:pPr lvl="0"/>
            <a:r>
              <a:rPr lang="en-US" dirty="0" err="1"/>
              <a:t>Uraikan</a:t>
            </a:r>
            <a:r>
              <a:rPr lang="en-US" dirty="0"/>
              <a:t> </a:t>
            </a:r>
            <a:r>
              <a:rPr lang="en-US" dirty="0" err="1" smtClean="0"/>
              <a:t>langkah</a:t>
            </a:r>
            <a:r>
              <a:rPr lang="en-US" dirty="0" smtClean="0"/>
              <a:t> </a:t>
            </a:r>
            <a:r>
              <a:rPr lang="en-US" dirty="0" err="1" smtClean="0"/>
              <a:t>evaluasi</a:t>
            </a:r>
            <a:r>
              <a:rPr lang="en-US" dirty="0" smtClean="0"/>
              <a:t> </a:t>
            </a:r>
            <a:r>
              <a:rPr lang="en-US" dirty="0" err="1"/>
              <a:t>pelaksanaan</a:t>
            </a:r>
            <a:r>
              <a:rPr lang="en-US" dirty="0"/>
              <a:t> program </a:t>
            </a:r>
            <a:r>
              <a:rPr lang="en-US" dirty="0" err="1"/>
              <a:t>dan</a:t>
            </a:r>
            <a:r>
              <a:rPr lang="en-US" dirty="0"/>
              <a:t> </a:t>
            </a:r>
            <a:r>
              <a:rPr lang="en-US" dirty="0" err="1"/>
              <a:t>keberlanjutan</a:t>
            </a:r>
            <a:r>
              <a:rPr lang="en-US" dirty="0"/>
              <a:t> program di </a:t>
            </a:r>
            <a:r>
              <a:rPr lang="en-US" dirty="0" err="1"/>
              <a:t>lapangan</a:t>
            </a:r>
            <a:r>
              <a:rPr lang="en-US" dirty="0"/>
              <a:t>.</a:t>
            </a:r>
          </a:p>
          <a:p>
            <a:pPr marL="118872" indent="0" eaLnBrk="1" hangingPunct="1">
              <a:buNone/>
              <a:defRPr/>
            </a:pPr>
            <a:endParaRPr lang="en-US" dirty="0" smtClean="0">
              <a:solidFill>
                <a:srgbClr val="FFFF00"/>
              </a:solidFill>
            </a:endParaRPr>
          </a:p>
          <a:p>
            <a:pPr eaLnBrk="1" hangingPunct="1">
              <a:defRPr/>
            </a:pPr>
            <a:endParaRPr lang="en-US" sz="3200" b="1" dirty="0" smtClean="0">
              <a:solidFill>
                <a:srgbClr val="FFFF00"/>
              </a:solidFill>
            </a:endParaRPr>
          </a:p>
        </p:txBody>
      </p:sp>
    </p:spTree>
    <p:extLst>
      <p:ext uri="{BB962C8B-B14F-4D97-AF65-F5344CB8AC3E}">
        <p14:creationId xmlns:p14="http://schemas.microsoft.com/office/powerpoint/2010/main" val="3400663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7074"/>
                                        </p:tgtEl>
                                        <p:attrNameLst>
                                          <p:attrName>style.visibility</p:attrName>
                                        </p:attrNameLst>
                                      </p:cBhvr>
                                      <p:to>
                                        <p:strVal val="visible"/>
                                      </p:to>
                                    </p:set>
                                    <p:anim calcmode="lin" valueType="num">
                                      <p:cBhvr>
                                        <p:cTn id="7" dur="500" fill="hold"/>
                                        <p:tgtEl>
                                          <p:spTgt spid="1027074"/>
                                        </p:tgtEl>
                                        <p:attrNameLst>
                                          <p:attrName>ppt_w</p:attrName>
                                        </p:attrNameLst>
                                      </p:cBhvr>
                                      <p:tavLst>
                                        <p:tav tm="0">
                                          <p:val>
                                            <p:fltVal val="0"/>
                                          </p:val>
                                        </p:tav>
                                        <p:tav tm="100000">
                                          <p:val>
                                            <p:strVal val="#ppt_w"/>
                                          </p:val>
                                        </p:tav>
                                      </p:tavLst>
                                    </p:anim>
                                    <p:anim calcmode="lin" valueType="num">
                                      <p:cBhvr>
                                        <p:cTn id="8" dur="500" fill="hold"/>
                                        <p:tgtEl>
                                          <p:spTgt spid="1027074"/>
                                        </p:tgtEl>
                                        <p:attrNameLst>
                                          <p:attrName>ppt_h</p:attrName>
                                        </p:attrNameLst>
                                      </p:cBhvr>
                                      <p:tavLst>
                                        <p:tav tm="0">
                                          <p:val>
                                            <p:fltVal val="0"/>
                                          </p:val>
                                        </p:tav>
                                        <p:tav tm="100000">
                                          <p:val>
                                            <p:strVal val="#ppt_h"/>
                                          </p:val>
                                        </p:tav>
                                      </p:tavLst>
                                    </p:anim>
                                    <p:animEffect transition="in" filter="fade">
                                      <p:cBhvr>
                                        <p:cTn id="9" dur="500"/>
                                        <p:tgtEl>
                                          <p:spTgt spid="1027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7075">
                                            <p:bg/>
                                          </p:spTgt>
                                        </p:tgtEl>
                                        <p:attrNameLst>
                                          <p:attrName>style.visibility</p:attrName>
                                        </p:attrNameLst>
                                      </p:cBhvr>
                                      <p:to>
                                        <p:strVal val="visible"/>
                                      </p:to>
                                    </p:set>
                                    <p:animEffect transition="in" filter="fade">
                                      <p:cBhvr>
                                        <p:cTn id="14" dur="1000">
                                          <p:stCondLst>
                                            <p:cond delay="0"/>
                                          </p:stCondLst>
                                        </p:cTn>
                                        <p:tgtEl>
                                          <p:spTgt spid="102707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074" grpId="0" animBg="1"/>
      <p:bldP spid="1027075"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122" name="Rectangle 2"/>
          <p:cNvSpPr>
            <a:spLocks noGrp="1" noChangeArrowheads="1"/>
          </p:cNvSpPr>
          <p:nvPr>
            <p:ph type="title"/>
          </p:nvPr>
        </p:nvSpPr>
        <p:spPr>
          <a:xfrm>
            <a:off x="304800" y="457200"/>
            <a:ext cx="11480800" cy="1143000"/>
          </a:xfrm>
          <a:solidFill>
            <a:schemeClr val="accent2">
              <a:lumMod val="20000"/>
              <a:lumOff val="80000"/>
            </a:schemeClr>
          </a:solidFill>
          <a:ln>
            <a:solidFill>
              <a:srgbClr val="FF0000"/>
            </a:solidFill>
            <a:miter lim="800000"/>
            <a:headEnd/>
            <a:tailEnd/>
          </a:ln>
        </p:spPr>
        <p:txBody>
          <a:bodyPr/>
          <a:lstStyle/>
          <a:p>
            <a:pPr algn="ctr" eaLnBrk="1" hangingPunct="1"/>
            <a:r>
              <a:rPr lang="en-US" altLang="en-US" sz="3500" dirty="0" smtClean="0">
                <a:solidFill>
                  <a:schemeClr val="tx1"/>
                </a:solidFill>
              </a:rPr>
              <a:t>BAB 4 BIAYA DAN JADWAL KERJA</a:t>
            </a:r>
          </a:p>
        </p:txBody>
      </p:sp>
      <p:sp>
        <p:nvSpPr>
          <p:cNvPr id="1029123" name="Rectangle 3"/>
          <p:cNvSpPr>
            <a:spLocks noGrp="1" noChangeArrowheads="1"/>
          </p:cNvSpPr>
          <p:nvPr>
            <p:ph type="body" idx="1"/>
          </p:nvPr>
        </p:nvSpPr>
        <p:spPr>
          <a:xfrm>
            <a:off x="914400" y="2024743"/>
            <a:ext cx="10769600" cy="4191000"/>
          </a:xfrm>
          <a:solidFill>
            <a:schemeClr val="bg1"/>
          </a:solidFill>
          <a:ln>
            <a:solidFill>
              <a:srgbClr val="0033CC"/>
            </a:solidFill>
            <a:miter lim="800000"/>
            <a:headEnd/>
            <a:tailEnd/>
          </a:ln>
        </p:spPr>
        <p:txBody>
          <a:bodyPr/>
          <a:lstStyle/>
          <a:p>
            <a:pPr eaLnBrk="1" hangingPunct="1">
              <a:lnSpc>
                <a:spcPct val="90000"/>
              </a:lnSpc>
            </a:pPr>
            <a:r>
              <a:rPr lang="en-US" altLang="en-US" sz="3200" b="1" dirty="0" smtClean="0">
                <a:solidFill>
                  <a:srgbClr val="99FF33"/>
                </a:solidFill>
              </a:rPr>
              <a:t> </a:t>
            </a:r>
            <a:r>
              <a:rPr lang="en-US" altLang="en-US" dirty="0" err="1" smtClean="0">
                <a:solidFill>
                  <a:srgbClr val="002060"/>
                </a:solidFill>
              </a:rPr>
              <a:t>Jadwal</a:t>
            </a:r>
            <a:r>
              <a:rPr lang="en-US" altLang="en-US" dirty="0" smtClean="0">
                <a:solidFill>
                  <a:srgbClr val="002060"/>
                </a:solidFill>
              </a:rPr>
              <a:t> </a:t>
            </a:r>
            <a:r>
              <a:rPr lang="en-US" altLang="en-US" dirty="0" err="1" smtClean="0">
                <a:solidFill>
                  <a:srgbClr val="002060"/>
                </a:solidFill>
              </a:rPr>
              <a:t>disusun</a:t>
            </a:r>
            <a:r>
              <a:rPr lang="en-US" altLang="en-US" dirty="0" smtClean="0">
                <a:solidFill>
                  <a:srgbClr val="002060"/>
                </a:solidFill>
              </a:rPr>
              <a:t> </a:t>
            </a:r>
            <a:r>
              <a:rPr lang="en-US" altLang="en-US" dirty="0" err="1" smtClean="0">
                <a:solidFill>
                  <a:srgbClr val="002060"/>
                </a:solidFill>
              </a:rPr>
              <a:t>berdasarkan</a:t>
            </a:r>
            <a:r>
              <a:rPr lang="en-US" altLang="en-US" dirty="0" smtClean="0">
                <a:solidFill>
                  <a:srgbClr val="002060"/>
                </a:solidFill>
              </a:rPr>
              <a:t> </a:t>
            </a:r>
            <a:r>
              <a:rPr lang="en-US" altLang="en-US" dirty="0" err="1" smtClean="0">
                <a:solidFill>
                  <a:srgbClr val="002060"/>
                </a:solidFill>
              </a:rPr>
              <a:t>uraianan</a:t>
            </a:r>
            <a:r>
              <a:rPr lang="en-US" altLang="en-US" dirty="0" smtClean="0">
                <a:solidFill>
                  <a:srgbClr val="002060"/>
                </a:solidFill>
              </a:rPr>
              <a:t> </a:t>
            </a:r>
            <a:r>
              <a:rPr lang="en-US" altLang="en-US" dirty="0" err="1" smtClean="0">
                <a:solidFill>
                  <a:srgbClr val="002060"/>
                </a:solidFill>
              </a:rPr>
              <a:t>solusi</a:t>
            </a:r>
            <a:r>
              <a:rPr lang="en-US" altLang="en-US" dirty="0" smtClean="0">
                <a:solidFill>
                  <a:srgbClr val="002060"/>
                </a:solidFill>
              </a:rPr>
              <a:t> yang </a:t>
            </a:r>
            <a:r>
              <a:rPr lang="en-US" altLang="en-US" dirty="0" err="1" smtClean="0">
                <a:solidFill>
                  <a:srgbClr val="002060"/>
                </a:solidFill>
              </a:rPr>
              <a:t>ditawarkan</a:t>
            </a:r>
            <a:r>
              <a:rPr lang="en-US" altLang="en-US" dirty="0" smtClean="0">
                <a:solidFill>
                  <a:srgbClr val="002060"/>
                </a:solidFill>
              </a:rPr>
              <a:t> </a:t>
            </a:r>
            <a:r>
              <a:rPr lang="en-US" altLang="en-US" dirty="0" err="1" smtClean="0">
                <a:solidFill>
                  <a:srgbClr val="002060"/>
                </a:solidFill>
              </a:rPr>
              <a:t>dalam</a:t>
            </a:r>
            <a:r>
              <a:rPr lang="en-US" altLang="en-US" dirty="0" smtClean="0">
                <a:solidFill>
                  <a:srgbClr val="002060"/>
                </a:solidFill>
              </a:rPr>
              <a:t> </a:t>
            </a:r>
            <a:r>
              <a:rPr lang="en-US" altLang="en-US" dirty="0" err="1" smtClean="0">
                <a:solidFill>
                  <a:srgbClr val="002060"/>
                </a:solidFill>
              </a:rPr>
              <a:t>bentuk</a:t>
            </a:r>
            <a:r>
              <a:rPr lang="en-US" altLang="en-US" dirty="0" smtClean="0">
                <a:solidFill>
                  <a:srgbClr val="002060"/>
                </a:solidFill>
              </a:rPr>
              <a:t> </a:t>
            </a:r>
            <a:r>
              <a:rPr lang="en-US" altLang="en-US" i="1" dirty="0" smtClean="0">
                <a:solidFill>
                  <a:srgbClr val="002060"/>
                </a:solidFill>
              </a:rPr>
              <a:t>bar chart</a:t>
            </a:r>
          </a:p>
          <a:p>
            <a:pPr eaLnBrk="1" hangingPunct="1">
              <a:lnSpc>
                <a:spcPct val="90000"/>
              </a:lnSpc>
            </a:pPr>
            <a:r>
              <a:rPr lang="en-US" altLang="en-US" dirty="0" err="1" smtClean="0">
                <a:solidFill>
                  <a:srgbClr val="002060"/>
                </a:solidFill>
              </a:rPr>
              <a:t>Biaya</a:t>
            </a:r>
            <a:r>
              <a:rPr lang="en-US" altLang="en-US" dirty="0" smtClean="0">
                <a:solidFill>
                  <a:srgbClr val="002060"/>
                </a:solidFill>
              </a:rPr>
              <a:t> </a:t>
            </a:r>
            <a:r>
              <a:rPr lang="en-US" altLang="en-US" dirty="0" err="1" smtClean="0">
                <a:solidFill>
                  <a:srgbClr val="002060"/>
                </a:solidFill>
              </a:rPr>
              <a:t>pekerjaan</a:t>
            </a:r>
            <a:r>
              <a:rPr lang="en-US" altLang="en-US" dirty="0" smtClean="0">
                <a:solidFill>
                  <a:srgbClr val="002060"/>
                </a:solidFill>
              </a:rPr>
              <a:t>: </a:t>
            </a:r>
            <a:r>
              <a:rPr lang="en-US" altLang="en-US" dirty="0" err="1" smtClean="0">
                <a:solidFill>
                  <a:srgbClr val="002060"/>
                </a:solidFill>
              </a:rPr>
              <a:t>sampaikan</a:t>
            </a:r>
            <a:r>
              <a:rPr lang="en-US" altLang="en-US" dirty="0" smtClean="0">
                <a:solidFill>
                  <a:srgbClr val="002060"/>
                </a:solidFill>
              </a:rPr>
              <a:t> </a:t>
            </a:r>
            <a:r>
              <a:rPr lang="en-US" altLang="en-US" dirty="0" err="1" smtClean="0">
                <a:solidFill>
                  <a:srgbClr val="002060"/>
                </a:solidFill>
              </a:rPr>
              <a:t>secara</a:t>
            </a:r>
            <a:r>
              <a:rPr lang="en-US" altLang="en-US" dirty="0" smtClean="0">
                <a:solidFill>
                  <a:srgbClr val="002060"/>
                </a:solidFill>
              </a:rPr>
              <a:t> </a:t>
            </a:r>
            <a:r>
              <a:rPr lang="en-US" altLang="en-US" dirty="0" err="1" smtClean="0">
                <a:solidFill>
                  <a:srgbClr val="002060"/>
                </a:solidFill>
              </a:rPr>
              <a:t>rinci</a:t>
            </a:r>
            <a:r>
              <a:rPr lang="en-US" altLang="en-US" dirty="0" smtClean="0">
                <a:solidFill>
                  <a:srgbClr val="002060"/>
                </a:solidFill>
              </a:rPr>
              <a:t> </a:t>
            </a:r>
            <a:r>
              <a:rPr lang="en-US" altLang="en-US" dirty="0" err="1" smtClean="0">
                <a:solidFill>
                  <a:srgbClr val="002060"/>
                </a:solidFill>
              </a:rPr>
              <a:t>dan</a:t>
            </a:r>
            <a:r>
              <a:rPr lang="en-US" altLang="en-US" dirty="0" smtClean="0">
                <a:solidFill>
                  <a:srgbClr val="002060"/>
                </a:solidFill>
              </a:rPr>
              <a:t> </a:t>
            </a:r>
            <a:r>
              <a:rPr lang="en-US" altLang="en-US" dirty="0" err="1" smtClean="0">
                <a:solidFill>
                  <a:srgbClr val="002060"/>
                </a:solidFill>
              </a:rPr>
              <a:t>layak</a:t>
            </a:r>
            <a:r>
              <a:rPr lang="en-US" altLang="en-US" dirty="0" smtClean="0">
                <a:solidFill>
                  <a:srgbClr val="002060"/>
                </a:solidFill>
              </a:rPr>
              <a:t> </a:t>
            </a:r>
            <a:r>
              <a:rPr lang="en-US" altLang="en-US" dirty="0" err="1" smtClean="0">
                <a:solidFill>
                  <a:srgbClr val="002060"/>
                </a:solidFill>
              </a:rPr>
              <a:t>sesuai</a:t>
            </a:r>
            <a:r>
              <a:rPr lang="en-US" altLang="en-US" dirty="0" smtClean="0">
                <a:solidFill>
                  <a:srgbClr val="002060"/>
                </a:solidFill>
              </a:rPr>
              <a:t>  </a:t>
            </a:r>
            <a:r>
              <a:rPr lang="en-US" altLang="en-US" dirty="0" err="1" smtClean="0">
                <a:solidFill>
                  <a:srgbClr val="002060"/>
                </a:solidFill>
              </a:rPr>
              <a:t>kegiatan</a:t>
            </a:r>
            <a:r>
              <a:rPr lang="en-US" altLang="en-US" dirty="0" smtClean="0">
                <a:solidFill>
                  <a:srgbClr val="002060"/>
                </a:solidFill>
              </a:rPr>
              <a:t> </a:t>
            </a:r>
            <a:r>
              <a:rPr lang="en-US" altLang="en-US" dirty="0" err="1" smtClean="0">
                <a:solidFill>
                  <a:srgbClr val="002060"/>
                </a:solidFill>
              </a:rPr>
              <a:t>baik</a:t>
            </a:r>
            <a:r>
              <a:rPr lang="en-US" altLang="en-US" dirty="0" smtClean="0">
                <a:solidFill>
                  <a:srgbClr val="002060"/>
                </a:solidFill>
              </a:rPr>
              <a:t> </a:t>
            </a:r>
            <a:r>
              <a:rPr lang="en-US" altLang="en-US" dirty="0" err="1" smtClean="0">
                <a:solidFill>
                  <a:srgbClr val="002060"/>
                </a:solidFill>
              </a:rPr>
              <a:t>dana</a:t>
            </a:r>
            <a:r>
              <a:rPr lang="en-US" altLang="en-US" dirty="0" smtClean="0">
                <a:solidFill>
                  <a:srgbClr val="002060"/>
                </a:solidFill>
              </a:rPr>
              <a:t> </a:t>
            </a:r>
            <a:r>
              <a:rPr lang="en-US" altLang="en-US" dirty="0" err="1" smtClean="0">
                <a:solidFill>
                  <a:srgbClr val="002060"/>
                </a:solidFill>
              </a:rPr>
              <a:t>dari</a:t>
            </a:r>
            <a:r>
              <a:rPr lang="en-US" altLang="en-US" dirty="0" smtClean="0">
                <a:solidFill>
                  <a:srgbClr val="002060"/>
                </a:solidFill>
              </a:rPr>
              <a:t> DIKTI </a:t>
            </a:r>
            <a:r>
              <a:rPr lang="en-US" altLang="en-US" dirty="0" err="1" smtClean="0">
                <a:solidFill>
                  <a:srgbClr val="002060"/>
                </a:solidFill>
              </a:rPr>
              <a:t>maupun</a:t>
            </a:r>
            <a:r>
              <a:rPr lang="en-US" altLang="en-US" dirty="0" smtClean="0">
                <a:solidFill>
                  <a:srgbClr val="002060"/>
                </a:solidFill>
              </a:rPr>
              <a:t>  </a:t>
            </a:r>
            <a:r>
              <a:rPr lang="en-US" altLang="en-US" dirty="0" err="1" smtClean="0">
                <a:solidFill>
                  <a:srgbClr val="002060"/>
                </a:solidFill>
              </a:rPr>
              <a:t>dana</a:t>
            </a:r>
            <a:r>
              <a:rPr lang="en-US" altLang="en-US" dirty="0" smtClean="0">
                <a:solidFill>
                  <a:srgbClr val="002060"/>
                </a:solidFill>
              </a:rPr>
              <a:t> </a:t>
            </a:r>
            <a:r>
              <a:rPr lang="en-US" altLang="en-US" dirty="0" err="1" smtClean="0">
                <a:solidFill>
                  <a:srgbClr val="002060"/>
                </a:solidFill>
              </a:rPr>
              <a:t>dari</a:t>
            </a:r>
            <a:r>
              <a:rPr lang="en-US" altLang="en-US" dirty="0" smtClean="0">
                <a:solidFill>
                  <a:srgbClr val="002060"/>
                </a:solidFill>
              </a:rPr>
              <a:t> UKM, </a:t>
            </a:r>
            <a:r>
              <a:rPr lang="en-US" altLang="en-US" dirty="0" err="1" smtClean="0">
                <a:solidFill>
                  <a:srgbClr val="002060"/>
                </a:solidFill>
              </a:rPr>
              <a:t>dan</a:t>
            </a:r>
            <a:r>
              <a:rPr lang="en-US" altLang="en-US" dirty="0" smtClean="0">
                <a:solidFill>
                  <a:srgbClr val="002060"/>
                </a:solidFill>
              </a:rPr>
              <a:t> </a:t>
            </a:r>
            <a:r>
              <a:rPr lang="en-US" altLang="en-US" dirty="0" err="1" smtClean="0">
                <a:solidFill>
                  <a:srgbClr val="002060"/>
                </a:solidFill>
              </a:rPr>
              <a:t>mungkin</a:t>
            </a:r>
            <a:r>
              <a:rPr lang="en-US" altLang="en-US" dirty="0" smtClean="0">
                <a:solidFill>
                  <a:srgbClr val="002060"/>
                </a:solidFill>
              </a:rPr>
              <a:t> </a:t>
            </a:r>
            <a:r>
              <a:rPr lang="en-US" altLang="en-US" dirty="0" err="1" smtClean="0">
                <a:solidFill>
                  <a:srgbClr val="002060"/>
                </a:solidFill>
              </a:rPr>
              <a:t>dana</a:t>
            </a:r>
            <a:r>
              <a:rPr lang="en-US" altLang="en-US" dirty="0" smtClean="0">
                <a:solidFill>
                  <a:srgbClr val="002060"/>
                </a:solidFill>
              </a:rPr>
              <a:t> </a:t>
            </a:r>
            <a:r>
              <a:rPr lang="en-US" altLang="en-US" dirty="0" err="1" smtClean="0">
                <a:solidFill>
                  <a:srgbClr val="002060"/>
                </a:solidFill>
              </a:rPr>
              <a:t>dari</a:t>
            </a:r>
            <a:r>
              <a:rPr lang="en-US" altLang="en-US" dirty="0" smtClean="0">
                <a:solidFill>
                  <a:srgbClr val="002060"/>
                </a:solidFill>
              </a:rPr>
              <a:t> PEMDA (</a:t>
            </a:r>
            <a:r>
              <a:rPr lang="en-US" altLang="en-US" dirty="0" err="1" smtClean="0">
                <a:solidFill>
                  <a:srgbClr val="002060"/>
                </a:solidFill>
              </a:rPr>
              <a:t>apabila</a:t>
            </a:r>
            <a:r>
              <a:rPr lang="en-US" altLang="en-US" dirty="0" smtClean="0">
                <a:solidFill>
                  <a:srgbClr val="002060"/>
                </a:solidFill>
              </a:rPr>
              <a:t> </a:t>
            </a:r>
            <a:r>
              <a:rPr lang="en-US" altLang="en-US" dirty="0" err="1" smtClean="0">
                <a:solidFill>
                  <a:srgbClr val="002060"/>
                </a:solidFill>
              </a:rPr>
              <a:t>ada</a:t>
            </a:r>
            <a:r>
              <a:rPr lang="en-US" altLang="en-US" dirty="0" smtClean="0">
                <a:solidFill>
                  <a:srgbClr val="002060"/>
                </a:solidFill>
              </a:rPr>
              <a:t>).</a:t>
            </a:r>
          </a:p>
          <a:p>
            <a:pPr eaLnBrk="1" hangingPunct="1">
              <a:lnSpc>
                <a:spcPct val="90000"/>
              </a:lnSpc>
              <a:buFont typeface="Wingdings" pitchFamily="2" charset="2"/>
              <a:buNone/>
            </a:pPr>
            <a:r>
              <a:rPr lang="en-US" altLang="en-US" dirty="0" smtClean="0">
                <a:solidFill>
                  <a:srgbClr val="002060"/>
                </a:solidFill>
              </a:rPr>
              <a:t>    </a:t>
            </a:r>
            <a:r>
              <a:rPr lang="en-US" altLang="en-US" dirty="0" err="1" smtClean="0">
                <a:solidFill>
                  <a:srgbClr val="002060"/>
                </a:solidFill>
              </a:rPr>
              <a:t>Buat</a:t>
            </a:r>
            <a:r>
              <a:rPr lang="en-US" altLang="en-US" dirty="0" smtClean="0">
                <a:solidFill>
                  <a:srgbClr val="002060"/>
                </a:solidFill>
              </a:rPr>
              <a:t> RAB </a:t>
            </a:r>
            <a:r>
              <a:rPr lang="en-US" altLang="en-US" dirty="0" err="1" smtClean="0">
                <a:solidFill>
                  <a:srgbClr val="002060"/>
                </a:solidFill>
              </a:rPr>
              <a:t>tahunan</a:t>
            </a:r>
            <a:r>
              <a:rPr lang="en-US" altLang="en-US" dirty="0" smtClean="0">
                <a:solidFill>
                  <a:srgbClr val="002060"/>
                </a:solidFill>
              </a:rPr>
              <a:t> </a:t>
            </a:r>
            <a:r>
              <a:rPr lang="en-US" altLang="en-US" dirty="0" err="1" smtClean="0">
                <a:solidFill>
                  <a:srgbClr val="002060"/>
                </a:solidFill>
              </a:rPr>
              <a:t>selama</a:t>
            </a:r>
            <a:r>
              <a:rPr lang="en-US" altLang="en-US" dirty="0" smtClean="0">
                <a:solidFill>
                  <a:srgbClr val="002060"/>
                </a:solidFill>
              </a:rPr>
              <a:t> 3 </a:t>
            </a:r>
            <a:r>
              <a:rPr lang="en-US" altLang="en-US" dirty="0" err="1" smtClean="0">
                <a:solidFill>
                  <a:srgbClr val="002060"/>
                </a:solidFill>
              </a:rPr>
              <a:t>tahun</a:t>
            </a:r>
            <a:r>
              <a:rPr lang="en-US" altLang="en-US" dirty="0" smtClean="0">
                <a:solidFill>
                  <a:srgbClr val="002060"/>
                </a:solidFill>
              </a:rPr>
              <a:t> </a:t>
            </a:r>
            <a:r>
              <a:rPr lang="en-US" altLang="en-US" dirty="0" err="1" smtClean="0">
                <a:solidFill>
                  <a:srgbClr val="002060"/>
                </a:solidFill>
              </a:rPr>
              <a:t>meliputi</a:t>
            </a:r>
            <a:r>
              <a:rPr lang="en-US" altLang="en-US" dirty="0" smtClean="0">
                <a:solidFill>
                  <a:srgbClr val="002060"/>
                </a:solidFill>
              </a:rPr>
              <a:t> HR </a:t>
            </a:r>
            <a:r>
              <a:rPr lang="en-US" altLang="en-US" dirty="0" err="1" smtClean="0">
                <a:solidFill>
                  <a:srgbClr val="002060"/>
                </a:solidFill>
              </a:rPr>
              <a:t>maks</a:t>
            </a:r>
            <a:r>
              <a:rPr lang="en-US" altLang="en-US" dirty="0" smtClean="0">
                <a:solidFill>
                  <a:srgbClr val="002060"/>
                </a:solidFill>
              </a:rPr>
              <a:t> 20%,Bahan </a:t>
            </a:r>
            <a:r>
              <a:rPr lang="en-US" altLang="en-US" dirty="0" err="1" smtClean="0">
                <a:solidFill>
                  <a:srgbClr val="002060"/>
                </a:solidFill>
              </a:rPr>
              <a:t>habis</a:t>
            </a:r>
            <a:r>
              <a:rPr lang="en-US" altLang="en-US" dirty="0" smtClean="0">
                <a:solidFill>
                  <a:srgbClr val="002060"/>
                </a:solidFill>
              </a:rPr>
              <a:t>, </a:t>
            </a:r>
            <a:r>
              <a:rPr lang="en-US" altLang="en-US" dirty="0" err="1" smtClean="0">
                <a:solidFill>
                  <a:srgbClr val="002060"/>
                </a:solidFill>
              </a:rPr>
              <a:t>Peralatan</a:t>
            </a:r>
            <a:r>
              <a:rPr lang="en-US" altLang="en-US" dirty="0" smtClean="0">
                <a:solidFill>
                  <a:srgbClr val="002060"/>
                </a:solidFill>
              </a:rPr>
              <a:t>, </a:t>
            </a:r>
            <a:r>
              <a:rPr lang="en-US" altLang="en-US" dirty="0" err="1" smtClean="0">
                <a:solidFill>
                  <a:srgbClr val="002060"/>
                </a:solidFill>
              </a:rPr>
              <a:t>Perjalanan</a:t>
            </a:r>
            <a:r>
              <a:rPr lang="en-US" altLang="en-US" dirty="0" smtClean="0">
                <a:solidFill>
                  <a:srgbClr val="002060"/>
                </a:solidFill>
              </a:rPr>
              <a:t>, Lain-lain </a:t>
            </a:r>
            <a:r>
              <a:rPr lang="en-US" altLang="en-US" dirty="0" err="1" smtClean="0">
                <a:solidFill>
                  <a:srgbClr val="002060"/>
                </a:solidFill>
              </a:rPr>
              <a:t>dalam</a:t>
            </a:r>
            <a:r>
              <a:rPr lang="en-US" altLang="en-US" dirty="0" smtClean="0">
                <a:solidFill>
                  <a:srgbClr val="002060"/>
                </a:solidFill>
              </a:rPr>
              <a:t> </a:t>
            </a:r>
            <a:r>
              <a:rPr lang="en-US" altLang="en-US" dirty="0" err="1" smtClean="0">
                <a:solidFill>
                  <a:srgbClr val="002060"/>
                </a:solidFill>
              </a:rPr>
              <a:t>satu</a:t>
            </a:r>
            <a:r>
              <a:rPr lang="en-US" altLang="en-US" dirty="0" smtClean="0">
                <a:solidFill>
                  <a:srgbClr val="002060"/>
                </a:solidFill>
              </a:rPr>
              <a:t> </a:t>
            </a:r>
            <a:r>
              <a:rPr lang="en-US" altLang="en-US" dirty="0" err="1" smtClean="0">
                <a:solidFill>
                  <a:srgbClr val="002060"/>
                </a:solidFill>
              </a:rPr>
              <a:t>tabel</a:t>
            </a:r>
            <a:r>
              <a:rPr lang="en-US" altLang="en-US" dirty="0" smtClean="0">
                <a:solidFill>
                  <a:srgbClr val="002060"/>
                </a:solidFill>
              </a:rPr>
              <a:t> yang </a:t>
            </a:r>
            <a:r>
              <a:rPr lang="en-US" altLang="en-US" dirty="0" err="1" smtClean="0">
                <a:solidFill>
                  <a:srgbClr val="002060"/>
                </a:solidFill>
              </a:rPr>
              <a:t>memuat</a:t>
            </a:r>
            <a:r>
              <a:rPr lang="en-US" altLang="en-US" dirty="0" smtClean="0">
                <a:solidFill>
                  <a:srgbClr val="002060"/>
                </a:solidFill>
              </a:rPr>
              <a:t> </a:t>
            </a:r>
            <a:r>
              <a:rPr lang="en-US" altLang="en-US" dirty="0" err="1" smtClean="0">
                <a:solidFill>
                  <a:srgbClr val="002060"/>
                </a:solidFill>
              </a:rPr>
              <a:t>informasi</a:t>
            </a:r>
            <a:r>
              <a:rPr lang="en-US" altLang="en-US" dirty="0" smtClean="0">
                <a:solidFill>
                  <a:srgbClr val="002060"/>
                </a:solidFill>
              </a:rPr>
              <a:t> </a:t>
            </a:r>
            <a:r>
              <a:rPr lang="en-US" altLang="en-US" dirty="0" err="1" smtClean="0">
                <a:solidFill>
                  <a:srgbClr val="002060"/>
                </a:solidFill>
              </a:rPr>
              <a:t>distribusi</a:t>
            </a:r>
            <a:r>
              <a:rPr lang="en-US" altLang="en-US" dirty="0" smtClean="0">
                <a:solidFill>
                  <a:srgbClr val="002060"/>
                </a:solidFill>
              </a:rPr>
              <a:t> RAB </a:t>
            </a:r>
          </a:p>
          <a:p>
            <a:pPr eaLnBrk="1" hangingPunct="1">
              <a:lnSpc>
                <a:spcPct val="90000"/>
              </a:lnSpc>
            </a:pPr>
            <a:endParaRPr lang="en-US" altLang="en-US" b="1" i="1" dirty="0" smtClean="0">
              <a:solidFill>
                <a:srgbClr val="99FF33"/>
              </a:solidFill>
            </a:endParaRPr>
          </a:p>
        </p:txBody>
      </p:sp>
    </p:spTree>
    <p:extLst>
      <p:ext uri="{BB962C8B-B14F-4D97-AF65-F5344CB8AC3E}">
        <p14:creationId xmlns:p14="http://schemas.microsoft.com/office/powerpoint/2010/main" val="4234589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9122"/>
                                        </p:tgtEl>
                                        <p:attrNameLst>
                                          <p:attrName>style.visibility</p:attrName>
                                        </p:attrNameLst>
                                      </p:cBhvr>
                                      <p:to>
                                        <p:strVal val="visible"/>
                                      </p:to>
                                    </p:set>
                                    <p:anim calcmode="lin" valueType="num">
                                      <p:cBhvr>
                                        <p:cTn id="7" dur="500" fill="hold"/>
                                        <p:tgtEl>
                                          <p:spTgt spid="1029122"/>
                                        </p:tgtEl>
                                        <p:attrNameLst>
                                          <p:attrName>ppt_w</p:attrName>
                                        </p:attrNameLst>
                                      </p:cBhvr>
                                      <p:tavLst>
                                        <p:tav tm="0">
                                          <p:val>
                                            <p:fltVal val="0"/>
                                          </p:val>
                                        </p:tav>
                                        <p:tav tm="100000">
                                          <p:val>
                                            <p:strVal val="#ppt_w"/>
                                          </p:val>
                                        </p:tav>
                                      </p:tavLst>
                                    </p:anim>
                                    <p:anim calcmode="lin" valueType="num">
                                      <p:cBhvr>
                                        <p:cTn id="8" dur="500" fill="hold"/>
                                        <p:tgtEl>
                                          <p:spTgt spid="1029122"/>
                                        </p:tgtEl>
                                        <p:attrNameLst>
                                          <p:attrName>ppt_h</p:attrName>
                                        </p:attrNameLst>
                                      </p:cBhvr>
                                      <p:tavLst>
                                        <p:tav tm="0">
                                          <p:val>
                                            <p:fltVal val="0"/>
                                          </p:val>
                                        </p:tav>
                                        <p:tav tm="100000">
                                          <p:val>
                                            <p:strVal val="#ppt_h"/>
                                          </p:val>
                                        </p:tav>
                                      </p:tavLst>
                                    </p:anim>
                                    <p:animEffect transition="in" filter="fade">
                                      <p:cBhvr>
                                        <p:cTn id="9" dur="500"/>
                                        <p:tgtEl>
                                          <p:spTgt spid="1029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9123">
                                            <p:bg/>
                                          </p:spTgt>
                                        </p:tgtEl>
                                        <p:attrNameLst>
                                          <p:attrName>style.visibility</p:attrName>
                                        </p:attrNameLst>
                                      </p:cBhvr>
                                      <p:to>
                                        <p:strVal val="visible"/>
                                      </p:to>
                                    </p:set>
                                    <p:animEffect transition="in" filter="fade">
                                      <p:cBhvr>
                                        <p:cTn id="14" dur="1000">
                                          <p:stCondLst>
                                            <p:cond delay="0"/>
                                          </p:stCondLst>
                                        </p:cTn>
                                        <p:tgtEl>
                                          <p:spTgt spid="102912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29123">
                                            <p:txEl>
                                              <p:pRg st="0" end="0"/>
                                            </p:txEl>
                                          </p:spTgt>
                                        </p:tgtEl>
                                        <p:attrNameLst>
                                          <p:attrName>style.visibility</p:attrName>
                                        </p:attrNameLst>
                                      </p:cBhvr>
                                      <p:to>
                                        <p:strVal val="visible"/>
                                      </p:to>
                                    </p:set>
                                    <p:animEffect transition="in" filter="fade">
                                      <p:cBhvr>
                                        <p:cTn id="19" dur="1000">
                                          <p:stCondLst>
                                            <p:cond delay="0"/>
                                          </p:stCondLst>
                                        </p:cTn>
                                        <p:tgtEl>
                                          <p:spTgt spid="102912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29123">
                                            <p:txEl>
                                              <p:pRg st="1" end="1"/>
                                            </p:txEl>
                                          </p:spTgt>
                                        </p:tgtEl>
                                        <p:attrNameLst>
                                          <p:attrName>style.visibility</p:attrName>
                                        </p:attrNameLst>
                                      </p:cBhvr>
                                      <p:to>
                                        <p:strVal val="visible"/>
                                      </p:to>
                                    </p:set>
                                    <p:animEffect transition="in" filter="fade">
                                      <p:cBhvr>
                                        <p:cTn id="24" dur="1000">
                                          <p:stCondLst>
                                            <p:cond delay="0"/>
                                          </p:stCondLst>
                                        </p:cTn>
                                        <p:tgtEl>
                                          <p:spTgt spid="102912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29123">
                                            <p:txEl>
                                              <p:pRg st="2" end="2"/>
                                            </p:txEl>
                                          </p:spTgt>
                                        </p:tgtEl>
                                        <p:attrNameLst>
                                          <p:attrName>style.visibility</p:attrName>
                                        </p:attrNameLst>
                                      </p:cBhvr>
                                      <p:to>
                                        <p:strVal val="visible"/>
                                      </p:to>
                                    </p:set>
                                    <p:animEffect transition="in" filter="fade">
                                      <p:cBhvr>
                                        <p:cTn id="29" dur="1000">
                                          <p:stCondLst>
                                            <p:cond delay="0"/>
                                          </p:stCondLst>
                                        </p:cTn>
                                        <p:tgtEl>
                                          <p:spTgt spid="1029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2" grpId="0" animBg="1"/>
      <p:bldP spid="102912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4562" name="Rectangle 2"/>
          <p:cNvSpPr>
            <a:spLocks noGrp="1" noChangeArrowheads="1"/>
          </p:cNvSpPr>
          <p:nvPr>
            <p:ph type="body" idx="1"/>
          </p:nvPr>
        </p:nvSpPr>
        <p:spPr>
          <a:xfrm>
            <a:off x="609600" y="816428"/>
            <a:ext cx="10972800" cy="4822371"/>
          </a:xfrm>
          <a:solidFill>
            <a:schemeClr val="bg1"/>
          </a:solidFill>
        </p:spPr>
        <p:txBody>
          <a:bodyPr>
            <a:normAutofit fontScale="40000" lnSpcReduction="20000"/>
          </a:bodyPr>
          <a:lstStyle/>
          <a:p>
            <a:pPr marL="609600" indent="-609600" eaLnBrk="1" hangingPunct="1">
              <a:lnSpc>
                <a:spcPct val="90000"/>
              </a:lnSpc>
              <a:buFont typeface="Wingdings" pitchFamily="2" charset="2"/>
              <a:buNone/>
            </a:pPr>
            <a:endParaRPr lang="en-US" altLang="en-US" dirty="0" smtClean="0"/>
          </a:p>
          <a:p>
            <a:pPr marL="609600" indent="-609600" eaLnBrk="1" hangingPunct="1">
              <a:lnSpc>
                <a:spcPct val="90000"/>
              </a:lnSpc>
              <a:buFont typeface="Wingdings" pitchFamily="2" charset="2"/>
              <a:buNone/>
            </a:pPr>
            <a:r>
              <a:rPr lang="en-US" altLang="en-US" dirty="0" smtClean="0"/>
              <a:t>LAMPIRAN - LAMPIRAN</a:t>
            </a:r>
          </a:p>
          <a:p>
            <a:r>
              <a:rPr lang="en-US" sz="5900" b="1" dirty="0" err="1"/>
              <a:t>Lampiran</a:t>
            </a:r>
            <a:r>
              <a:rPr lang="en-US" sz="5900" b="1" dirty="0"/>
              <a:t> 1.	</a:t>
            </a:r>
            <a:r>
              <a:rPr lang="en-US" sz="5900" dirty="0" err="1"/>
              <a:t>Biodata</a:t>
            </a:r>
            <a:r>
              <a:rPr lang="en-US" sz="5900" dirty="0"/>
              <a:t> </a:t>
            </a:r>
            <a:r>
              <a:rPr lang="en-US" sz="5900" dirty="0" err="1"/>
              <a:t>Ketua</a:t>
            </a:r>
            <a:r>
              <a:rPr lang="en-US" sz="5900" dirty="0"/>
              <a:t> </a:t>
            </a:r>
            <a:r>
              <a:rPr lang="en-US" sz="5900" dirty="0" err="1"/>
              <a:t>dan</a:t>
            </a:r>
            <a:r>
              <a:rPr lang="en-US" sz="5900" dirty="0"/>
              <a:t> </a:t>
            </a:r>
            <a:r>
              <a:rPr lang="en-US" sz="5900" dirty="0" err="1"/>
              <a:t>Anggota</a:t>
            </a:r>
            <a:r>
              <a:rPr lang="en-US" sz="5900" dirty="0"/>
              <a:t> Tim </a:t>
            </a:r>
            <a:r>
              <a:rPr lang="en-US" sz="5900" dirty="0" err="1"/>
              <a:t>Pengusul</a:t>
            </a:r>
            <a:r>
              <a:rPr lang="en-US" sz="5900" dirty="0"/>
              <a:t> yang </a:t>
            </a:r>
            <a:r>
              <a:rPr lang="en-US" sz="5900" dirty="0" err="1"/>
              <a:t>sudah</a:t>
            </a:r>
            <a:r>
              <a:rPr lang="en-US" sz="5900" dirty="0"/>
              <a:t> </a:t>
            </a:r>
            <a:r>
              <a:rPr lang="en-US" sz="5900" dirty="0" err="1" smtClean="0"/>
              <a:t>ditandatangani</a:t>
            </a:r>
            <a:endParaRPr lang="en-US" sz="5900" dirty="0"/>
          </a:p>
          <a:p>
            <a:r>
              <a:rPr lang="en-US" sz="5900" b="1" dirty="0" err="1"/>
              <a:t>Lampiran</a:t>
            </a:r>
            <a:r>
              <a:rPr lang="en-US" sz="5900" b="1" dirty="0"/>
              <a:t> 2.</a:t>
            </a:r>
            <a:r>
              <a:rPr lang="en-US" sz="5900" dirty="0"/>
              <a:t>	</a:t>
            </a:r>
            <a:r>
              <a:rPr lang="en-US" sz="5900" dirty="0" err="1"/>
              <a:t>Biodata</a:t>
            </a:r>
            <a:r>
              <a:rPr lang="en-US" sz="5900" dirty="0"/>
              <a:t> </a:t>
            </a:r>
            <a:r>
              <a:rPr lang="en-US" sz="5900" dirty="0" err="1"/>
              <a:t>Pengusaha</a:t>
            </a:r>
            <a:r>
              <a:rPr lang="en-US" sz="5900" dirty="0"/>
              <a:t> </a:t>
            </a:r>
            <a:r>
              <a:rPr lang="en-US" sz="5900" dirty="0" err="1"/>
              <a:t>Mitra</a:t>
            </a:r>
            <a:r>
              <a:rPr lang="en-US" sz="5900" dirty="0"/>
              <a:t> yang </a:t>
            </a:r>
            <a:r>
              <a:rPr lang="en-US" sz="5900" dirty="0" err="1"/>
              <a:t>telah</a:t>
            </a:r>
            <a:r>
              <a:rPr lang="en-US" sz="5900" dirty="0"/>
              <a:t> </a:t>
            </a:r>
            <a:r>
              <a:rPr lang="en-US" sz="5900" dirty="0" err="1"/>
              <a:t>ditandatangani</a:t>
            </a:r>
            <a:r>
              <a:rPr lang="en-US" sz="5900" dirty="0"/>
              <a:t>  yang </a:t>
            </a:r>
            <a:r>
              <a:rPr lang="en-US" sz="5900" dirty="0" err="1"/>
              <a:t>dilengkapi</a:t>
            </a:r>
            <a:r>
              <a:rPr lang="en-US" sz="5900" dirty="0"/>
              <a:t> </a:t>
            </a:r>
            <a:r>
              <a:rPr lang="en-US" sz="5900" dirty="0" err="1"/>
              <a:t>dengan</a:t>
            </a:r>
            <a:r>
              <a:rPr lang="en-US" sz="5900" dirty="0"/>
              <a:t> asset </a:t>
            </a:r>
            <a:r>
              <a:rPr lang="en-US" sz="5900" dirty="0" err="1"/>
              <a:t>dan</a:t>
            </a:r>
            <a:r>
              <a:rPr lang="en-US" sz="5900" dirty="0"/>
              <a:t> </a:t>
            </a:r>
            <a:r>
              <a:rPr lang="en-US" sz="5900" dirty="0" err="1"/>
              <a:t>omset</a:t>
            </a:r>
            <a:r>
              <a:rPr lang="en-US" sz="5900" dirty="0"/>
              <a:t> </a:t>
            </a:r>
            <a:r>
              <a:rPr lang="en-US" sz="5900" dirty="0" err="1"/>
              <a:t>usaha</a:t>
            </a:r>
            <a:r>
              <a:rPr lang="en-US" sz="5900" dirty="0"/>
              <a:t> yang </a:t>
            </a:r>
            <a:r>
              <a:rPr lang="en-US" sz="5900" dirty="0" err="1"/>
              <a:t>dibuat</a:t>
            </a:r>
            <a:r>
              <a:rPr lang="en-US" sz="5900" dirty="0"/>
              <a:t> </a:t>
            </a:r>
            <a:r>
              <a:rPr lang="en-US" sz="5900" dirty="0" err="1"/>
              <a:t>rinci</a:t>
            </a:r>
            <a:r>
              <a:rPr lang="en-US" sz="5900" dirty="0"/>
              <a:t> (Format </a:t>
            </a:r>
            <a:r>
              <a:rPr lang="en-US" sz="5900" dirty="0" err="1"/>
              <a:t>bebas</a:t>
            </a:r>
            <a:r>
              <a:rPr lang="en-US" sz="5900" dirty="0"/>
              <a:t>)</a:t>
            </a:r>
          </a:p>
          <a:p>
            <a:r>
              <a:rPr lang="en-US" sz="5900" b="1" dirty="0" err="1"/>
              <a:t>Lampiran</a:t>
            </a:r>
            <a:r>
              <a:rPr lang="en-US" sz="5900" b="1" dirty="0"/>
              <a:t> 3.</a:t>
            </a:r>
            <a:r>
              <a:rPr lang="en-US" sz="5900" dirty="0"/>
              <a:t>	</a:t>
            </a:r>
            <a:r>
              <a:rPr lang="en-US" sz="5900" dirty="0" err="1"/>
              <a:t>Denah</a:t>
            </a:r>
            <a:r>
              <a:rPr lang="en-US" sz="5900" dirty="0"/>
              <a:t> </a:t>
            </a:r>
            <a:r>
              <a:rPr lang="en-US" sz="5900" dirty="0" err="1"/>
              <a:t>lokasi</a:t>
            </a:r>
            <a:r>
              <a:rPr lang="en-US" sz="5900" dirty="0"/>
              <a:t> </a:t>
            </a:r>
            <a:r>
              <a:rPr lang="en-US" sz="5900" dirty="0" err="1"/>
              <a:t>usaha</a:t>
            </a:r>
            <a:r>
              <a:rPr lang="en-US" sz="5900" dirty="0"/>
              <a:t> </a:t>
            </a:r>
            <a:r>
              <a:rPr lang="en-US" sz="5900" dirty="0" err="1"/>
              <a:t>mitra</a:t>
            </a:r>
            <a:r>
              <a:rPr lang="en-US" sz="5900" dirty="0"/>
              <a:t> (</a:t>
            </a:r>
            <a:r>
              <a:rPr lang="en-US" sz="5900" dirty="0" err="1"/>
              <a:t>diberi</a:t>
            </a:r>
            <a:r>
              <a:rPr lang="en-US" sz="5900" dirty="0"/>
              <a:t> </a:t>
            </a:r>
            <a:r>
              <a:rPr lang="en-US" sz="5900" dirty="0" err="1"/>
              <a:t>keterangan</a:t>
            </a:r>
            <a:r>
              <a:rPr lang="en-US" sz="5900" dirty="0"/>
              <a:t> </a:t>
            </a:r>
            <a:r>
              <a:rPr lang="en-US" sz="5900" dirty="0" err="1"/>
              <a:t>jarak</a:t>
            </a:r>
            <a:r>
              <a:rPr lang="en-US" sz="5900" dirty="0"/>
              <a:t> </a:t>
            </a:r>
            <a:r>
              <a:rPr lang="en-US" sz="5900" dirty="0" err="1"/>
              <a:t>antara</a:t>
            </a:r>
            <a:r>
              <a:rPr lang="en-US" sz="5900" dirty="0"/>
              <a:t> </a:t>
            </a:r>
            <a:r>
              <a:rPr lang="en-US" sz="5900" dirty="0" err="1"/>
              <a:t>Perguruan</a:t>
            </a:r>
            <a:r>
              <a:rPr lang="en-US" sz="5900" dirty="0"/>
              <a:t> </a:t>
            </a:r>
            <a:r>
              <a:rPr lang="en-US" sz="5900" dirty="0" err="1"/>
              <a:t>Tinggi</a:t>
            </a:r>
            <a:r>
              <a:rPr lang="en-US" sz="5900" dirty="0"/>
              <a:t> </a:t>
            </a:r>
            <a:r>
              <a:rPr lang="en-US" sz="5900" dirty="0" err="1"/>
              <a:t>pengusul</a:t>
            </a:r>
            <a:r>
              <a:rPr lang="en-US" sz="5900" dirty="0"/>
              <a:t> </a:t>
            </a:r>
            <a:r>
              <a:rPr lang="en-US" sz="5900" dirty="0" err="1"/>
              <a:t>dengan</a:t>
            </a:r>
            <a:r>
              <a:rPr lang="en-US" sz="5900" dirty="0"/>
              <a:t> </a:t>
            </a:r>
            <a:r>
              <a:rPr lang="en-US" sz="5900" dirty="0" err="1"/>
              <a:t>lokasi</a:t>
            </a:r>
            <a:r>
              <a:rPr lang="en-US" sz="5900" dirty="0"/>
              <a:t> </a:t>
            </a:r>
            <a:r>
              <a:rPr lang="en-US" sz="5900" dirty="0" err="1"/>
              <a:t>masing-masing</a:t>
            </a:r>
            <a:r>
              <a:rPr lang="en-US" sz="5900" dirty="0"/>
              <a:t> </a:t>
            </a:r>
            <a:r>
              <a:rPr lang="en-US" sz="5900" dirty="0" err="1"/>
              <a:t>calon</a:t>
            </a:r>
            <a:r>
              <a:rPr lang="en-US" sz="5900" dirty="0"/>
              <a:t> </a:t>
            </a:r>
            <a:r>
              <a:rPr lang="en-US" sz="5900" dirty="0" err="1"/>
              <a:t>mitra</a:t>
            </a:r>
            <a:r>
              <a:rPr lang="en-US" sz="5900" dirty="0"/>
              <a:t>).</a:t>
            </a:r>
          </a:p>
          <a:p>
            <a:r>
              <a:rPr lang="en-US" sz="5900" b="1" dirty="0" err="1"/>
              <a:t>Lampiran</a:t>
            </a:r>
            <a:r>
              <a:rPr lang="en-US" sz="5900" b="1" dirty="0"/>
              <a:t> 4.	</a:t>
            </a:r>
            <a:r>
              <a:rPr lang="en-US" sz="5900" dirty="0" err="1"/>
              <a:t>Surat</a:t>
            </a:r>
            <a:r>
              <a:rPr lang="en-US" sz="5900" dirty="0"/>
              <a:t> </a:t>
            </a:r>
            <a:r>
              <a:rPr lang="en-US" sz="5900" dirty="0" err="1"/>
              <a:t>Pernyataan</a:t>
            </a:r>
            <a:r>
              <a:rPr lang="en-US" sz="5900" dirty="0"/>
              <a:t> </a:t>
            </a:r>
            <a:r>
              <a:rPr lang="en-US" sz="5900" dirty="0" err="1"/>
              <a:t>Kesediaan</a:t>
            </a:r>
            <a:r>
              <a:rPr lang="en-US" sz="5900" dirty="0"/>
              <a:t> </a:t>
            </a:r>
            <a:r>
              <a:rPr lang="en-US" sz="5900" dirty="0" err="1"/>
              <a:t>Kerja</a:t>
            </a:r>
            <a:r>
              <a:rPr lang="en-US" sz="5900" dirty="0"/>
              <a:t> </a:t>
            </a:r>
            <a:r>
              <a:rPr lang="en-US" sz="5900" dirty="0" err="1"/>
              <a:t>Sama</a:t>
            </a:r>
            <a:r>
              <a:rPr lang="en-US" sz="5900" dirty="0"/>
              <a:t> </a:t>
            </a:r>
            <a:r>
              <a:rPr lang="en-US" sz="5900" dirty="0" err="1" smtClean="0"/>
              <a:t>Mitra</a:t>
            </a:r>
            <a:r>
              <a:rPr lang="en-US" sz="5900" dirty="0" smtClean="0"/>
              <a:t> </a:t>
            </a:r>
            <a:r>
              <a:rPr lang="en-US" sz="5900" dirty="0" err="1" smtClean="0"/>
              <a:t>dengan</a:t>
            </a:r>
            <a:r>
              <a:rPr lang="en-US" sz="5900" dirty="0" smtClean="0"/>
              <a:t> </a:t>
            </a:r>
            <a:r>
              <a:rPr lang="en-US" sz="5900" dirty="0" err="1"/>
              <a:t>mencantumkan</a:t>
            </a:r>
            <a:r>
              <a:rPr lang="en-US" sz="5900" dirty="0"/>
              <a:t> </a:t>
            </a:r>
            <a:r>
              <a:rPr lang="en-US" sz="5900" dirty="0" err="1"/>
              <a:t>anggaran</a:t>
            </a:r>
            <a:r>
              <a:rPr lang="en-US" sz="5900" dirty="0"/>
              <a:t> yang </a:t>
            </a:r>
            <a:r>
              <a:rPr lang="en-US" sz="5900" dirty="0" err="1"/>
              <a:t>disediakan</a:t>
            </a:r>
            <a:r>
              <a:rPr lang="en-US" sz="5900" dirty="0"/>
              <a:t> </a:t>
            </a:r>
            <a:r>
              <a:rPr lang="en-US" sz="5900" dirty="0" err="1"/>
              <a:t>mitra</a:t>
            </a:r>
            <a:r>
              <a:rPr lang="en-US" sz="5900" dirty="0"/>
              <a:t> minimal </a:t>
            </a:r>
            <a:r>
              <a:rPr lang="en-US" sz="5900" dirty="0" err="1"/>
              <a:t>Rp</a:t>
            </a:r>
            <a:r>
              <a:rPr lang="en-US" sz="5900" dirty="0"/>
              <a:t>. 10.000.000, yang </a:t>
            </a:r>
            <a:r>
              <a:rPr lang="en-US" sz="5900" dirty="0" err="1"/>
              <a:t>telah</a:t>
            </a:r>
            <a:r>
              <a:rPr lang="en-US" sz="5900" dirty="0"/>
              <a:t> </a:t>
            </a:r>
            <a:r>
              <a:rPr lang="en-US" sz="5900" dirty="0" err="1"/>
              <a:t>ditandatangani</a:t>
            </a:r>
            <a:r>
              <a:rPr lang="en-US" sz="5900" dirty="0"/>
              <a:t> di </a:t>
            </a:r>
            <a:r>
              <a:rPr lang="en-US" sz="5900" dirty="0" err="1"/>
              <a:t>atas</a:t>
            </a:r>
            <a:r>
              <a:rPr lang="en-US" sz="5900" dirty="0"/>
              <a:t> </a:t>
            </a:r>
            <a:r>
              <a:rPr lang="en-US" sz="5900" dirty="0" err="1"/>
              <a:t>Meterai</a:t>
            </a:r>
            <a:r>
              <a:rPr lang="en-US" sz="5900" dirty="0"/>
              <a:t> Rp6.000</a:t>
            </a:r>
            <a:r>
              <a:rPr lang="en-US" sz="5900" dirty="0" smtClean="0"/>
              <a:t>,-</a:t>
            </a:r>
            <a:endParaRPr lang="en-US" sz="5900" dirty="0"/>
          </a:p>
          <a:p>
            <a:r>
              <a:rPr lang="en-US" sz="5900" b="1" dirty="0" err="1"/>
              <a:t>Lampiran</a:t>
            </a:r>
            <a:r>
              <a:rPr lang="en-US" sz="5900" b="1" dirty="0"/>
              <a:t> 5.</a:t>
            </a:r>
            <a:r>
              <a:rPr lang="en-US" sz="5900" dirty="0"/>
              <a:t>	</a:t>
            </a:r>
            <a:r>
              <a:rPr lang="en-US" sz="5900" dirty="0" err="1"/>
              <a:t>Surat</a:t>
            </a:r>
            <a:r>
              <a:rPr lang="en-US" sz="5900" dirty="0"/>
              <a:t> </a:t>
            </a:r>
            <a:r>
              <a:rPr lang="en-US" sz="5900" dirty="0" err="1"/>
              <a:t>Pernyataan</a:t>
            </a:r>
            <a:r>
              <a:rPr lang="en-US" sz="5900" dirty="0"/>
              <a:t> </a:t>
            </a:r>
            <a:r>
              <a:rPr lang="en-US" sz="5900" dirty="0" err="1"/>
              <a:t>dari</a:t>
            </a:r>
            <a:r>
              <a:rPr lang="en-US" sz="5900" dirty="0"/>
              <a:t> </a:t>
            </a:r>
            <a:r>
              <a:rPr lang="en-US" sz="5900" dirty="0" err="1"/>
              <a:t>Kepala</a:t>
            </a:r>
            <a:r>
              <a:rPr lang="en-US" sz="5900" dirty="0"/>
              <a:t> </a:t>
            </a:r>
            <a:r>
              <a:rPr lang="en-US" sz="5900" dirty="0" err="1"/>
              <a:t>Desa</a:t>
            </a:r>
            <a:r>
              <a:rPr lang="en-US" sz="5900" dirty="0"/>
              <a:t>/OPD </a:t>
            </a:r>
            <a:r>
              <a:rPr lang="en-US" sz="5900" dirty="0" err="1"/>
              <a:t>bahwa</a:t>
            </a:r>
            <a:r>
              <a:rPr lang="en-US" sz="5900" dirty="0"/>
              <a:t> </a:t>
            </a:r>
            <a:r>
              <a:rPr lang="en-US" sz="5900" dirty="0" err="1"/>
              <a:t>produk</a:t>
            </a:r>
            <a:r>
              <a:rPr lang="en-US" sz="5900" dirty="0"/>
              <a:t>/</a:t>
            </a:r>
            <a:r>
              <a:rPr lang="en-US" sz="5900" dirty="0" err="1"/>
              <a:t>jasa</a:t>
            </a:r>
            <a:r>
              <a:rPr lang="en-US" sz="5900" dirty="0"/>
              <a:t> yang </a:t>
            </a:r>
            <a:r>
              <a:rPr lang="en-US" sz="5900" dirty="0" err="1"/>
              <a:t>diusulkan</a:t>
            </a:r>
            <a:r>
              <a:rPr lang="en-US" sz="5900" dirty="0"/>
              <a:t> </a:t>
            </a:r>
            <a:r>
              <a:rPr lang="en-US" sz="5900" dirty="0" err="1"/>
              <a:t>merupakan</a:t>
            </a:r>
            <a:r>
              <a:rPr lang="en-US" sz="5900" dirty="0"/>
              <a:t> </a:t>
            </a:r>
            <a:r>
              <a:rPr lang="en-US" sz="5900" dirty="0" err="1"/>
              <a:t>produk</a:t>
            </a:r>
            <a:r>
              <a:rPr lang="en-US" sz="5900" dirty="0"/>
              <a:t>/</a:t>
            </a:r>
            <a:r>
              <a:rPr lang="en-US" sz="5900" dirty="0" err="1"/>
              <a:t>jasa</a:t>
            </a:r>
            <a:r>
              <a:rPr lang="en-US" sz="5900" dirty="0"/>
              <a:t> </a:t>
            </a:r>
            <a:r>
              <a:rPr lang="en-US" sz="5900" dirty="0" err="1"/>
              <a:t>unggulan</a:t>
            </a:r>
            <a:r>
              <a:rPr lang="en-US" sz="5900" dirty="0"/>
              <a:t> </a:t>
            </a:r>
            <a:r>
              <a:rPr lang="en-US" sz="5900" dirty="0" err="1"/>
              <a:t>daerah</a:t>
            </a:r>
            <a:r>
              <a:rPr lang="en-US" sz="5900" dirty="0"/>
              <a:t> </a:t>
            </a:r>
            <a:r>
              <a:rPr lang="en-US" sz="5900" dirty="0" err="1"/>
              <a:t>setempat</a:t>
            </a:r>
            <a:r>
              <a:rPr lang="en-US" sz="5900" dirty="0"/>
              <a:t> (</a:t>
            </a:r>
            <a:r>
              <a:rPr lang="en-US" sz="5900" dirty="0" err="1"/>
              <a:t>bermeterai</a:t>
            </a:r>
            <a:r>
              <a:rPr lang="en-US" sz="5900" dirty="0"/>
              <a:t> </a:t>
            </a:r>
            <a:r>
              <a:rPr lang="en-US" sz="5900" dirty="0" err="1"/>
              <a:t>Rp</a:t>
            </a:r>
            <a:r>
              <a:rPr lang="en-US" sz="5900" dirty="0"/>
              <a:t>. 6.000</a:t>
            </a:r>
            <a:r>
              <a:rPr lang="en-US" sz="5900" dirty="0" smtClean="0"/>
              <a:t>)</a:t>
            </a:r>
            <a:endParaRPr lang="en-US" sz="5900" dirty="0"/>
          </a:p>
          <a:p>
            <a:r>
              <a:rPr lang="en-US" sz="5900" b="1" dirty="0" err="1"/>
              <a:t>Lampiran</a:t>
            </a:r>
            <a:r>
              <a:rPr lang="en-US" sz="5900" b="1" dirty="0"/>
              <a:t> 6.</a:t>
            </a:r>
            <a:r>
              <a:rPr lang="en-US" sz="5900" dirty="0"/>
              <a:t>     </a:t>
            </a:r>
            <a:r>
              <a:rPr lang="en-US" sz="5900" dirty="0" err="1"/>
              <a:t>Surat</a:t>
            </a:r>
            <a:r>
              <a:rPr lang="en-US" sz="5900" dirty="0"/>
              <a:t> </a:t>
            </a:r>
            <a:r>
              <a:rPr lang="en-US" sz="5900" dirty="0" err="1"/>
              <a:t>pernyataan</a:t>
            </a:r>
            <a:r>
              <a:rPr lang="en-US" sz="5900" dirty="0"/>
              <a:t> </a:t>
            </a:r>
            <a:r>
              <a:rPr lang="en-US" sz="5900" dirty="0" err="1"/>
              <a:t>ketua</a:t>
            </a:r>
            <a:r>
              <a:rPr lang="en-US" sz="5900" dirty="0"/>
              <a:t> </a:t>
            </a:r>
            <a:r>
              <a:rPr lang="en-US" sz="5900" dirty="0" err="1"/>
              <a:t>pengusul</a:t>
            </a:r>
            <a:r>
              <a:rPr lang="en-US" sz="5900" dirty="0"/>
              <a:t> </a:t>
            </a:r>
            <a:r>
              <a:rPr lang="en-US" sz="5900" dirty="0" err="1"/>
              <a:t>bahwa</a:t>
            </a:r>
            <a:r>
              <a:rPr lang="en-US" sz="5900" dirty="0"/>
              <a:t> proposal </a:t>
            </a:r>
            <a:r>
              <a:rPr lang="en-US" sz="5900" dirty="0" err="1"/>
              <a:t>tidak</a:t>
            </a:r>
            <a:r>
              <a:rPr lang="en-US" sz="5900" dirty="0"/>
              <a:t> </a:t>
            </a:r>
            <a:r>
              <a:rPr lang="en-US" sz="5900" dirty="0" err="1"/>
              <a:t>sedang</a:t>
            </a:r>
            <a:r>
              <a:rPr lang="en-US" sz="5900" dirty="0"/>
              <a:t> </a:t>
            </a:r>
            <a:r>
              <a:rPr lang="en-US" sz="5900" dirty="0" err="1"/>
              <a:t>diusulkan</a:t>
            </a:r>
            <a:r>
              <a:rPr lang="en-US" sz="5900" dirty="0"/>
              <a:t> </a:t>
            </a:r>
            <a:r>
              <a:rPr lang="en-US" sz="5900" dirty="0" err="1"/>
              <a:t>atau</a:t>
            </a:r>
            <a:r>
              <a:rPr lang="en-US" sz="5900" dirty="0"/>
              <a:t> </a:t>
            </a:r>
            <a:r>
              <a:rPr lang="en-US" sz="5900" dirty="0" err="1"/>
              <a:t>didanai</a:t>
            </a:r>
            <a:r>
              <a:rPr lang="en-US" sz="5900" dirty="0"/>
              <a:t> </a:t>
            </a:r>
            <a:r>
              <a:rPr lang="en-US" sz="5900" dirty="0" err="1"/>
              <a:t>dari</a:t>
            </a:r>
            <a:r>
              <a:rPr lang="en-US" sz="5900" dirty="0"/>
              <a:t> </a:t>
            </a:r>
            <a:r>
              <a:rPr lang="en-US" sz="5900" dirty="0" err="1"/>
              <a:t>sumber</a:t>
            </a:r>
            <a:r>
              <a:rPr lang="en-US" sz="5900" dirty="0"/>
              <a:t> </a:t>
            </a:r>
            <a:r>
              <a:rPr lang="en-US" sz="5900" dirty="0" err="1"/>
              <a:t>pendanaan</a:t>
            </a:r>
            <a:r>
              <a:rPr lang="en-US" sz="5900" dirty="0"/>
              <a:t> </a:t>
            </a:r>
            <a:r>
              <a:rPr lang="en-US" sz="5900" dirty="0" err="1"/>
              <a:t>lainnya</a:t>
            </a:r>
            <a:r>
              <a:rPr lang="en-US" sz="5900" dirty="0"/>
              <a:t>  </a:t>
            </a:r>
          </a:p>
          <a:p>
            <a:r>
              <a:rPr lang="en-US" sz="5900" b="1" dirty="0" err="1"/>
              <a:t>Lampiran</a:t>
            </a:r>
            <a:r>
              <a:rPr lang="en-US" sz="5900" b="1" dirty="0"/>
              <a:t> 7.</a:t>
            </a:r>
            <a:r>
              <a:rPr lang="en-US" sz="5900" dirty="0"/>
              <a:t>     </a:t>
            </a:r>
            <a:r>
              <a:rPr lang="en-US" sz="5900" dirty="0" err="1"/>
              <a:t>Justifikasi</a:t>
            </a:r>
            <a:r>
              <a:rPr lang="en-US" sz="5900" dirty="0"/>
              <a:t> </a:t>
            </a:r>
            <a:r>
              <a:rPr lang="en-US" sz="5900" dirty="0" err="1"/>
              <a:t>Rencana</a:t>
            </a:r>
            <a:r>
              <a:rPr lang="en-US" sz="5900" dirty="0"/>
              <a:t> </a:t>
            </a:r>
            <a:r>
              <a:rPr lang="en-US" sz="5900" dirty="0" err="1"/>
              <a:t>Anggaran</a:t>
            </a:r>
            <a:r>
              <a:rPr lang="en-US" sz="5900" dirty="0"/>
              <a:t> </a:t>
            </a:r>
            <a:r>
              <a:rPr lang="en-US" sz="5900" dirty="0" err="1"/>
              <a:t>Biaya</a:t>
            </a:r>
            <a:r>
              <a:rPr lang="en-US" sz="5900" dirty="0"/>
              <a:t> (RAB) </a:t>
            </a:r>
            <a:r>
              <a:rPr lang="en-US" sz="5900" dirty="0" err="1"/>
              <a:t>selama</a:t>
            </a:r>
            <a:r>
              <a:rPr lang="en-US" sz="5900" dirty="0"/>
              <a:t> 3 </a:t>
            </a:r>
            <a:r>
              <a:rPr lang="en-US" sz="5900" dirty="0" err="1"/>
              <a:t>tahun</a:t>
            </a:r>
            <a:r>
              <a:rPr lang="en-US" sz="5900" dirty="0"/>
              <a:t> </a:t>
            </a:r>
            <a:r>
              <a:rPr lang="en-US" sz="5900" dirty="0" err="1"/>
              <a:t>kegiatan</a:t>
            </a:r>
            <a:endParaRPr lang="en-US" sz="5900" dirty="0"/>
          </a:p>
        </p:txBody>
      </p:sp>
    </p:spTree>
    <p:extLst>
      <p:ext uri="{BB962C8B-B14F-4D97-AF65-F5344CB8AC3E}">
        <p14:creationId xmlns:p14="http://schemas.microsoft.com/office/powerpoint/2010/main" val="171837007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4562"/>
                                        </p:tgtEl>
                                        <p:attrNameLst>
                                          <p:attrName>style.visibility</p:attrName>
                                        </p:attrNameLst>
                                      </p:cBhvr>
                                      <p:to>
                                        <p:strVal val="visible"/>
                                      </p:to>
                                    </p:set>
                                    <p:animEffect transition="in" filter="fade">
                                      <p:cBhvr>
                                        <p:cTn id="7" dur="2000"/>
                                        <p:tgtEl>
                                          <p:spTgt spid="834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456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3600" dirty="0"/>
              <a:t>6.  PROGRAM </a:t>
            </a:r>
            <a:r>
              <a:rPr lang="en-US" sz="3600" dirty="0" smtClean="0"/>
              <a:t>PENGEMBANGAN </a:t>
            </a:r>
            <a:r>
              <a:rPr lang="en-US" sz="3600" dirty="0"/>
              <a:t>KEWIRAUSAHAAN </a:t>
            </a:r>
            <a:r>
              <a:rPr lang="en-US" dirty="0"/>
              <a:t/>
            </a:r>
            <a:br>
              <a:rPr lang="en-US" dirty="0"/>
            </a:br>
            <a:r>
              <a:rPr lang="en-US" dirty="0"/>
              <a:t>PPK </a:t>
            </a:r>
          </a:p>
        </p:txBody>
      </p:sp>
      <p:sp>
        <p:nvSpPr>
          <p:cNvPr id="3" name="Content Placeholder 2"/>
          <p:cNvSpPr>
            <a:spLocks noGrp="1"/>
          </p:cNvSpPr>
          <p:nvPr>
            <p:ph idx="1"/>
          </p:nvPr>
        </p:nvSpPr>
        <p:spPr>
          <a:xfrm>
            <a:off x="1967344" y="1775193"/>
            <a:ext cx="9615055" cy="4584044"/>
          </a:xfrm>
        </p:spPr>
        <p:txBody>
          <a:bodyPr>
            <a:normAutofit/>
          </a:bodyPr>
          <a:lstStyle/>
          <a:p>
            <a:pPr>
              <a:buNone/>
            </a:pPr>
            <a:r>
              <a:rPr lang="en-US" dirty="0" err="1">
                <a:latin typeface="Arial" pitchFamily="34" charset="0"/>
                <a:cs typeface="Arial" pitchFamily="34" charset="0"/>
              </a:rPr>
              <a:t>Tujuan</a:t>
            </a:r>
            <a:r>
              <a:rPr lang="en-US" dirty="0">
                <a:latin typeface="Arial" pitchFamily="34" charset="0"/>
                <a:cs typeface="Arial" pitchFamily="34" charset="0"/>
              </a:rPr>
              <a:t> :</a:t>
            </a:r>
          </a:p>
          <a:p>
            <a:pPr lvl="0"/>
            <a:r>
              <a:rPr lang="en-US" dirty="0" err="1"/>
              <a:t>M</a:t>
            </a:r>
            <a:r>
              <a:rPr lang="en-US" dirty="0" err="1" smtClean="0"/>
              <a:t>enciptakan</a:t>
            </a:r>
            <a:r>
              <a:rPr lang="en-US" dirty="0" smtClean="0"/>
              <a:t> </a:t>
            </a:r>
            <a:r>
              <a:rPr lang="en-US" dirty="0" err="1"/>
              <a:t>wirausaha</a:t>
            </a:r>
            <a:r>
              <a:rPr lang="en-US" dirty="0"/>
              <a:t> </a:t>
            </a:r>
            <a:r>
              <a:rPr lang="en-US" dirty="0" err="1"/>
              <a:t>baru</a:t>
            </a:r>
            <a:r>
              <a:rPr lang="en-US" dirty="0"/>
              <a:t>  </a:t>
            </a:r>
            <a:r>
              <a:rPr lang="en-US" dirty="0" err="1"/>
              <a:t>mandiri</a:t>
            </a:r>
            <a:r>
              <a:rPr lang="en-US" dirty="0"/>
              <a:t> yang </a:t>
            </a:r>
            <a:r>
              <a:rPr lang="en-US" dirty="0" err="1"/>
              <a:t>berbasis</a:t>
            </a:r>
            <a:r>
              <a:rPr lang="en-US" dirty="0"/>
              <a:t> </a:t>
            </a:r>
            <a:r>
              <a:rPr lang="en-US" dirty="0" err="1"/>
              <a:t>iptek</a:t>
            </a:r>
            <a:r>
              <a:rPr lang="en-US" dirty="0"/>
              <a:t>;</a:t>
            </a:r>
            <a:endParaRPr lang="en-ID" dirty="0"/>
          </a:p>
          <a:p>
            <a:pPr lvl="0"/>
            <a:r>
              <a:rPr lang="en-US" dirty="0" err="1"/>
              <a:t>M</a:t>
            </a:r>
            <a:r>
              <a:rPr lang="en-US" dirty="0" err="1" smtClean="0"/>
              <a:t>eningkatkan</a:t>
            </a:r>
            <a:r>
              <a:rPr lang="en-US" dirty="0" smtClean="0"/>
              <a:t> </a:t>
            </a:r>
            <a:r>
              <a:rPr lang="en-US" dirty="0" err="1"/>
              <a:t>jejaring</a:t>
            </a:r>
            <a:r>
              <a:rPr lang="en-US" dirty="0"/>
              <a:t> </a:t>
            </a:r>
            <a:r>
              <a:rPr lang="en-US" dirty="0" err="1"/>
              <a:t>antara</a:t>
            </a:r>
            <a:r>
              <a:rPr lang="en-US" dirty="0"/>
              <a:t> </a:t>
            </a:r>
            <a:r>
              <a:rPr lang="en-US" dirty="0" err="1"/>
              <a:t>kewirausahaan</a:t>
            </a:r>
            <a:r>
              <a:rPr lang="en-US" dirty="0"/>
              <a:t> PT </a:t>
            </a:r>
            <a:r>
              <a:rPr lang="en-US" dirty="0" err="1"/>
              <a:t>dengan</a:t>
            </a:r>
            <a:r>
              <a:rPr lang="en-US" dirty="0"/>
              <a:t> </a:t>
            </a:r>
            <a:r>
              <a:rPr lang="en-US" dirty="0" err="1"/>
              <a:t>masyarakat</a:t>
            </a:r>
            <a:r>
              <a:rPr lang="en-US" dirty="0"/>
              <a:t> </a:t>
            </a:r>
            <a:r>
              <a:rPr lang="en-US" dirty="0" err="1"/>
              <a:t>industri</a:t>
            </a:r>
            <a:r>
              <a:rPr lang="en-US" dirty="0"/>
              <a:t> </a:t>
            </a:r>
            <a:r>
              <a:rPr lang="en-US" dirty="0" err="1"/>
              <a:t>dan</a:t>
            </a:r>
            <a:r>
              <a:rPr lang="en-US" dirty="0"/>
              <a:t> </a:t>
            </a:r>
            <a:r>
              <a:rPr lang="en-US" dirty="0" err="1"/>
              <a:t>lembaga</a:t>
            </a:r>
            <a:r>
              <a:rPr lang="en-US" dirty="0"/>
              <a:t> </a:t>
            </a:r>
            <a:r>
              <a:rPr lang="en-US" dirty="0" err="1"/>
              <a:t>lainnya</a:t>
            </a:r>
            <a:r>
              <a:rPr lang="en-US" dirty="0"/>
              <a:t>; </a:t>
            </a:r>
            <a:r>
              <a:rPr lang="en-US" dirty="0" err="1"/>
              <a:t>dan</a:t>
            </a:r>
            <a:r>
              <a:rPr lang="en-US" dirty="0"/>
              <a:t> </a:t>
            </a:r>
            <a:endParaRPr lang="en-ID" dirty="0"/>
          </a:p>
          <a:p>
            <a:pPr lvl="0"/>
            <a:r>
              <a:rPr lang="en-US" dirty="0" err="1"/>
              <a:t>M</a:t>
            </a:r>
            <a:r>
              <a:rPr lang="en-US" dirty="0" err="1" smtClean="0"/>
              <a:t>enciptakan</a:t>
            </a:r>
            <a:r>
              <a:rPr lang="en-US" dirty="0" smtClean="0"/>
              <a:t> </a:t>
            </a:r>
            <a:r>
              <a:rPr lang="en-US" dirty="0" err="1"/>
              <a:t>metode</a:t>
            </a:r>
            <a:r>
              <a:rPr lang="en-US" dirty="0"/>
              <a:t> </a:t>
            </a:r>
            <a:r>
              <a:rPr lang="en-US" dirty="0" err="1"/>
              <a:t>pelatihan</a:t>
            </a:r>
            <a:r>
              <a:rPr lang="en-US" dirty="0"/>
              <a:t> </a:t>
            </a:r>
            <a:r>
              <a:rPr lang="en-US" dirty="0" err="1"/>
              <a:t>kewirausahaan</a:t>
            </a:r>
            <a:r>
              <a:rPr lang="en-US" dirty="0"/>
              <a:t> yang </a:t>
            </a:r>
            <a:r>
              <a:rPr lang="en-US" dirty="0" err="1"/>
              <a:t>sesuai</a:t>
            </a:r>
            <a:r>
              <a:rPr lang="en-US" dirty="0"/>
              <a:t> </a:t>
            </a:r>
            <a:r>
              <a:rPr lang="en-US" dirty="0" err="1"/>
              <a:t>bagi</a:t>
            </a:r>
            <a:r>
              <a:rPr lang="en-US" dirty="0"/>
              <a:t> </a:t>
            </a:r>
            <a:r>
              <a:rPr lang="en-US" dirty="0" err="1"/>
              <a:t>mahasiswa</a:t>
            </a:r>
            <a:r>
              <a:rPr lang="en-US" dirty="0"/>
              <a:t>  </a:t>
            </a:r>
            <a:r>
              <a:rPr lang="en-US" dirty="0" err="1"/>
              <a:t>sedang</a:t>
            </a:r>
            <a:r>
              <a:rPr lang="en-US" dirty="0"/>
              <a:t> </a:t>
            </a:r>
            <a:r>
              <a:rPr lang="en-US" dirty="0" err="1"/>
              <a:t>merintis</a:t>
            </a:r>
            <a:r>
              <a:rPr lang="en-US" dirty="0"/>
              <a:t> </a:t>
            </a:r>
            <a:r>
              <a:rPr lang="en-US" dirty="0" err="1"/>
              <a:t>usaha</a:t>
            </a:r>
            <a:r>
              <a:rPr lang="en-US" dirty="0"/>
              <a:t>/alumni </a:t>
            </a:r>
            <a:r>
              <a:rPr lang="en-US" dirty="0" err="1"/>
              <a:t>wirausaha</a:t>
            </a:r>
            <a:r>
              <a:rPr lang="en-US" dirty="0"/>
              <a:t>.</a:t>
            </a:r>
            <a:endParaRPr lang="en-ID" dirty="0"/>
          </a:p>
          <a:p>
            <a:endParaRPr lang="en-US" dirty="0">
              <a:latin typeface="Arial" pitchFamily="34" charset="0"/>
              <a:cs typeface="Arial" pitchFamily="34" charset="0"/>
            </a:endParaRPr>
          </a:p>
        </p:txBody>
      </p:sp>
    </p:spTree>
    <p:extLst>
      <p:ext uri="{BB962C8B-B14F-4D97-AF65-F5344CB8AC3E}">
        <p14:creationId xmlns:p14="http://schemas.microsoft.com/office/powerpoint/2010/main" val="1908071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Kriteria</a:t>
            </a:r>
            <a:r>
              <a:rPr lang="en-US" dirty="0"/>
              <a:t> </a:t>
            </a:r>
            <a:r>
              <a:rPr lang="en-US" dirty="0" err="1"/>
              <a:t>Pengusulan</a:t>
            </a:r>
            <a:r>
              <a:rPr lang="en-US" dirty="0"/>
              <a:t> PPK</a:t>
            </a:r>
          </a:p>
        </p:txBody>
      </p:sp>
      <p:sp>
        <p:nvSpPr>
          <p:cNvPr id="3" name="Content Placeholder 2"/>
          <p:cNvSpPr>
            <a:spLocks noGrp="1"/>
          </p:cNvSpPr>
          <p:nvPr>
            <p:ph idx="1"/>
          </p:nvPr>
        </p:nvSpPr>
        <p:spPr>
          <a:xfrm>
            <a:off x="2310063" y="1775192"/>
            <a:ext cx="9272336" cy="4737119"/>
          </a:xfrm>
        </p:spPr>
        <p:txBody>
          <a:bodyPr>
            <a:normAutofit fontScale="85000" lnSpcReduction="20000"/>
          </a:bodyPr>
          <a:lstStyle/>
          <a:p>
            <a:pPr lvl="0"/>
            <a:r>
              <a:rPr lang="en-US" dirty="0" err="1">
                <a:latin typeface="Arial" panose="020B0604020202020204" pitchFamily="34" charset="0"/>
                <a:cs typeface="Arial" panose="020B0604020202020204" pitchFamily="34" charset="0"/>
              </a:rPr>
              <a:t>J</a:t>
            </a:r>
            <a:r>
              <a:rPr lang="en-US" dirty="0" err="1" smtClean="0">
                <a:latin typeface="Arial" panose="020B0604020202020204" pitchFamily="34" charset="0"/>
                <a:cs typeface="Arial" panose="020B0604020202020204" pitchFamily="34" charset="0"/>
              </a:rPr>
              <a:t>angka</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waktu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kegiatan</a:t>
            </a:r>
            <a:r>
              <a:rPr lang="en-US" dirty="0">
                <a:latin typeface="Arial" panose="020B0604020202020204" pitchFamily="34" charset="0"/>
                <a:cs typeface="Arial" panose="020B0604020202020204" pitchFamily="34" charset="0"/>
              </a:rPr>
              <a:t>  3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i="1" dirty="0">
                <a:latin typeface="Arial" panose="020B0604020202020204" pitchFamily="34" charset="0"/>
                <a:cs typeface="Arial" panose="020B0604020202020204" pitchFamily="34" charset="0"/>
              </a:rPr>
              <a:t>T</a:t>
            </a:r>
            <a:r>
              <a:rPr lang="en-US" i="1" dirty="0" smtClean="0">
                <a:latin typeface="Arial" panose="020B0604020202020204" pitchFamily="34" charset="0"/>
                <a:cs typeface="Arial" panose="020B0604020202020204" pitchFamily="34" charset="0"/>
              </a:rPr>
              <a:t>enant</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mhs</a:t>
            </a:r>
            <a:r>
              <a:rPr lang="en-US" dirty="0">
                <a:latin typeface="Arial" panose="020B0604020202020204" pitchFamily="34" charset="0"/>
                <a:cs typeface="Arial" panose="020B0604020202020204" pitchFamily="34" charset="0"/>
              </a:rPr>
              <a:t> Program  PKMK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PKM </a:t>
            </a:r>
            <a:r>
              <a:rPr lang="en-US" dirty="0" err="1">
                <a:latin typeface="Arial" panose="020B0604020202020204" pitchFamily="34" charset="0"/>
                <a:cs typeface="Arial" panose="020B0604020202020204" pitchFamily="34" charset="0"/>
              </a:rPr>
              <a:t>lainnya</a:t>
            </a:r>
            <a:r>
              <a:rPr lang="en-US" dirty="0">
                <a:latin typeface="Arial" panose="020B0604020202020204" pitchFamily="34" charset="0"/>
                <a:cs typeface="Arial" panose="020B0604020202020204" pitchFamily="34" charset="0"/>
              </a:rPr>
              <a:t>, PMW, </a:t>
            </a:r>
            <a:r>
              <a:rPr lang="en-US" dirty="0" err="1">
                <a:latin typeface="Arial" panose="020B0604020202020204" pitchFamily="34" charset="0"/>
                <a:cs typeface="Arial" panose="020B0604020202020204" pitchFamily="34" charset="0"/>
              </a:rPr>
              <a:t>mahasiswa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sedang</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sudah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merintis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usaha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alumni  </a:t>
            </a:r>
            <a:endParaRPr lang="en-ID"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Tenant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bersifat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individu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kelompok</a:t>
            </a:r>
            <a:r>
              <a:rPr lang="en-US" dirty="0">
                <a:latin typeface="Arial" panose="020B0604020202020204" pitchFamily="34" charset="0"/>
                <a:cs typeface="Arial" panose="020B0604020202020204" pitchFamily="34" charset="0"/>
              </a:rPr>
              <a:t> dg   3 orang </a:t>
            </a:r>
            <a:r>
              <a:rPr lang="en-US" dirty="0" err="1">
                <a:latin typeface="Arial" panose="020B0604020202020204" pitchFamily="34" charset="0"/>
                <a:cs typeface="Arial" panose="020B0604020202020204" pitchFamily="34" charset="0"/>
              </a:rPr>
              <a:t>anggota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maksimal</a:t>
            </a:r>
            <a:r>
              <a:rPr lang="en-US" dirty="0">
                <a:latin typeface="Arial" panose="020B0604020202020204" pitchFamily="34" charset="0"/>
                <a:cs typeface="Arial" panose="020B0604020202020204" pitchFamily="34" charset="0"/>
              </a:rPr>
              <a:t> 4 </a:t>
            </a:r>
            <a:r>
              <a:rPr lang="en-US" dirty="0" err="1">
                <a:latin typeface="Arial" panose="020B0604020202020204" pitchFamily="34" charset="0"/>
                <a:cs typeface="Arial" panose="020B0604020202020204" pitchFamily="34" charset="0"/>
              </a:rPr>
              <a:t>kelompok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sisanya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bersifat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individu</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Tenant </a:t>
            </a:r>
            <a:r>
              <a:rPr lang="en-US" dirty="0" err="1">
                <a:latin typeface="Arial" panose="020B0604020202020204" pitchFamily="34" charset="0"/>
                <a:cs typeface="Arial" panose="020B0604020202020204" pitchFamily="34" charset="0"/>
              </a:rPr>
              <a:t>dari</a:t>
            </a:r>
            <a:r>
              <a:rPr lang="en-US" dirty="0">
                <a:latin typeface="Arial" panose="020B0604020202020204" pitchFamily="34" charset="0"/>
                <a:cs typeface="Arial" panose="020B0604020202020204" pitchFamily="34" charset="0"/>
              </a:rPr>
              <a:t> alumni </a:t>
            </a:r>
            <a:r>
              <a:rPr lang="en-US" dirty="0" err="1">
                <a:latin typeface="Arial" panose="020B0604020202020204" pitchFamily="34" charset="0"/>
                <a:cs typeface="Arial" panose="020B0604020202020204" pitchFamily="34" charset="0"/>
              </a:rPr>
              <a:t>dibatasi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maksimal</a:t>
            </a:r>
            <a:r>
              <a:rPr lang="en-US" dirty="0">
                <a:latin typeface="Arial" panose="020B0604020202020204" pitchFamily="34" charset="0"/>
                <a:cs typeface="Arial" panose="020B0604020202020204" pitchFamily="34" charset="0"/>
              </a:rPr>
              <a:t> 5 orang. </a:t>
            </a:r>
          </a:p>
          <a:p>
            <a:r>
              <a:rPr lang="en-US" i="1" dirty="0">
                <a:latin typeface="Arial" panose="020B0604020202020204" pitchFamily="34" charset="0"/>
                <a:cs typeface="Arial" panose="020B0604020202020204" pitchFamily="34" charset="0"/>
              </a:rPr>
              <a:t>Tenant </a:t>
            </a:r>
            <a:r>
              <a:rPr lang="en-US" dirty="0" err="1">
                <a:latin typeface="Arial" panose="020B0604020202020204" pitchFamily="34" charset="0"/>
                <a:cs typeface="Arial" panose="020B0604020202020204" pitchFamily="34" charset="0"/>
              </a:rPr>
              <a:t>dimungkinkan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diberikan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bantuan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untuk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pembelian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peralatan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perbaikan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sarana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produksi</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sifatnya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bergulir</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U</a:t>
            </a:r>
            <a:r>
              <a:rPr lang="en-US" dirty="0" err="1" smtClean="0">
                <a:latin typeface="Arial" panose="020B0604020202020204" pitchFamily="34" charset="0"/>
                <a:cs typeface="Arial" panose="020B0604020202020204" pitchFamily="34" charset="0"/>
              </a:rPr>
              <a:t>sulan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dana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a:t>
            </a:r>
            <a:r>
              <a:rPr lang="en-US" dirty="0">
                <a:latin typeface="Arial" panose="020B0604020202020204" pitchFamily="34" charset="0"/>
                <a:cs typeface="Arial" panose="020B0604020202020204" pitchFamily="34" charset="0"/>
              </a:rPr>
              <a:t> DRPM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Rp150.000.000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kontribusi</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PT </a:t>
            </a:r>
            <a:r>
              <a:rPr lang="en-GB" dirty="0" smtClean="0">
                <a:latin typeface="Arial" panose="020B0604020202020204" pitchFamily="34" charset="0"/>
                <a:cs typeface="Arial" panose="020B0604020202020204" pitchFamily="34" charset="0"/>
              </a:rPr>
              <a:t>minimal </a:t>
            </a:r>
            <a:r>
              <a:rPr lang="en-US" dirty="0" err="1">
                <a:latin typeface="Arial" panose="020B0604020202020204" pitchFamily="34" charset="0"/>
                <a:cs typeface="Arial" panose="020B0604020202020204" pitchFamily="34" charset="0"/>
              </a:rPr>
              <a:t>Rp</a:t>
            </a:r>
            <a:r>
              <a:rPr lang="en-US" dirty="0">
                <a:latin typeface="Arial" panose="020B0604020202020204" pitchFamily="34" charset="0"/>
                <a:cs typeface="Arial" panose="020B0604020202020204" pitchFamily="34" charset="0"/>
              </a:rPr>
              <a:t> 20.000.000/</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selama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itchFamily="34" charset="0"/>
            </a:endParaRPr>
          </a:p>
        </p:txBody>
      </p:sp>
    </p:spTree>
    <p:extLst>
      <p:ext uri="{BB962C8B-B14F-4D97-AF65-F5344CB8AC3E}">
        <p14:creationId xmlns:p14="http://schemas.microsoft.com/office/powerpoint/2010/main" val="8238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B7F670-7A09-BC45-A449-73A2BF55A917}"/>
              </a:ext>
            </a:extLst>
          </p:cNvPr>
          <p:cNvSpPr>
            <a:spLocks noGrp="1"/>
          </p:cNvSpPr>
          <p:nvPr>
            <p:ph type="title"/>
          </p:nvPr>
        </p:nvSpPr>
        <p:spPr>
          <a:xfrm>
            <a:off x="609600" y="155448"/>
            <a:ext cx="10972800" cy="1107868"/>
          </a:xfrm>
        </p:spPr>
        <p:txBody>
          <a:bodyPr>
            <a:normAutofit/>
          </a:bodyPr>
          <a:lstStyle/>
          <a:p>
            <a:r>
              <a:rPr lang="en-US" sz="3600" b="0" dirty="0" err="1">
                <a:latin typeface="Arial Narrow" panose="020B0604020202020204" pitchFamily="34" charset="0"/>
                <a:cs typeface="Arial Narrow" panose="020B0604020202020204" pitchFamily="34" charset="0"/>
              </a:rPr>
              <a:t>Pengusulan</a:t>
            </a:r>
            <a:r>
              <a:rPr lang="en-US" sz="3600" b="0" dirty="0">
                <a:latin typeface="Arial Narrow" panose="020B0604020202020204" pitchFamily="34" charset="0"/>
                <a:cs typeface="Arial Narrow" panose="020B0604020202020204" pitchFamily="34" charset="0"/>
              </a:rPr>
              <a:t> PPM </a:t>
            </a:r>
            <a:r>
              <a:rPr lang="en-US" sz="3600" b="0" dirty="0" err="1">
                <a:latin typeface="Arial Narrow" panose="020B0604020202020204" pitchFamily="34" charset="0"/>
                <a:cs typeface="Arial Narrow" panose="020B0604020202020204" pitchFamily="34" charset="0"/>
              </a:rPr>
              <a:t>Berdasarkan</a:t>
            </a:r>
            <a:r>
              <a:rPr lang="en-US" sz="3600" b="0" dirty="0">
                <a:latin typeface="Arial Narrow" panose="020B0604020202020204" pitchFamily="34" charset="0"/>
                <a:cs typeface="Arial Narrow" panose="020B0604020202020204" pitchFamily="34" charset="0"/>
              </a:rPr>
              <a:t> </a:t>
            </a:r>
            <a:r>
              <a:rPr lang="en-US" sz="3600" b="0" dirty="0" err="1">
                <a:latin typeface="Arial Narrow" panose="020B0604020202020204" pitchFamily="34" charset="0"/>
                <a:cs typeface="Arial Narrow" panose="020B0604020202020204" pitchFamily="34" charset="0"/>
              </a:rPr>
              <a:t>Kelompok</a:t>
            </a:r>
            <a:r>
              <a:rPr lang="en-US" sz="3600" b="0" dirty="0">
                <a:latin typeface="Arial Narrow" panose="020B0604020202020204" pitchFamily="34" charset="0"/>
                <a:cs typeface="Arial Narrow" panose="020B0604020202020204" pitchFamily="34" charset="0"/>
              </a:rPr>
              <a:t> </a:t>
            </a:r>
            <a:r>
              <a:rPr lang="en-US" sz="3600" b="0" dirty="0" err="1">
                <a:latin typeface="Arial Narrow" panose="020B0604020202020204" pitchFamily="34" charset="0"/>
                <a:cs typeface="Arial Narrow" panose="020B0604020202020204" pitchFamily="34" charset="0"/>
              </a:rPr>
              <a:t>Perguruan</a:t>
            </a:r>
            <a:r>
              <a:rPr lang="en-US" sz="3600" b="0" dirty="0">
                <a:latin typeface="Arial Narrow" panose="020B0604020202020204" pitchFamily="34" charset="0"/>
                <a:cs typeface="Arial Narrow" panose="020B0604020202020204" pitchFamily="34" charset="0"/>
              </a:rPr>
              <a:t> Tinggi</a:t>
            </a:r>
            <a:r>
              <a:rPr lang="en-ID" sz="3600" b="0" dirty="0">
                <a:latin typeface="Arial Narrow" panose="020B0604020202020204" pitchFamily="34" charset="0"/>
                <a:cs typeface="Arial Narrow" panose="020B0604020202020204" pitchFamily="34" charset="0"/>
              </a:rPr>
              <a:t> </a:t>
            </a:r>
            <a:endParaRPr lang="en-US" sz="3600" b="0" dirty="0">
              <a:latin typeface="Arial Narrow" panose="020B0604020202020204" pitchFamily="34" charset="0"/>
              <a:cs typeface="Arial Narrow" panose="020B0604020202020204" pitchFamily="34" charset="0"/>
            </a:endParaRP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 xmlns:a16="http://schemas.microsoft.com/office/drawing/2014/main" id="{D662BD7A-873B-9B42-93DF-D18F8BB6390D}"/>
                  </a:ext>
                </a:extLst>
              </p:cNvPr>
              <p:cNvGraphicFramePr>
                <a:graphicFrameLocks noGrp="1"/>
              </p:cNvGraphicFramePr>
              <p:nvPr>
                <p:extLst>
                  <p:ext uri="{D42A27DB-BD31-4B8C-83A1-F6EECF244321}">
                    <p14:modId xmlns:p14="http://schemas.microsoft.com/office/powerpoint/2010/main" val="1966625131"/>
                  </p:ext>
                </p:extLst>
              </p:nvPr>
            </p:nvGraphicFramePr>
            <p:xfrm>
              <a:off x="609600" y="1561465"/>
              <a:ext cx="10972799" cy="4572884"/>
            </p:xfrm>
            <a:graphic>
              <a:graphicData uri="http://schemas.openxmlformats.org/drawingml/2006/table">
                <a:tbl>
                  <a:tblPr>
                    <a:tableStyleId>{5C22544A-7EE6-4342-B048-85BDC9FD1C3A}</a:tableStyleId>
                  </a:tblPr>
                  <a:tblGrid>
                    <a:gridCol w="5985164">
                      <a:extLst>
                        <a:ext uri="{9D8B030D-6E8A-4147-A177-3AD203B41FA5}">
                          <a16:colId xmlns="" xmlns:a16="http://schemas.microsoft.com/office/drawing/2014/main" val="2296115228"/>
                        </a:ext>
                      </a:extLst>
                    </a:gridCol>
                    <a:gridCol w="997527">
                      <a:extLst>
                        <a:ext uri="{9D8B030D-6E8A-4147-A177-3AD203B41FA5}">
                          <a16:colId xmlns="" xmlns:a16="http://schemas.microsoft.com/office/drawing/2014/main" val="4223252781"/>
                        </a:ext>
                      </a:extLst>
                    </a:gridCol>
                    <a:gridCol w="878355">
                      <a:extLst>
                        <a:ext uri="{9D8B030D-6E8A-4147-A177-3AD203B41FA5}">
                          <a16:colId xmlns="" xmlns:a16="http://schemas.microsoft.com/office/drawing/2014/main" val="1887950170"/>
                        </a:ext>
                      </a:extLst>
                    </a:gridCol>
                    <a:gridCol w="862368">
                      <a:extLst>
                        <a:ext uri="{9D8B030D-6E8A-4147-A177-3AD203B41FA5}">
                          <a16:colId xmlns="" xmlns:a16="http://schemas.microsoft.com/office/drawing/2014/main" val="4030545692"/>
                        </a:ext>
                      </a:extLst>
                    </a:gridCol>
                    <a:gridCol w="1041474">
                      <a:extLst>
                        <a:ext uri="{9D8B030D-6E8A-4147-A177-3AD203B41FA5}">
                          <a16:colId xmlns="" xmlns:a16="http://schemas.microsoft.com/office/drawing/2014/main" val="620026865"/>
                        </a:ext>
                      </a:extLst>
                    </a:gridCol>
                    <a:gridCol w="1207911">
                      <a:extLst>
                        <a:ext uri="{9D8B030D-6E8A-4147-A177-3AD203B41FA5}">
                          <a16:colId xmlns="" xmlns:a16="http://schemas.microsoft.com/office/drawing/2014/main" val="3329257814"/>
                        </a:ext>
                      </a:extLst>
                    </a:gridCol>
                  </a:tblGrid>
                  <a:tr h="233196">
                    <a:tc rowSpan="2">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Kategori</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dan</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Skema</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Pengabdian</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kepada</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Masyarakat</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rowSpan="2">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Pengelola</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gridSpan="4">
                      <a:txBody>
                        <a:bodyPr/>
                        <a:lstStyle/>
                        <a:p>
                          <a:pPr algn="ctr"/>
                          <a:r>
                            <a:rPr lang="en-ID" sz="1600" b="0" i="0" dirty="0">
                              <a:solidFill>
                                <a:schemeClr val="bg1"/>
                              </a:solidFill>
                              <a:effectLst/>
                              <a:latin typeface="Arial Narrow" panose="020B0604020202020204" pitchFamily="34" charset="0"/>
                              <a:cs typeface="Arial Narrow" panose="020B0604020202020204" pitchFamily="34" charset="0"/>
                            </a:rPr>
                            <a:t>Status </a:t>
                          </a:r>
                          <a:r>
                            <a:rPr lang="en-ID" sz="1600" b="0" i="0" dirty="0" err="1">
                              <a:solidFill>
                                <a:schemeClr val="bg1"/>
                              </a:solidFill>
                              <a:effectLst/>
                              <a:latin typeface="Arial Narrow" panose="020B0604020202020204" pitchFamily="34" charset="0"/>
                              <a:cs typeface="Arial Narrow" panose="020B0604020202020204" pitchFamily="34" charset="0"/>
                            </a:rPr>
                            <a:t>Perguruan</a:t>
                          </a:r>
                          <a:r>
                            <a:rPr lang="en-ID" sz="1600" b="0" i="0" dirty="0">
                              <a:solidFill>
                                <a:schemeClr val="bg1"/>
                              </a:solidFill>
                              <a:effectLst/>
                              <a:latin typeface="Arial Narrow" panose="020B0604020202020204" pitchFamily="34" charset="0"/>
                              <a:cs typeface="Arial Narrow" panose="020B0604020202020204" pitchFamily="34" charset="0"/>
                            </a:rPr>
                            <a:t> Tinggi</a:t>
                          </a:r>
                          <a:endParaRPr lang="en-US" sz="1600" dirty="0">
                            <a:solidFill>
                              <a:schemeClr val="bg1"/>
                            </a:solidFill>
                          </a:endParaRPr>
                        </a:p>
                      </a:txBody>
                      <a:tcPr marL="47988" marR="47988" marT="0" marB="0"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72458438"/>
                      </a:ext>
                    </a:extLst>
                  </a:tr>
                  <a:tr h="692241">
                    <a:tc vMerge="1">
                      <a:txBody>
                        <a:bodyPr/>
                        <a:lstStyle/>
                        <a:p>
                          <a:endParaRPr lang="en-US"/>
                        </a:p>
                      </a:txBody>
                      <a:tcPr/>
                    </a:tc>
                    <a:tc vMerge="1">
                      <a:txBody>
                        <a:bodyPr/>
                        <a:lstStyle/>
                        <a:p>
                          <a:endParaRPr lang="en-US"/>
                        </a:p>
                      </a:txBody>
                      <a:tcPr/>
                    </a:tc>
                    <a:tc>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Unggul</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a:txBody>
                        <a:bodyPr/>
                        <a:lstStyle/>
                        <a:p>
                          <a:pPr marL="12700" marR="114300" indent="-12700">
                            <a:spcAft>
                              <a:spcPts val="0"/>
                            </a:spcAft>
                            <a:tabLst/>
                          </a:pPr>
                          <a:r>
                            <a:rPr lang="en-ID" sz="1600" b="0" i="0" dirty="0" err="1">
                              <a:solidFill>
                                <a:schemeClr val="bg1"/>
                              </a:solidFill>
                              <a:effectLst/>
                              <a:latin typeface="Arial Narrow" panose="020B0604020202020204" pitchFamily="34" charset="0"/>
                              <a:cs typeface="Arial Narrow" panose="020B0604020202020204" pitchFamily="34" charset="0"/>
                            </a:rPr>
                            <a:t>Sangat</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Bagus</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a:txBody>
                        <a:bodyPr/>
                        <a:lstStyle/>
                        <a:p>
                          <a:r>
                            <a:rPr lang="en-ID" sz="1600" b="0" i="0" dirty="0" err="1">
                              <a:solidFill>
                                <a:schemeClr val="bg1"/>
                              </a:solidFill>
                              <a:effectLst/>
                              <a:latin typeface="Arial Narrow" panose="020B0604020202020204" pitchFamily="34" charset="0"/>
                              <a:cs typeface="Arial Narrow" panose="020B0604020202020204" pitchFamily="34" charset="0"/>
                            </a:rPr>
                            <a:t>Memuaskan</a:t>
                          </a:r>
                          <a:endParaRPr lang="en-US" sz="1600" dirty="0">
                            <a:solidFill>
                              <a:schemeClr val="bg1"/>
                            </a:solidFill>
                          </a:endParaRPr>
                        </a:p>
                      </a:txBody>
                      <a:tcPr marL="47988" marR="47988" marT="0" marB="0" anchor="ctr">
                        <a:solidFill>
                          <a:srgbClr val="0070C0"/>
                        </a:solidFill>
                      </a:tcPr>
                    </a:tc>
                    <a:tc>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Kurang</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Memuaskan</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extLst>
                      <a:ext uri="{0D108BD9-81ED-4DB2-BD59-A6C34878D82A}">
                        <a16:rowId xmlns="" xmlns:a16="http://schemas.microsoft.com/office/drawing/2014/main" val="1431771480"/>
                      </a:ext>
                    </a:extLst>
                  </a:tr>
                  <a:tr h="233196">
                    <a:tc gridSpan="6">
                      <a:txBody>
                        <a:bodyPr/>
                        <a:lstStyle/>
                        <a:p>
                          <a:pPr>
                            <a:spcAft>
                              <a:spcPts val="0"/>
                            </a:spcAft>
                          </a:pPr>
                          <a:r>
                            <a:rPr lang="en-ID" sz="1400" b="0" i="0" dirty="0">
                              <a:effectLst/>
                              <a:latin typeface="Arial Narrow" panose="020B0604020202020204" pitchFamily="34" charset="0"/>
                              <a:cs typeface="Arial Narrow" panose="020B0604020202020204" pitchFamily="34" charset="0"/>
                            </a:rPr>
                            <a:t>1.</a:t>
                          </a:r>
                          <a:r>
                            <a:rPr lang="en-ID" sz="1400" b="1" i="0" dirty="0">
                              <a:effectLst/>
                              <a:latin typeface="Arial Narrow" panose="020B0604020202020204" pitchFamily="34" charset="0"/>
                              <a:cs typeface="Arial Narrow" panose="020B0604020202020204" pitchFamily="34" charset="0"/>
                            </a:rPr>
                            <a:t>KATEGORI KOMPETITIF NASIONAL</a:t>
                          </a:r>
                          <a:endParaRPr lang="en-ID" sz="1400" b="1"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564923946"/>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Masyarakat (PKM);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dirty="0"/>
                        </a:p>
                      </a:txBody>
                      <a:tcPr marL="47988" marR="47988" marT="0" marB="0"/>
                    </a:tc>
                    <a:extLst>
                      <a:ext uri="{0D108BD9-81ED-4DB2-BD59-A6C34878D82A}">
                        <a16:rowId xmlns="" xmlns:a16="http://schemas.microsoft.com/office/drawing/2014/main" val="1963235437"/>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Masyarakat Stimulus (PKMS);</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nchor="ctr"/>
                    </a:tc>
                    <a:extLst>
                      <a:ext uri="{0D108BD9-81ED-4DB2-BD59-A6C34878D82A}">
                        <a16:rowId xmlns="" xmlns:a16="http://schemas.microsoft.com/office/drawing/2014/main" val="3268461892"/>
                      </a:ext>
                    </a:extLst>
                  </a:tr>
                  <a:tr h="466391">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Kuliah Kerja Nyata Pembelajaran dan Pemberdayaan Masyarakat (KKN-PPM).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tc>
                    <a:extLst>
                      <a:ext uri="{0D108BD9-81ED-4DB2-BD59-A6C34878D82A}">
                        <a16:rowId xmlns="" xmlns:a16="http://schemas.microsoft.com/office/drawing/2014/main" val="491333170"/>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Kewirausahaan (PPK);</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tc>
                    <a:extLst>
                      <a:ext uri="{0D108BD9-81ED-4DB2-BD59-A6C34878D82A}">
                        <a16:rowId xmlns="" xmlns:a16="http://schemas.microsoft.com/office/drawing/2014/main" val="3501298938"/>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Produk Unggulan Daerah (PPPUD)</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tc>
                    <a:extLst>
                      <a:ext uri="{0D108BD9-81ED-4DB2-BD59-A6C34878D82A}">
                        <a16:rowId xmlns="" xmlns:a16="http://schemas.microsoft.com/office/drawing/2014/main" val="2645909919"/>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Usaha Produk Intelektual Kampus (PPUPIK);</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tc>
                    <a:extLst>
                      <a:ext uri="{0D108BD9-81ED-4DB2-BD59-A6C34878D82A}">
                        <a16:rowId xmlns="" xmlns:a16="http://schemas.microsoft.com/office/drawing/2014/main" val="2659466080"/>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Desa Mitra (PPDM); </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a:p>
                      </a:txBody>
                      <a:tcPr marL="47988" marR="47988" marT="0" marB="0"/>
                    </a:tc>
                    <a:extLst>
                      <a:ext uri="{0D108BD9-81ED-4DB2-BD59-A6C34878D82A}">
                        <a16:rowId xmlns="" xmlns:a16="http://schemas.microsoft.com/office/drawing/2014/main" val="1210180926"/>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Wilayah (PKW)</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dirty="0"/>
                        </a:p>
                      </a:txBody>
                      <a:tcPr marL="47988" marR="47988" marT="0" marB="0"/>
                    </a:tc>
                    <a:extLst>
                      <a:ext uri="{0D108BD9-81ED-4DB2-BD59-A6C34878D82A}">
                        <a16:rowId xmlns="" xmlns:a16="http://schemas.microsoft.com/office/drawing/2014/main" val="1384165015"/>
                      </a:ext>
                    </a:extLst>
                  </a:tr>
                  <a:tr h="233196">
                    <a:tc gridSpan="6">
                      <a:txBody>
                        <a:bodyPr/>
                        <a:lstStyle/>
                        <a:p>
                          <a:pPr>
                            <a:spcAft>
                              <a:spcPts val="0"/>
                            </a:spcAft>
                          </a:pPr>
                          <a:r>
                            <a:rPr lang="en-ID" sz="1400" b="0" i="0" dirty="0">
                              <a:effectLst/>
                              <a:latin typeface="Arial Narrow" panose="020B0604020202020204" pitchFamily="34" charset="0"/>
                              <a:cs typeface="Arial Narrow" panose="020B0604020202020204" pitchFamily="34" charset="0"/>
                            </a:rPr>
                            <a:t>2.  KATEGORI DESENTRALISASI</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749441135"/>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Program Pemberdayaan Masyarakat Unggulan Perguruan Tinggi (PPMUPT)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PT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US" sz="1400" b="0" i="0" dirty="0">
                              <a:effectLst/>
                              <a:latin typeface="Arial Narrow" panose="020B0604020202020204" pitchFamily="34" charset="0"/>
                              <a:cs typeface="Arial Narrow" panose="020B0604020202020204" pitchFamily="34" charset="0"/>
                            </a:rPr>
                            <a:t> </a:t>
                          </a:r>
                          <a14:m>
                            <m:oMath xmlns:m="http://schemas.openxmlformats.org/officeDocument/2006/math">
                              <m:r>
                                <a:rPr lang="en-ID" sz="1400" b="0" i="0" smtClean="0">
                                  <a:effectLst/>
                                  <a:latin typeface="Cambria Math" panose="02040503050406030204" pitchFamily="18" charset="0"/>
                                </a:rPr>
                                <m:t>√</m:t>
                              </m:r>
                            </m:oMath>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lgn="ctr"/>
                          <a:r>
                            <a:rPr lang="en-ID" sz="1400" b="0" i="0" dirty="0">
                              <a:effectLst/>
                              <a:latin typeface="Arial Narrow" panose="020B0604020202020204" pitchFamily="34" charset="0"/>
                              <a:cs typeface="Arial Narrow" panose="020B0604020202020204" pitchFamily="34" charset="0"/>
                            </a:rPr>
                            <a:t>_</a:t>
                          </a:r>
                          <a:endParaRPr lang="en-US" dirty="0"/>
                        </a:p>
                      </a:txBody>
                      <a:tcPr marL="47988" marR="47988" marT="0" marB="0" anchor="ctr"/>
                    </a:tc>
                    <a:extLst>
                      <a:ext uri="{0D108BD9-81ED-4DB2-BD59-A6C34878D82A}">
                        <a16:rowId xmlns="" xmlns:a16="http://schemas.microsoft.com/office/drawing/2014/main" val="3543558510"/>
                      </a:ext>
                    </a:extLst>
                  </a:tr>
                  <a:tr h="233196">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3.  KATAGORI PENUGASAN</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r>
                            <a:rPr lang="en-ID" sz="1400" b="0" i="0" dirty="0">
                              <a:effectLst/>
                              <a:latin typeface="Arial Narrow" panose="020B0604020202020204" pitchFamily="34" charset="0"/>
                              <a:cs typeface="Arial Narrow" panose="020B0604020202020204" pitchFamily="34" charset="0"/>
                            </a:rPr>
                            <a:t> </a:t>
                          </a:r>
                          <a:endParaRPr lang="en-US" dirty="0"/>
                        </a:p>
                      </a:txBody>
                      <a:tcPr marL="47988" marR="47988" marT="0" marB="0" anchor="ctr">
                        <a:solidFill>
                          <a:srgbClr val="FFFF00"/>
                        </a:solidFill>
                      </a:tcPr>
                    </a:tc>
                    <a:extLst>
                      <a:ext uri="{0D108BD9-81ED-4DB2-BD59-A6C34878D82A}">
                        <a16:rowId xmlns="" xmlns:a16="http://schemas.microsoft.com/office/drawing/2014/main" val="2498019892"/>
                      </a:ext>
                    </a:extLst>
                  </a:tr>
                  <a:tr h="465896">
                    <a:tc>
                      <a:txBody>
                        <a:bodyPr/>
                        <a:lstStyle/>
                        <a:p>
                          <a:pPr marL="180340">
                            <a:spcAft>
                              <a:spcPts val="0"/>
                            </a:spcAft>
                          </a:pPr>
                          <a:r>
                            <a:rPr lang="en-ID" sz="1400" b="0" i="0" dirty="0" err="1">
                              <a:effectLst/>
                              <a:latin typeface="Arial Narrow" panose="020B0604020202020204" pitchFamily="34" charset="0"/>
                              <a:cs typeface="Arial Narrow" panose="020B0604020202020204" pitchFamily="34" charset="0"/>
                            </a:rPr>
                            <a:t>Skema</a:t>
                          </a:r>
                          <a:r>
                            <a:rPr lang="en-ID" sz="1400" b="0" i="0" dirty="0">
                              <a:effectLst/>
                              <a:latin typeface="Arial Narrow" panose="020B0604020202020204" pitchFamily="34" charset="0"/>
                              <a:cs typeface="Arial Narrow" panose="020B0604020202020204" pitchFamily="34" charset="0"/>
                            </a:rPr>
                            <a:t> Program </a:t>
                          </a:r>
                          <a:r>
                            <a:rPr lang="en-ID" sz="1400" b="0" i="0" dirty="0" err="1">
                              <a:effectLst/>
                              <a:latin typeface="Arial Narrow" panose="020B0604020202020204" pitchFamily="34" charset="0"/>
                              <a:cs typeface="Arial Narrow" panose="020B0604020202020204" pitchFamily="34" charset="0"/>
                            </a:rPr>
                            <a:t>Penerapan</a:t>
                          </a:r>
                          <a:r>
                            <a:rPr lang="en-ID" sz="1400" b="0" i="0" dirty="0">
                              <a:effectLst/>
                              <a:latin typeface="Arial Narrow" panose="020B0604020202020204" pitchFamily="34" charset="0"/>
                              <a:cs typeface="Arial Narrow" panose="020B0604020202020204" pitchFamily="34" charset="0"/>
                            </a:rPr>
                            <a:t> </a:t>
                          </a:r>
                          <a:r>
                            <a:rPr lang="en-ID" sz="1400" b="0" i="0" dirty="0" err="1">
                              <a:effectLst/>
                              <a:latin typeface="Arial Narrow" panose="020B0604020202020204" pitchFamily="34" charset="0"/>
                              <a:cs typeface="Arial Narrow" panose="020B0604020202020204" pitchFamily="34" charset="0"/>
                            </a:rPr>
                            <a:t>Iptek</a:t>
                          </a:r>
                          <a:r>
                            <a:rPr lang="en-ID" sz="1400" b="0" i="0" dirty="0">
                              <a:effectLst/>
                              <a:latin typeface="Arial Narrow" panose="020B0604020202020204" pitchFamily="34" charset="0"/>
                              <a:cs typeface="Arial Narrow" panose="020B0604020202020204" pitchFamily="34" charset="0"/>
                            </a:rPr>
                            <a:t> </a:t>
                          </a:r>
                          <a:r>
                            <a:rPr lang="en-ID" sz="1400" b="0" i="0" dirty="0" err="1">
                              <a:effectLst/>
                              <a:latin typeface="Arial Narrow" panose="020B0604020202020204" pitchFamily="34" charset="0"/>
                              <a:cs typeface="Arial Narrow" panose="020B0604020202020204" pitchFamily="34" charset="0"/>
                            </a:rPr>
                            <a:t>Masyarakat</a:t>
                          </a:r>
                          <a:r>
                            <a:rPr lang="en-ID" sz="1400" b="0" i="0" dirty="0">
                              <a:effectLst/>
                              <a:latin typeface="Arial Narrow" panose="020B0604020202020204" pitchFamily="34" charset="0"/>
                              <a:cs typeface="Arial Narrow" panose="020B0604020202020204" pitchFamily="34" charset="0"/>
                            </a:rPr>
                            <a:t> (PPIM)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14:m>
                            <m:oMathPara xmlns:m="http://schemas.openxmlformats.org/officeDocument/2006/math">
                              <m:oMathParaPr>
                                <m:jc m:val="centerGroup"/>
                              </m:oMathParaPr>
                              <m:oMath xmlns:m="http://schemas.openxmlformats.org/officeDocument/2006/math">
                                <m:r>
                                  <a:rPr lang="en-ID" sz="1400" b="0" i="0" smtClean="0">
                                    <a:effectLst/>
                                    <a:latin typeface="Cambria Math" panose="02040503050406030204" pitchFamily="18" charset="0"/>
                                  </a:rPr>
                                  <m:t>√</m:t>
                                </m:r>
                              </m:oMath>
                            </m:oMathPara>
                          </a14:m>
                          <a:endParaRPr lang="en-US" dirty="0"/>
                        </a:p>
                      </a:txBody>
                      <a:tcPr marL="47988" marR="47988" marT="0" marB="0"/>
                    </a:tc>
                    <a:extLst>
                      <a:ext uri="{0D108BD9-81ED-4DB2-BD59-A6C34878D82A}">
                        <a16:rowId xmlns="" xmlns:a16="http://schemas.microsoft.com/office/drawing/2014/main" val="3489897164"/>
                      </a:ext>
                    </a:extLst>
                  </a:tr>
                </a:tbl>
              </a:graphicData>
            </a:graphic>
          </p:graphicFrame>
        </mc:Choice>
        <mc:Fallback xmlns="">
          <p:graphicFrame>
            <p:nvGraphicFramePr>
              <p:cNvPr id="5" name="Table 4">
                <a:extLst>
                  <a:ext uri="{FF2B5EF4-FFF2-40B4-BE49-F238E27FC236}">
                    <a16:creationId xmlns="" xmlns:a16="http://schemas.microsoft.com/office/drawing/2014/main" xmlns:a14="http://schemas.microsoft.com/office/drawing/2010/main" id="{D662BD7A-873B-9B42-93DF-D18F8BB6390D}"/>
                  </a:ext>
                </a:extLst>
              </p:cNvPr>
              <p:cNvGraphicFramePr>
                <a:graphicFrameLocks noGrp="1"/>
              </p:cNvGraphicFramePr>
              <p:nvPr>
                <p:extLst>
                  <p:ext uri="{D42A27DB-BD31-4B8C-83A1-F6EECF244321}">
                    <p14:modId xmlns:p14="http://schemas.microsoft.com/office/powerpoint/2010/main" val="1966625131"/>
                  </p:ext>
                </p:extLst>
              </p:nvPr>
            </p:nvGraphicFramePr>
            <p:xfrm>
              <a:off x="609600" y="1561465"/>
              <a:ext cx="10972799" cy="4572884"/>
            </p:xfrm>
            <a:graphic>
              <a:graphicData uri="http://schemas.openxmlformats.org/drawingml/2006/table">
                <a:tbl>
                  <a:tblPr>
                    <a:tableStyleId>{5C22544A-7EE6-4342-B048-85BDC9FD1C3A}</a:tableStyleId>
                  </a:tblPr>
                  <a:tblGrid>
                    <a:gridCol w="5985164">
                      <a:extLst>
                        <a:ext uri="{9D8B030D-6E8A-4147-A177-3AD203B41FA5}">
                          <a16:colId xmlns="" xmlns:a16="http://schemas.microsoft.com/office/drawing/2014/main" xmlns:a14="http://schemas.microsoft.com/office/drawing/2010/main" val="2296115228"/>
                        </a:ext>
                      </a:extLst>
                    </a:gridCol>
                    <a:gridCol w="997527">
                      <a:extLst>
                        <a:ext uri="{9D8B030D-6E8A-4147-A177-3AD203B41FA5}">
                          <a16:colId xmlns="" xmlns:a16="http://schemas.microsoft.com/office/drawing/2014/main" xmlns:a14="http://schemas.microsoft.com/office/drawing/2010/main" val="4223252781"/>
                        </a:ext>
                      </a:extLst>
                    </a:gridCol>
                    <a:gridCol w="878355">
                      <a:extLst>
                        <a:ext uri="{9D8B030D-6E8A-4147-A177-3AD203B41FA5}">
                          <a16:colId xmlns="" xmlns:a16="http://schemas.microsoft.com/office/drawing/2014/main" xmlns:a14="http://schemas.microsoft.com/office/drawing/2010/main" val="1887950170"/>
                        </a:ext>
                      </a:extLst>
                    </a:gridCol>
                    <a:gridCol w="862368">
                      <a:extLst>
                        <a:ext uri="{9D8B030D-6E8A-4147-A177-3AD203B41FA5}">
                          <a16:colId xmlns="" xmlns:a16="http://schemas.microsoft.com/office/drawing/2014/main" xmlns:a14="http://schemas.microsoft.com/office/drawing/2010/main" val="4030545692"/>
                        </a:ext>
                      </a:extLst>
                    </a:gridCol>
                    <a:gridCol w="1041474">
                      <a:extLst>
                        <a:ext uri="{9D8B030D-6E8A-4147-A177-3AD203B41FA5}">
                          <a16:colId xmlns="" xmlns:a16="http://schemas.microsoft.com/office/drawing/2014/main" xmlns:a14="http://schemas.microsoft.com/office/drawing/2010/main" val="620026865"/>
                        </a:ext>
                      </a:extLst>
                    </a:gridCol>
                    <a:gridCol w="1207911">
                      <a:extLst>
                        <a:ext uri="{9D8B030D-6E8A-4147-A177-3AD203B41FA5}">
                          <a16:colId xmlns="" xmlns:a16="http://schemas.microsoft.com/office/drawing/2014/main" xmlns:a14="http://schemas.microsoft.com/office/drawing/2010/main" val="3329257814"/>
                        </a:ext>
                      </a:extLst>
                    </a:gridCol>
                  </a:tblGrid>
                  <a:tr h="243840">
                    <a:tc rowSpan="2">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Kategori</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dan</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Skema</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Pengabdian</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kepada</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Masyarakat</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rowSpan="2">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Pengelola</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gridSpan="4">
                      <a:txBody>
                        <a:bodyPr/>
                        <a:lstStyle/>
                        <a:p>
                          <a:pPr algn="ctr"/>
                          <a:r>
                            <a:rPr lang="en-ID" sz="1600" b="0" i="0" dirty="0">
                              <a:solidFill>
                                <a:schemeClr val="bg1"/>
                              </a:solidFill>
                              <a:effectLst/>
                              <a:latin typeface="Arial Narrow" panose="020B0604020202020204" pitchFamily="34" charset="0"/>
                              <a:cs typeface="Arial Narrow" panose="020B0604020202020204" pitchFamily="34" charset="0"/>
                            </a:rPr>
                            <a:t>Status </a:t>
                          </a:r>
                          <a:r>
                            <a:rPr lang="en-ID" sz="1600" b="0" i="0" dirty="0" err="1">
                              <a:solidFill>
                                <a:schemeClr val="bg1"/>
                              </a:solidFill>
                              <a:effectLst/>
                              <a:latin typeface="Arial Narrow" panose="020B0604020202020204" pitchFamily="34" charset="0"/>
                              <a:cs typeface="Arial Narrow" panose="020B0604020202020204" pitchFamily="34" charset="0"/>
                            </a:rPr>
                            <a:t>Perguruan</a:t>
                          </a:r>
                          <a:r>
                            <a:rPr lang="en-ID" sz="1600" b="0" i="0" dirty="0">
                              <a:solidFill>
                                <a:schemeClr val="bg1"/>
                              </a:solidFill>
                              <a:effectLst/>
                              <a:latin typeface="Arial Narrow" panose="020B0604020202020204" pitchFamily="34" charset="0"/>
                              <a:cs typeface="Arial Narrow" panose="020B0604020202020204" pitchFamily="34" charset="0"/>
                            </a:rPr>
                            <a:t> Tinggi</a:t>
                          </a:r>
                          <a:endParaRPr lang="en-US" sz="1600" dirty="0">
                            <a:solidFill>
                              <a:schemeClr val="bg1"/>
                            </a:solidFill>
                          </a:endParaRPr>
                        </a:p>
                      </a:txBody>
                      <a:tcPr marL="47988" marR="47988" marT="0" marB="0"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xmlns:a14="http://schemas.microsoft.com/office/drawing/2010/main" val="4272458438"/>
                      </a:ext>
                    </a:extLst>
                  </a:tr>
                  <a:tr h="692241">
                    <a:tc vMerge="1">
                      <a:txBody>
                        <a:bodyPr/>
                        <a:lstStyle/>
                        <a:p>
                          <a:endParaRPr lang="en-US"/>
                        </a:p>
                      </a:txBody>
                      <a:tcPr/>
                    </a:tc>
                    <a:tc vMerge="1">
                      <a:txBody>
                        <a:bodyPr/>
                        <a:lstStyle/>
                        <a:p>
                          <a:endParaRPr lang="en-US"/>
                        </a:p>
                      </a:txBody>
                      <a:tcPr/>
                    </a:tc>
                    <a:tc>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Unggul</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a:txBody>
                        <a:bodyPr/>
                        <a:lstStyle/>
                        <a:p>
                          <a:pPr marL="12700" marR="114300" indent="-12700">
                            <a:spcAft>
                              <a:spcPts val="0"/>
                            </a:spcAft>
                            <a:tabLst/>
                          </a:pPr>
                          <a:r>
                            <a:rPr lang="en-ID" sz="1600" b="0" i="0" dirty="0" err="1">
                              <a:solidFill>
                                <a:schemeClr val="bg1"/>
                              </a:solidFill>
                              <a:effectLst/>
                              <a:latin typeface="Arial Narrow" panose="020B0604020202020204" pitchFamily="34" charset="0"/>
                              <a:cs typeface="Arial Narrow" panose="020B0604020202020204" pitchFamily="34" charset="0"/>
                            </a:rPr>
                            <a:t>Sangat</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Bagus</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tc>
                      <a:txBody>
                        <a:bodyPr/>
                        <a:lstStyle/>
                        <a:p>
                          <a:r>
                            <a:rPr lang="en-ID" sz="1600" b="0" i="0" dirty="0" err="1">
                              <a:solidFill>
                                <a:schemeClr val="bg1"/>
                              </a:solidFill>
                              <a:effectLst/>
                              <a:latin typeface="Arial Narrow" panose="020B0604020202020204" pitchFamily="34" charset="0"/>
                              <a:cs typeface="Arial Narrow" panose="020B0604020202020204" pitchFamily="34" charset="0"/>
                            </a:rPr>
                            <a:t>Memuaskan</a:t>
                          </a:r>
                          <a:endParaRPr lang="en-US" sz="1600" dirty="0">
                            <a:solidFill>
                              <a:schemeClr val="bg1"/>
                            </a:solidFill>
                          </a:endParaRPr>
                        </a:p>
                      </a:txBody>
                      <a:tcPr marL="47988" marR="47988" marT="0" marB="0" anchor="ctr">
                        <a:solidFill>
                          <a:srgbClr val="0070C0"/>
                        </a:solidFill>
                      </a:tcPr>
                    </a:tc>
                    <a:tc>
                      <a:txBody>
                        <a:bodyPr/>
                        <a:lstStyle/>
                        <a:p>
                          <a:pPr>
                            <a:spcAft>
                              <a:spcPts val="0"/>
                            </a:spcAft>
                          </a:pPr>
                          <a:r>
                            <a:rPr lang="en-ID" sz="1600" b="0" i="0" dirty="0" err="1">
                              <a:solidFill>
                                <a:schemeClr val="bg1"/>
                              </a:solidFill>
                              <a:effectLst/>
                              <a:latin typeface="Arial Narrow" panose="020B0604020202020204" pitchFamily="34" charset="0"/>
                              <a:cs typeface="Arial Narrow" panose="020B0604020202020204" pitchFamily="34" charset="0"/>
                            </a:rPr>
                            <a:t>Kurang</a:t>
                          </a:r>
                          <a:r>
                            <a:rPr lang="en-ID" sz="1600" b="0" i="0" dirty="0">
                              <a:solidFill>
                                <a:schemeClr val="bg1"/>
                              </a:solidFill>
                              <a:effectLst/>
                              <a:latin typeface="Arial Narrow" panose="020B0604020202020204" pitchFamily="34" charset="0"/>
                              <a:cs typeface="Arial Narrow" panose="020B0604020202020204" pitchFamily="34" charset="0"/>
                            </a:rPr>
                            <a:t> </a:t>
                          </a:r>
                          <a:r>
                            <a:rPr lang="en-ID" sz="1600" b="0" i="0" dirty="0" err="1">
                              <a:solidFill>
                                <a:schemeClr val="bg1"/>
                              </a:solidFill>
                              <a:effectLst/>
                              <a:latin typeface="Arial Narrow" panose="020B0604020202020204" pitchFamily="34" charset="0"/>
                              <a:cs typeface="Arial Narrow" panose="020B0604020202020204" pitchFamily="34" charset="0"/>
                            </a:rPr>
                            <a:t>Memuaskan</a:t>
                          </a:r>
                          <a:endParaRPr lang="en-ID" sz="1600" b="0" i="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0070C0"/>
                        </a:solidFill>
                      </a:tcPr>
                    </a:tc>
                    <a:extLst>
                      <a:ext uri="{0D108BD9-81ED-4DB2-BD59-A6C34878D82A}">
                        <a16:rowId xmlns="" xmlns:a16="http://schemas.microsoft.com/office/drawing/2014/main" xmlns:a14="http://schemas.microsoft.com/office/drawing/2010/main" val="1431771480"/>
                      </a:ext>
                    </a:extLst>
                  </a:tr>
                  <a:tr h="233196">
                    <a:tc gridSpan="6">
                      <a:txBody>
                        <a:bodyPr/>
                        <a:lstStyle/>
                        <a:p>
                          <a:pPr>
                            <a:spcAft>
                              <a:spcPts val="0"/>
                            </a:spcAft>
                          </a:pPr>
                          <a:r>
                            <a:rPr lang="en-ID" sz="1400" b="0" i="0" dirty="0">
                              <a:effectLst/>
                              <a:latin typeface="Arial Narrow" panose="020B0604020202020204" pitchFamily="34" charset="0"/>
                              <a:cs typeface="Arial Narrow" panose="020B0604020202020204" pitchFamily="34" charset="0"/>
                            </a:rPr>
                            <a:t>1.</a:t>
                          </a:r>
                          <a:r>
                            <a:rPr lang="en-ID" sz="1400" b="1" i="0" dirty="0">
                              <a:effectLst/>
                              <a:latin typeface="Arial Narrow" panose="020B0604020202020204" pitchFamily="34" charset="0"/>
                              <a:cs typeface="Arial Narrow" panose="020B0604020202020204" pitchFamily="34" charset="0"/>
                            </a:rPr>
                            <a:t>KATEGORI KOMPETITIF NASIONAL</a:t>
                          </a:r>
                          <a:endParaRPr lang="en-ID" sz="1400" b="1"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xmlns:a14="http://schemas.microsoft.com/office/drawing/2010/main" val="3564923946"/>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Masyarakat (PKM);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492683" r="-351724" b="-1263415"/>
                          </a:stretch>
                        </a:blipFill>
                      </a:tcPr>
                    </a:tc>
                    <a:tc>
                      <a:txBody>
                        <a:bodyPr/>
                        <a:lstStyle/>
                        <a:p>
                          <a:endParaRPr lang="en-US"/>
                        </a:p>
                      </a:txBody>
                      <a:tcPr marL="47988" marR="47988" marT="0" marB="0">
                        <a:blipFill rotWithShape="1">
                          <a:blip r:embed="rId2"/>
                          <a:stretch>
                            <a:fillRect l="-914894" t="-492683" r="-261702" b="-1263415"/>
                          </a:stretch>
                        </a:blipFill>
                      </a:tcPr>
                    </a:tc>
                    <a:tc>
                      <a:txBody>
                        <a:bodyPr/>
                        <a:lstStyle/>
                        <a:p>
                          <a:endParaRPr lang="en-US"/>
                        </a:p>
                      </a:txBody>
                      <a:tcPr marL="47988" marR="47988" marT="0" marB="0">
                        <a:blipFill rotWithShape="1">
                          <a:blip r:embed="rId2"/>
                          <a:stretch>
                            <a:fillRect l="-836842" t="-492683" r="-115789" b="-1263415"/>
                          </a:stretch>
                        </a:blipFill>
                      </a:tcPr>
                    </a:tc>
                    <a:tc>
                      <a:txBody>
                        <a:bodyPr/>
                        <a:lstStyle/>
                        <a:p>
                          <a:endParaRPr lang="en-US"/>
                        </a:p>
                      </a:txBody>
                      <a:tcPr marL="47988" marR="47988" marT="0" marB="0">
                        <a:blipFill rotWithShape="1">
                          <a:blip r:embed="rId2"/>
                          <a:stretch>
                            <a:fillRect l="-809091" t="-492683" b="-1263415"/>
                          </a:stretch>
                        </a:blipFill>
                      </a:tcPr>
                    </a:tc>
                    <a:extLst>
                      <a:ext uri="{0D108BD9-81ED-4DB2-BD59-A6C34878D82A}">
                        <a16:rowId xmlns="" xmlns:a16="http://schemas.microsoft.com/office/drawing/2014/main" xmlns:a14="http://schemas.microsoft.com/office/drawing/2010/main" val="1963235437"/>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Masyarakat Stimulus (PKMS);</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pPr algn="ctr">
                            <a:spcAft>
                              <a:spcPts val="0"/>
                            </a:spcAft>
                          </a:pPr>
                          <a:r>
                            <a:rPr lang="en-ID" sz="1400" b="0" i="0">
                              <a:effectLst/>
                              <a:latin typeface="Arial Narrow" panose="020B0604020202020204" pitchFamily="34" charset="0"/>
                              <a:cs typeface="Arial Narrow" panose="020B0604020202020204" pitchFamily="34" charset="0"/>
                            </a:rPr>
                            <a: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nchor="ctr">
                        <a:blipFill rotWithShape="1">
                          <a:blip r:embed="rId2"/>
                          <a:stretch>
                            <a:fillRect l="-809091" t="-592683" b="-1163415"/>
                          </a:stretch>
                        </a:blipFill>
                      </a:tcPr>
                    </a:tc>
                    <a:extLst>
                      <a:ext uri="{0D108BD9-81ED-4DB2-BD59-A6C34878D82A}">
                        <a16:rowId xmlns="" xmlns:a16="http://schemas.microsoft.com/office/drawing/2014/main" xmlns:a14="http://schemas.microsoft.com/office/drawing/2010/main" val="3268461892"/>
                      </a:ext>
                    </a:extLst>
                  </a:tr>
                  <a:tr h="466391">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Kuliah Kerja Nyata Pembelajaran dan Pemberdayaan Masyarakat (KKN-PPM).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373684" r="-351724" b="-527632"/>
                          </a:stretch>
                        </a:blipFill>
                      </a:tcPr>
                    </a:tc>
                    <a:tc>
                      <a:txBody>
                        <a:bodyPr/>
                        <a:lstStyle/>
                        <a:p>
                          <a:endParaRPr lang="en-US"/>
                        </a:p>
                      </a:txBody>
                      <a:tcPr marL="47988" marR="47988" marT="0" marB="0">
                        <a:blipFill rotWithShape="1">
                          <a:blip r:embed="rId2"/>
                          <a:stretch>
                            <a:fillRect l="-914894" t="-373684" r="-261702" b="-527632"/>
                          </a:stretch>
                        </a:blipFill>
                      </a:tcPr>
                    </a:tc>
                    <a:tc>
                      <a:txBody>
                        <a:bodyPr/>
                        <a:lstStyle/>
                        <a:p>
                          <a:endParaRPr lang="en-US"/>
                        </a:p>
                      </a:txBody>
                      <a:tcPr marL="47988" marR="47988" marT="0" marB="0">
                        <a:blipFill rotWithShape="1">
                          <a:blip r:embed="rId2"/>
                          <a:stretch>
                            <a:fillRect l="-836842" t="-373684" r="-115789" b="-527632"/>
                          </a:stretch>
                        </a:blipFill>
                      </a:tcPr>
                    </a:tc>
                    <a:tc>
                      <a:txBody>
                        <a:bodyPr/>
                        <a:lstStyle/>
                        <a:p>
                          <a:endParaRPr lang="en-US"/>
                        </a:p>
                      </a:txBody>
                      <a:tcPr marL="47988" marR="47988" marT="0" marB="0">
                        <a:blipFill rotWithShape="1">
                          <a:blip r:embed="rId2"/>
                          <a:stretch>
                            <a:fillRect l="-809091" t="-373684" b="-527632"/>
                          </a:stretch>
                        </a:blipFill>
                      </a:tcPr>
                    </a:tc>
                    <a:extLst>
                      <a:ext uri="{0D108BD9-81ED-4DB2-BD59-A6C34878D82A}">
                        <a16:rowId xmlns="" xmlns:a16="http://schemas.microsoft.com/office/drawing/2014/main" xmlns:a14="http://schemas.microsoft.com/office/drawing/2010/main" val="491333170"/>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Kewirausahaan (PPK);</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857143" r="-351724" b="-854762"/>
                          </a:stretch>
                        </a:blipFill>
                      </a:tcPr>
                    </a:tc>
                    <a:tc>
                      <a:txBody>
                        <a:bodyPr/>
                        <a:lstStyle/>
                        <a:p>
                          <a:endParaRPr lang="en-US"/>
                        </a:p>
                      </a:txBody>
                      <a:tcPr marL="47988" marR="47988" marT="0" marB="0">
                        <a:blipFill rotWithShape="1">
                          <a:blip r:embed="rId2"/>
                          <a:stretch>
                            <a:fillRect l="-914894" t="-857143" r="-261702" b="-854762"/>
                          </a:stretch>
                        </a:blipFill>
                      </a:tcPr>
                    </a:tc>
                    <a:tc>
                      <a:txBody>
                        <a:bodyPr/>
                        <a:lstStyle/>
                        <a:p>
                          <a:endParaRPr lang="en-US"/>
                        </a:p>
                      </a:txBody>
                      <a:tcPr marL="47988" marR="47988" marT="0" marB="0">
                        <a:blipFill rotWithShape="1">
                          <a:blip r:embed="rId2"/>
                          <a:stretch>
                            <a:fillRect l="-836842" t="-857143" r="-115789" b="-854762"/>
                          </a:stretch>
                        </a:blipFill>
                      </a:tcPr>
                    </a:tc>
                    <a:tc>
                      <a:txBody>
                        <a:bodyPr/>
                        <a:lstStyle/>
                        <a:p>
                          <a:endParaRPr lang="en-US"/>
                        </a:p>
                      </a:txBody>
                      <a:tcPr marL="47988" marR="47988" marT="0" marB="0">
                        <a:blipFill rotWithShape="1">
                          <a:blip r:embed="rId2"/>
                          <a:stretch>
                            <a:fillRect l="-809091" t="-857143" b="-854762"/>
                          </a:stretch>
                        </a:blipFill>
                      </a:tcPr>
                    </a:tc>
                    <a:extLst>
                      <a:ext uri="{0D108BD9-81ED-4DB2-BD59-A6C34878D82A}">
                        <a16:rowId xmlns="" xmlns:a16="http://schemas.microsoft.com/office/drawing/2014/main" xmlns:a14="http://schemas.microsoft.com/office/drawing/2010/main" val="3501298938"/>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Produk Unggulan Daerah (PPPUD)</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980488" r="-351724" b="-775610"/>
                          </a:stretch>
                        </a:blipFill>
                      </a:tcPr>
                    </a:tc>
                    <a:tc>
                      <a:txBody>
                        <a:bodyPr/>
                        <a:lstStyle/>
                        <a:p>
                          <a:endParaRPr lang="en-US"/>
                        </a:p>
                      </a:txBody>
                      <a:tcPr marL="47988" marR="47988" marT="0" marB="0">
                        <a:blipFill rotWithShape="1">
                          <a:blip r:embed="rId2"/>
                          <a:stretch>
                            <a:fillRect l="-914894" t="-980488" r="-261702" b="-775610"/>
                          </a:stretch>
                        </a:blipFill>
                      </a:tcPr>
                    </a:tc>
                    <a:tc>
                      <a:txBody>
                        <a:bodyPr/>
                        <a:lstStyle/>
                        <a:p>
                          <a:endParaRPr lang="en-US"/>
                        </a:p>
                      </a:txBody>
                      <a:tcPr marL="47988" marR="47988" marT="0" marB="0">
                        <a:blipFill rotWithShape="1">
                          <a:blip r:embed="rId2"/>
                          <a:stretch>
                            <a:fillRect l="-836842" t="-980488" r="-115789" b="-775610"/>
                          </a:stretch>
                        </a:blipFill>
                      </a:tcPr>
                    </a:tc>
                    <a:tc>
                      <a:txBody>
                        <a:bodyPr/>
                        <a:lstStyle/>
                        <a:p>
                          <a:endParaRPr lang="en-US"/>
                        </a:p>
                      </a:txBody>
                      <a:tcPr marL="47988" marR="47988" marT="0" marB="0">
                        <a:blipFill rotWithShape="1">
                          <a:blip r:embed="rId2"/>
                          <a:stretch>
                            <a:fillRect l="-809091" t="-980488" b="-775610"/>
                          </a:stretch>
                        </a:blipFill>
                      </a:tcPr>
                    </a:tc>
                    <a:extLst>
                      <a:ext uri="{0D108BD9-81ED-4DB2-BD59-A6C34878D82A}">
                        <a16:rowId xmlns="" xmlns:a16="http://schemas.microsoft.com/office/drawing/2014/main" xmlns:a14="http://schemas.microsoft.com/office/drawing/2010/main" val="2645909919"/>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Usaha Produk Intelektual Kampus (PPUPIK);</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1080488" r="-351724" b="-675610"/>
                          </a:stretch>
                        </a:blipFill>
                      </a:tcPr>
                    </a:tc>
                    <a:tc>
                      <a:txBody>
                        <a:bodyPr/>
                        <a:lstStyle/>
                        <a:p>
                          <a:endParaRPr lang="en-US"/>
                        </a:p>
                      </a:txBody>
                      <a:tcPr marL="47988" marR="47988" marT="0" marB="0">
                        <a:blipFill rotWithShape="1">
                          <a:blip r:embed="rId2"/>
                          <a:stretch>
                            <a:fillRect l="-914894" t="-1080488" r="-261702" b="-675610"/>
                          </a:stretch>
                        </a:blipFill>
                      </a:tcPr>
                    </a:tc>
                    <a:tc>
                      <a:txBody>
                        <a:bodyPr/>
                        <a:lstStyle/>
                        <a:p>
                          <a:endParaRPr lang="en-US"/>
                        </a:p>
                      </a:txBody>
                      <a:tcPr marL="47988" marR="47988" marT="0" marB="0">
                        <a:blipFill rotWithShape="1">
                          <a:blip r:embed="rId2"/>
                          <a:stretch>
                            <a:fillRect l="-836842" t="-1080488" r="-115789" b="-675610"/>
                          </a:stretch>
                        </a:blipFill>
                      </a:tcPr>
                    </a:tc>
                    <a:tc>
                      <a:txBody>
                        <a:bodyPr/>
                        <a:lstStyle/>
                        <a:p>
                          <a:endParaRPr lang="en-US"/>
                        </a:p>
                      </a:txBody>
                      <a:tcPr marL="47988" marR="47988" marT="0" marB="0">
                        <a:blipFill rotWithShape="1">
                          <a:blip r:embed="rId2"/>
                          <a:stretch>
                            <a:fillRect l="-809091" t="-1080488" b="-675610"/>
                          </a:stretch>
                        </a:blipFill>
                      </a:tcPr>
                    </a:tc>
                    <a:extLst>
                      <a:ext uri="{0D108BD9-81ED-4DB2-BD59-A6C34878D82A}">
                        <a16:rowId xmlns="" xmlns:a16="http://schemas.microsoft.com/office/drawing/2014/main" xmlns:a14="http://schemas.microsoft.com/office/drawing/2010/main" val="2659466080"/>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Pengembangan Desa Mitra (PPDM); </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DRPM</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1180488" r="-351724" b="-575610"/>
                          </a:stretch>
                        </a:blipFill>
                      </a:tcPr>
                    </a:tc>
                    <a:tc>
                      <a:txBody>
                        <a:bodyPr/>
                        <a:lstStyle/>
                        <a:p>
                          <a:endParaRPr lang="en-US"/>
                        </a:p>
                      </a:txBody>
                      <a:tcPr marL="47988" marR="47988" marT="0" marB="0">
                        <a:blipFill rotWithShape="1">
                          <a:blip r:embed="rId2"/>
                          <a:stretch>
                            <a:fillRect l="-914894" t="-1180488" r="-261702" b="-575610"/>
                          </a:stretch>
                        </a:blipFill>
                      </a:tcPr>
                    </a:tc>
                    <a:tc>
                      <a:txBody>
                        <a:bodyPr/>
                        <a:lstStyle/>
                        <a:p>
                          <a:endParaRPr lang="en-US"/>
                        </a:p>
                      </a:txBody>
                      <a:tcPr marL="47988" marR="47988" marT="0" marB="0">
                        <a:blipFill rotWithShape="1">
                          <a:blip r:embed="rId2"/>
                          <a:stretch>
                            <a:fillRect l="-836842" t="-1180488" r="-115789" b="-575610"/>
                          </a:stretch>
                        </a:blipFill>
                      </a:tcPr>
                    </a:tc>
                    <a:tc>
                      <a:txBody>
                        <a:bodyPr/>
                        <a:lstStyle/>
                        <a:p>
                          <a:endParaRPr lang="en-US"/>
                        </a:p>
                      </a:txBody>
                      <a:tcPr marL="47988" marR="47988" marT="0" marB="0">
                        <a:blipFill rotWithShape="1">
                          <a:blip r:embed="rId2"/>
                          <a:stretch>
                            <a:fillRect l="-809091" t="-1180488" b="-575610"/>
                          </a:stretch>
                        </a:blipFill>
                      </a:tcPr>
                    </a:tc>
                    <a:extLst>
                      <a:ext uri="{0D108BD9-81ED-4DB2-BD59-A6C34878D82A}">
                        <a16:rowId xmlns="" xmlns:a16="http://schemas.microsoft.com/office/drawing/2014/main" xmlns:a14="http://schemas.microsoft.com/office/drawing/2010/main" val="1210180926"/>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Skema Program Kemitraan Wilayah (PKW)</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1280488" r="-351724" b="-475610"/>
                          </a:stretch>
                        </a:blipFill>
                      </a:tcPr>
                    </a:tc>
                    <a:tc>
                      <a:txBody>
                        <a:bodyPr/>
                        <a:lstStyle/>
                        <a:p>
                          <a:endParaRPr lang="en-US"/>
                        </a:p>
                      </a:txBody>
                      <a:tcPr marL="47988" marR="47988" marT="0" marB="0">
                        <a:blipFill rotWithShape="1">
                          <a:blip r:embed="rId2"/>
                          <a:stretch>
                            <a:fillRect l="-914894" t="-1280488" r="-261702" b="-475610"/>
                          </a:stretch>
                        </a:blipFill>
                      </a:tcPr>
                    </a:tc>
                    <a:tc>
                      <a:txBody>
                        <a:bodyPr/>
                        <a:lstStyle/>
                        <a:p>
                          <a:endParaRPr lang="en-US"/>
                        </a:p>
                      </a:txBody>
                      <a:tcPr marL="47988" marR="47988" marT="0" marB="0">
                        <a:blipFill rotWithShape="1">
                          <a:blip r:embed="rId2"/>
                          <a:stretch>
                            <a:fillRect l="-836842" t="-1280488" r="-115789" b="-475610"/>
                          </a:stretch>
                        </a:blipFill>
                      </a:tcPr>
                    </a:tc>
                    <a:tc>
                      <a:txBody>
                        <a:bodyPr/>
                        <a:lstStyle/>
                        <a:p>
                          <a:endParaRPr lang="en-US"/>
                        </a:p>
                      </a:txBody>
                      <a:tcPr marL="47988" marR="47988" marT="0" marB="0">
                        <a:blipFill rotWithShape="1">
                          <a:blip r:embed="rId2"/>
                          <a:stretch>
                            <a:fillRect l="-809091" t="-1280488" b="-475610"/>
                          </a:stretch>
                        </a:blipFill>
                      </a:tcPr>
                    </a:tc>
                    <a:extLst>
                      <a:ext uri="{0D108BD9-81ED-4DB2-BD59-A6C34878D82A}">
                        <a16:rowId xmlns="" xmlns:a16="http://schemas.microsoft.com/office/drawing/2014/main" xmlns:a14="http://schemas.microsoft.com/office/drawing/2010/main" val="1384165015"/>
                      </a:ext>
                    </a:extLst>
                  </a:tr>
                  <a:tr h="233196">
                    <a:tc gridSpan="6">
                      <a:txBody>
                        <a:bodyPr/>
                        <a:lstStyle/>
                        <a:p>
                          <a:pPr>
                            <a:spcAft>
                              <a:spcPts val="0"/>
                            </a:spcAft>
                          </a:pPr>
                          <a:r>
                            <a:rPr lang="en-ID" sz="1400" b="0" i="0" dirty="0">
                              <a:effectLst/>
                              <a:latin typeface="Arial Narrow" panose="020B0604020202020204" pitchFamily="34" charset="0"/>
                              <a:cs typeface="Arial Narrow" panose="020B0604020202020204" pitchFamily="34" charset="0"/>
                            </a:rPr>
                            <a:t>2.  KATEGORI DESENTRALISASI</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xmlns:a14="http://schemas.microsoft.com/office/drawing/2010/main" val="749441135"/>
                      </a:ext>
                    </a:extLst>
                  </a:tr>
                  <a:tr h="250616">
                    <a:tc>
                      <a:txBody>
                        <a:bodyPr/>
                        <a:lstStyle/>
                        <a:p>
                          <a:pPr marL="180340">
                            <a:spcAft>
                              <a:spcPts val="0"/>
                            </a:spcAft>
                          </a:pPr>
                          <a:r>
                            <a:rPr lang="en-ID" sz="1400" b="0" i="0">
                              <a:effectLst/>
                              <a:latin typeface="Arial Narrow" panose="020B0604020202020204" pitchFamily="34" charset="0"/>
                              <a:cs typeface="Arial Narrow" panose="020B0604020202020204" pitchFamily="34" charset="0"/>
                            </a:rPr>
                            <a:t>Program Pemberdayaan Masyarakat Unggulan Perguruan Tinggi (PPMUPT)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a:effectLst/>
                              <a:latin typeface="Arial Narrow" panose="020B0604020202020204" pitchFamily="34" charset="0"/>
                              <a:cs typeface="Arial Narrow" panose="020B0604020202020204" pitchFamily="34" charset="0"/>
                            </a:rPr>
                            <a:t>PT</a:t>
                          </a:r>
                          <a:endParaRPr lang="en-ID" sz="1400" b="0" i="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nchor="ctr">
                        <a:blipFill rotWithShape="1">
                          <a:blip r:embed="rId2"/>
                          <a:stretch>
                            <a:fillRect l="-789655" t="-1473171" r="-351724" b="-282927"/>
                          </a:stretch>
                        </a:blipFill>
                      </a:tcPr>
                    </a:tc>
                    <a:tc>
                      <a:txBody>
                        <a:bodyPr/>
                        <a:lstStyle/>
                        <a:p>
                          <a:endParaRPr lang="en-US"/>
                        </a:p>
                      </a:txBody>
                      <a:tcPr marL="47988" marR="47988" marT="0" marB="0" anchor="ctr">
                        <a:blipFill rotWithShape="1">
                          <a:blip r:embed="rId2"/>
                          <a:stretch>
                            <a:fillRect l="-914894" t="-1473171" r="-261702" b="-282927"/>
                          </a:stretch>
                        </a:blipFill>
                      </a:tcPr>
                    </a:tc>
                    <a:tc>
                      <a:txBody>
                        <a:bodyPr/>
                        <a:lstStyle/>
                        <a:p>
                          <a:endParaRPr lang="en-US"/>
                        </a:p>
                      </a:txBody>
                      <a:tcPr marL="47988" marR="47988" marT="0" marB="0">
                        <a:blipFill rotWithShape="1">
                          <a:blip r:embed="rId2"/>
                          <a:stretch>
                            <a:fillRect l="-836842" t="-1473171" r="-115789" b="-282927"/>
                          </a:stretch>
                        </a:blipFill>
                      </a:tcPr>
                    </a:tc>
                    <a:tc>
                      <a:txBody>
                        <a:bodyPr/>
                        <a:lstStyle/>
                        <a:p>
                          <a:pPr algn="ctr"/>
                          <a:r>
                            <a:rPr lang="en-ID" sz="1400" b="0" i="0" dirty="0">
                              <a:effectLst/>
                              <a:latin typeface="Arial Narrow" panose="020B0604020202020204" pitchFamily="34" charset="0"/>
                              <a:cs typeface="Arial Narrow" panose="020B0604020202020204" pitchFamily="34" charset="0"/>
                            </a:rPr>
                            <a:t>_</a:t>
                          </a:r>
                          <a:endParaRPr lang="en-US" dirty="0"/>
                        </a:p>
                      </a:txBody>
                      <a:tcPr marL="47988" marR="47988" marT="0" marB="0" anchor="ctr"/>
                    </a:tc>
                    <a:extLst>
                      <a:ext uri="{0D108BD9-81ED-4DB2-BD59-A6C34878D82A}">
                        <a16:rowId xmlns="" xmlns:a16="http://schemas.microsoft.com/office/drawing/2014/main" xmlns:a14="http://schemas.microsoft.com/office/drawing/2010/main" val="3543558510"/>
                      </a:ext>
                    </a:extLst>
                  </a:tr>
                  <a:tr h="233196">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3.  KATAGORI PENUGASAN</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 </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solidFill>
                          <a:srgbClr val="FFFF00"/>
                        </a:solidFill>
                      </a:tcPr>
                    </a:tc>
                    <a:tc>
                      <a:txBody>
                        <a:bodyPr/>
                        <a:lstStyle/>
                        <a:p>
                          <a:r>
                            <a:rPr lang="en-ID" sz="1400" b="0" i="0" dirty="0">
                              <a:effectLst/>
                              <a:latin typeface="Arial Narrow" panose="020B0604020202020204" pitchFamily="34" charset="0"/>
                              <a:cs typeface="Arial Narrow" panose="020B0604020202020204" pitchFamily="34" charset="0"/>
                            </a:rPr>
                            <a:t> </a:t>
                          </a:r>
                          <a:endParaRPr lang="en-US" dirty="0"/>
                        </a:p>
                      </a:txBody>
                      <a:tcPr marL="47988" marR="47988" marT="0" marB="0" anchor="ctr">
                        <a:solidFill>
                          <a:srgbClr val="FFFF00"/>
                        </a:solidFill>
                      </a:tcPr>
                    </a:tc>
                    <a:extLst>
                      <a:ext uri="{0D108BD9-81ED-4DB2-BD59-A6C34878D82A}">
                        <a16:rowId xmlns="" xmlns:a16="http://schemas.microsoft.com/office/drawing/2014/main" xmlns:a14="http://schemas.microsoft.com/office/drawing/2010/main" val="2498019892"/>
                      </a:ext>
                    </a:extLst>
                  </a:tr>
                  <a:tr h="465896">
                    <a:tc>
                      <a:txBody>
                        <a:bodyPr/>
                        <a:lstStyle/>
                        <a:p>
                          <a:pPr marL="180340">
                            <a:spcAft>
                              <a:spcPts val="0"/>
                            </a:spcAft>
                          </a:pPr>
                          <a:r>
                            <a:rPr lang="en-ID" sz="1400" b="0" i="0" dirty="0" err="1">
                              <a:effectLst/>
                              <a:latin typeface="Arial Narrow" panose="020B0604020202020204" pitchFamily="34" charset="0"/>
                              <a:cs typeface="Arial Narrow" panose="020B0604020202020204" pitchFamily="34" charset="0"/>
                            </a:rPr>
                            <a:t>Skema</a:t>
                          </a:r>
                          <a:r>
                            <a:rPr lang="en-ID" sz="1400" b="0" i="0" dirty="0">
                              <a:effectLst/>
                              <a:latin typeface="Arial Narrow" panose="020B0604020202020204" pitchFamily="34" charset="0"/>
                              <a:cs typeface="Arial Narrow" panose="020B0604020202020204" pitchFamily="34" charset="0"/>
                            </a:rPr>
                            <a:t> Program </a:t>
                          </a:r>
                          <a:r>
                            <a:rPr lang="en-ID" sz="1400" b="0" i="0" dirty="0" err="1">
                              <a:effectLst/>
                              <a:latin typeface="Arial Narrow" panose="020B0604020202020204" pitchFamily="34" charset="0"/>
                              <a:cs typeface="Arial Narrow" panose="020B0604020202020204" pitchFamily="34" charset="0"/>
                            </a:rPr>
                            <a:t>Penerapan</a:t>
                          </a:r>
                          <a:r>
                            <a:rPr lang="en-ID" sz="1400" b="0" i="0" dirty="0">
                              <a:effectLst/>
                              <a:latin typeface="Arial Narrow" panose="020B0604020202020204" pitchFamily="34" charset="0"/>
                              <a:cs typeface="Arial Narrow" panose="020B0604020202020204" pitchFamily="34" charset="0"/>
                            </a:rPr>
                            <a:t> </a:t>
                          </a:r>
                          <a:r>
                            <a:rPr lang="en-ID" sz="1400" b="0" i="0" dirty="0" err="1">
                              <a:effectLst/>
                              <a:latin typeface="Arial Narrow" panose="020B0604020202020204" pitchFamily="34" charset="0"/>
                              <a:cs typeface="Arial Narrow" panose="020B0604020202020204" pitchFamily="34" charset="0"/>
                            </a:rPr>
                            <a:t>Iptek</a:t>
                          </a:r>
                          <a:r>
                            <a:rPr lang="en-ID" sz="1400" b="0" i="0" dirty="0">
                              <a:effectLst/>
                              <a:latin typeface="Arial Narrow" panose="020B0604020202020204" pitchFamily="34" charset="0"/>
                              <a:cs typeface="Arial Narrow" panose="020B0604020202020204" pitchFamily="34" charset="0"/>
                            </a:rPr>
                            <a:t> </a:t>
                          </a:r>
                          <a:r>
                            <a:rPr lang="en-ID" sz="1400" b="0" i="0" dirty="0" err="1">
                              <a:effectLst/>
                              <a:latin typeface="Arial Narrow" panose="020B0604020202020204" pitchFamily="34" charset="0"/>
                              <a:cs typeface="Arial Narrow" panose="020B0604020202020204" pitchFamily="34" charset="0"/>
                            </a:rPr>
                            <a:t>Masyarakat</a:t>
                          </a:r>
                          <a:r>
                            <a:rPr lang="en-ID" sz="1400" b="0" i="0" dirty="0">
                              <a:effectLst/>
                              <a:latin typeface="Arial Narrow" panose="020B0604020202020204" pitchFamily="34" charset="0"/>
                              <a:cs typeface="Arial Narrow" panose="020B0604020202020204" pitchFamily="34" charset="0"/>
                            </a:rPr>
                            <a:t> (PPIM)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tc>
                    <a:tc>
                      <a:txBody>
                        <a:bodyPr/>
                        <a:lstStyle/>
                        <a:p>
                          <a:pPr>
                            <a:spcAft>
                              <a:spcPts val="0"/>
                            </a:spcAft>
                          </a:pPr>
                          <a:r>
                            <a:rPr lang="en-ID" sz="1400" b="0" i="0" dirty="0">
                              <a:effectLst/>
                              <a:latin typeface="Arial Narrow" panose="020B0604020202020204" pitchFamily="34" charset="0"/>
                              <a:cs typeface="Arial Narrow" panose="020B0604020202020204" pitchFamily="34" charset="0"/>
                            </a:rPr>
                            <a:t>DRPM</a:t>
                          </a:r>
                          <a:endParaRPr lang="en-ID" sz="1400" b="0" i="0" dirty="0">
                            <a:effectLst/>
                            <a:latin typeface="Arial Narrow" panose="020B0604020202020204" pitchFamily="34" charset="0"/>
                            <a:ea typeface="Calibri" panose="020F0502020204030204" pitchFamily="34" charset="0"/>
                            <a:cs typeface="Arial Narrow" panose="020B0604020202020204" pitchFamily="34" charset="0"/>
                          </a:endParaRPr>
                        </a:p>
                      </a:txBody>
                      <a:tcPr marL="47988" marR="47988" marT="0" marB="0" anchor="ctr"/>
                    </a:tc>
                    <a:tc>
                      <a:txBody>
                        <a:bodyPr/>
                        <a:lstStyle/>
                        <a:p>
                          <a:endParaRPr lang="en-US"/>
                        </a:p>
                      </a:txBody>
                      <a:tcPr marL="47988" marR="47988" marT="0" marB="0">
                        <a:blipFill rotWithShape="1">
                          <a:blip r:embed="rId2"/>
                          <a:stretch>
                            <a:fillRect l="-789655" t="-900000" r="-351724" b="-1316"/>
                          </a:stretch>
                        </a:blipFill>
                      </a:tcPr>
                    </a:tc>
                    <a:tc>
                      <a:txBody>
                        <a:bodyPr/>
                        <a:lstStyle/>
                        <a:p>
                          <a:endParaRPr lang="en-US"/>
                        </a:p>
                      </a:txBody>
                      <a:tcPr marL="47988" marR="47988" marT="0" marB="0">
                        <a:blipFill rotWithShape="1">
                          <a:blip r:embed="rId2"/>
                          <a:stretch>
                            <a:fillRect l="-914894" t="-900000" r="-261702" b="-1316"/>
                          </a:stretch>
                        </a:blipFill>
                      </a:tcPr>
                    </a:tc>
                    <a:tc>
                      <a:txBody>
                        <a:bodyPr/>
                        <a:lstStyle/>
                        <a:p>
                          <a:endParaRPr lang="en-US"/>
                        </a:p>
                      </a:txBody>
                      <a:tcPr marL="47988" marR="47988" marT="0" marB="0">
                        <a:blipFill rotWithShape="1">
                          <a:blip r:embed="rId2"/>
                          <a:stretch>
                            <a:fillRect l="-836842" t="-900000" r="-115789" b="-1316"/>
                          </a:stretch>
                        </a:blipFill>
                      </a:tcPr>
                    </a:tc>
                    <a:tc>
                      <a:txBody>
                        <a:bodyPr/>
                        <a:lstStyle/>
                        <a:p>
                          <a:endParaRPr lang="en-US"/>
                        </a:p>
                      </a:txBody>
                      <a:tcPr marL="47988" marR="47988" marT="0" marB="0">
                        <a:blipFill rotWithShape="1">
                          <a:blip r:embed="rId2"/>
                          <a:stretch>
                            <a:fillRect l="-809091" t="-900000" b="-1316"/>
                          </a:stretch>
                        </a:blipFill>
                      </a:tcPr>
                    </a:tc>
                    <a:extLst>
                      <a:ext uri="{0D108BD9-81ED-4DB2-BD59-A6C34878D82A}">
                        <a16:rowId xmlns="" xmlns:a16="http://schemas.microsoft.com/office/drawing/2014/main" xmlns:a14="http://schemas.microsoft.com/office/drawing/2010/main" val="3489897164"/>
                      </a:ext>
                    </a:extLst>
                  </a:tr>
                </a:tbl>
              </a:graphicData>
            </a:graphic>
          </p:graphicFrame>
        </mc:Fallback>
      </mc:AlternateContent>
    </p:spTree>
    <p:extLst>
      <p:ext uri="{BB962C8B-B14F-4D97-AF65-F5344CB8AC3E}">
        <p14:creationId xmlns:p14="http://schemas.microsoft.com/office/powerpoint/2010/main" val="24602769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06A05F-49A9-6844-8F01-26145619F549}"/>
              </a:ext>
            </a:extLst>
          </p:cNvPr>
          <p:cNvSpPr>
            <a:spLocks noGrp="1"/>
          </p:cNvSpPr>
          <p:nvPr>
            <p:ph type="title"/>
          </p:nvPr>
        </p:nvSpPr>
        <p:spPr/>
        <p:txBody>
          <a:bodyPr/>
          <a:lstStyle/>
          <a:p>
            <a:r>
              <a:rPr lang="en-US" dirty="0" err="1"/>
              <a:t>Persyaratan</a:t>
            </a:r>
            <a:r>
              <a:rPr lang="en-US" dirty="0"/>
              <a:t> </a:t>
            </a:r>
            <a:r>
              <a:rPr lang="en-US" dirty="0" err="1"/>
              <a:t>pengusul</a:t>
            </a:r>
            <a:r>
              <a:rPr lang="en-US" dirty="0"/>
              <a:t> PPK </a:t>
            </a:r>
          </a:p>
        </p:txBody>
      </p:sp>
      <p:sp>
        <p:nvSpPr>
          <p:cNvPr id="3" name="Content Placeholder 2">
            <a:extLst>
              <a:ext uri="{FF2B5EF4-FFF2-40B4-BE49-F238E27FC236}">
                <a16:creationId xmlns="" xmlns:a16="http://schemas.microsoft.com/office/drawing/2014/main" id="{FAEC2785-C58E-EC4F-9EFA-78C8285CC541}"/>
              </a:ext>
            </a:extLst>
          </p:cNvPr>
          <p:cNvSpPr>
            <a:spLocks noGrp="1"/>
          </p:cNvSpPr>
          <p:nvPr>
            <p:ph idx="1"/>
          </p:nvPr>
        </p:nvSpPr>
        <p:spPr/>
        <p:txBody>
          <a:bodyPr>
            <a:noAutofit/>
          </a:bodyPr>
          <a:lstStyle/>
          <a:p>
            <a:pPr lvl="0"/>
            <a:r>
              <a:rPr lang="en-US" sz="2800" dirty="0" err="1"/>
              <a:t>Diutamakan</a:t>
            </a:r>
            <a:r>
              <a:rPr lang="en-US" sz="2800" dirty="0"/>
              <a:t>  </a:t>
            </a:r>
            <a:r>
              <a:rPr lang="en-US" sz="2800" dirty="0" err="1"/>
              <a:t>pengusul</a:t>
            </a:r>
            <a:r>
              <a:rPr lang="en-US" sz="2800" dirty="0"/>
              <a:t> </a:t>
            </a:r>
            <a:r>
              <a:rPr lang="en-US" sz="2800" dirty="0" err="1"/>
              <a:t>adalah</a:t>
            </a:r>
            <a:r>
              <a:rPr lang="en-US" sz="2800" dirty="0"/>
              <a:t> </a:t>
            </a:r>
            <a:r>
              <a:rPr lang="en-US" sz="2800" dirty="0" err="1"/>
              <a:t>dosen</a:t>
            </a:r>
            <a:r>
              <a:rPr lang="en-US" sz="2800" dirty="0"/>
              <a:t> yang </a:t>
            </a:r>
            <a:r>
              <a:rPr lang="en-US" sz="2800" dirty="0" err="1"/>
              <a:t>ada</a:t>
            </a:r>
            <a:r>
              <a:rPr lang="en-US" sz="2800" dirty="0"/>
              <a:t> </a:t>
            </a:r>
            <a:r>
              <a:rPr lang="en-US" sz="2800" dirty="0" err="1"/>
              <a:t>relevansinya</a:t>
            </a:r>
            <a:r>
              <a:rPr lang="en-US" sz="2800" dirty="0"/>
              <a:t> </a:t>
            </a:r>
            <a:r>
              <a:rPr lang="en-US" sz="2800" dirty="0" err="1"/>
              <a:t>dengan</a:t>
            </a:r>
            <a:r>
              <a:rPr lang="en-US" sz="2800" dirty="0"/>
              <a:t> </a:t>
            </a:r>
            <a:r>
              <a:rPr lang="en-US" sz="2800" dirty="0" err="1"/>
              <a:t>bidang</a:t>
            </a:r>
            <a:r>
              <a:rPr lang="en-US" sz="2800" dirty="0"/>
              <a:t> </a:t>
            </a:r>
            <a:r>
              <a:rPr lang="en-US" sz="2800" dirty="0" err="1"/>
              <a:t>keilmuan</a:t>
            </a:r>
            <a:r>
              <a:rPr lang="en-US" sz="2800" dirty="0"/>
              <a:t> </a:t>
            </a:r>
            <a:r>
              <a:rPr lang="en-US" sz="2800" dirty="0" err="1"/>
              <a:t>dan</a:t>
            </a:r>
            <a:r>
              <a:rPr lang="en-US" sz="2800" dirty="0"/>
              <a:t> </a:t>
            </a:r>
            <a:r>
              <a:rPr lang="en-US" sz="2800" dirty="0" err="1"/>
              <a:t>mata</a:t>
            </a:r>
            <a:r>
              <a:rPr lang="en-US" sz="2800" dirty="0"/>
              <a:t> </a:t>
            </a:r>
            <a:r>
              <a:rPr lang="en-US" sz="2800" dirty="0" err="1"/>
              <a:t>kuliah</a:t>
            </a:r>
            <a:r>
              <a:rPr lang="en-US" sz="2800" dirty="0"/>
              <a:t> yang </a:t>
            </a:r>
            <a:r>
              <a:rPr lang="en-US" sz="2800" dirty="0" err="1"/>
              <a:t>diampu</a:t>
            </a:r>
            <a:r>
              <a:rPr lang="en-US" sz="2800" dirty="0"/>
              <a:t> </a:t>
            </a:r>
            <a:r>
              <a:rPr lang="en-US" sz="2800" dirty="0" err="1"/>
              <a:t>dan</a:t>
            </a:r>
            <a:r>
              <a:rPr lang="en-US" sz="2800" dirty="0"/>
              <a:t> </a:t>
            </a:r>
            <a:r>
              <a:rPr lang="en-US" sz="2800" dirty="0" err="1"/>
              <a:t>memiliki</a:t>
            </a:r>
            <a:r>
              <a:rPr lang="en-US" sz="2800" dirty="0"/>
              <a:t> </a:t>
            </a:r>
            <a:r>
              <a:rPr lang="en-US" sz="2800" dirty="0" err="1"/>
              <a:t>pengalaman</a:t>
            </a:r>
            <a:r>
              <a:rPr lang="en-US" sz="2800" dirty="0"/>
              <a:t> </a:t>
            </a:r>
            <a:r>
              <a:rPr lang="en-US" sz="2800" dirty="0" err="1"/>
              <a:t>berwirausaha</a:t>
            </a:r>
            <a:r>
              <a:rPr lang="en-US" sz="2800" dirty="0"/>
              <a:t> </a:t>
            </a:r>
            <a:r>
              <a:rPr lang="en-US" sz="2800" dirty="0" err="1"/>
              <a:t>atau</a:t>
            </a:r>
            <a:r>
              <a:rPr lang="en-US" sz="2800" dirty="0"/>
              <a:t> </a:t>
            </a:r>
            <a:r>
              <a:rPr lang="en-US" sz="2800" dirty="0" err="1"/>
              <a:t>dosen</a:t>
            </a:r>
            <a:r>
              <a:rPr lang="en-US" sz="2800" dirty="0"/>
              <a:t> </a:t>
            </a:r>
            <a:r>
              <a:rPr lang="en-US" sz="2800" dirty="0" err="1"/>
              <a:t>kewirausahaan</a:t>
            </a:r>
            <a:r>
              <a:rPr lang="en-US" sz="2800" dirty="0"/>
              <a:t>; </a:t>
            </a:r>
            <a:r>
              <a:rPr lang="en-US" sz="2800" dirty="0" err="1"/>
              <a:t>dan</a:t>
            </a:r>
            <a:endParaRPr lang="en-ID" sz="2800" dirty="0"/>
          </a:p>
          <a:p>
            <a:pPr lvl="0"/>
            <a:r>
              <a:rPr lang="en-US" sz="2800" dirty="0" err="1"/>
              <a:t>Satu</a:t>
            </a:r>
            <a:r>
              <a:rPr lang="en-US" sz="2800" dirty="0"/>
              <a:t> </a:t>
            </a:r>
            <a:r>
              <a:rPr lang="en-US" sz="2800" dirty="0" err="1"/>
              <a:t>perguruan</a:t>
            </a:r>
            <a:r>
              <a:rPr lang="en-US" sz="2800" dirty="0"/>
              <a:t> </a:t>
            </a:r>
            <a:r>
              <a:rPr lang="en-US" sz="2800" dirty="0" err="1"/>
              <a:t>tinggi</a:t>
            </a:r>
            <a:r>
              <a:rPr lang="en-US" sz="2800" dirty="0"/>
              <a:t> </a:t>
            </a:r>
            <a:r>
              <a:rPr lang="en-US" sz="2800" dirty="0" err="1"/>
              <a:t>dapat</a:t>
            </a:r>
            <a:r>
              <a:rPr lang="en-US" sz="2800" dirty="0"/>
              <a:t> </a:t>
            </a:r>
            <a:r>
              <a:rPr lang="en-US" sz="2800" dirty="0" err="1"/>
              <a:t>mengusulkan</a:t>
            </a:r>
            <a:r>
              <a:rPr lang="en-US" sz="2800" dirty="0"/>
              <a:t> </a:t>
            </a:r>
            <a:r>
              <a:rPr lang="en-US" sz="2800" dirty="0" err="1"/>
              <a:t>lebih</a:t>
            </a:r>
            <a:r>
              <a:rPr lang="en-US" sz="2800" dirty="0"/>
              <a:t> </a:t>
            </a:r>
            <a:r>
              <a:rPr lang="en-US" sz="2800" dirty="0" err="1"/>
              <a:t>dari</a:t>
            </a:r>
            <a:r>
              <a:rPr lang="en-US" sz="2800" dirty="0"/>
              <a:t> </a:t>
            </a:r>
            <a:r>
              <a:rPr lang="en-US" sz="2800" dirty="0" err="1"/>
              <a:t>satu</a:t>
            </a:r>
            <a:r>
              <a:rPr lang="en-US" sz="2800" dirty="0"/>
              <a:t> proposal PPK. </a:t>
            </a:r>
            <a:endParaRPr lang="en-ID" sz="2800" dirty="0"/>
          </a:p>
          <a:p>
            <a:pPr lvl="0"/>
            <a:r>
              <a:rPr lang="en-US" sz="2800" dirty="0" err="1"/>
              <a:t>Satu</a:t>
            </a:r>
            <a:r>
              <a:rPr lang="en-US" sz="2800" dirty="0"/>
              <a:t> </a:t>
            </a:r>
            <a:r>
              <a:rPr lang="en-US" sz="2800" dirty="0" err="1"/>
              <a:t>F</a:t>
            </a:r>
            <a:r>
              <a:rPr lang="en-US" sz="2800" dirty="0" err="1" smtClean="0"/>
              <a:t>akultas</a:t>
            </a:r>
            <a:r>
              <a:rPr lang="en-US" sz="2800" dirty="0" smtClean="0"/>
              <a:t> </a:t>
            </a:r>
            <a:r>
              <a:rPr lang="en-US" sz="2800" dirty="0"/>
              <a:t>(</a:t>
            </a:r>
            <a:r>
              <a:rPr lang="en-US" sz="2800" dirty="0" err="1"/>
              <a:t>untuk</a:t>
            </a:r>
            <a:r>
              <a:rPr lang="en-US" sz="2800" dirty="0"/>
              <a:t> </a:t>
            </a:r>
            <a:r>
              <a:rPr lang="en-US" sz="2800" dirty="0" err="1"/>
              <a:t>Universitas</a:t>
            </a:r>
            <a:r>
              <a:rPr lang="en-US" sz="2800" dirty="0"/>
              <a:t>/</a:t>
            </a:r>
            <a:r>
              <a:rPr lang="en-US" sz="2800" dirty="0" err="1"/>
              <a:t>Institut</a:t>
            </a:r>
            <a:r>
              <a:rPr lang="en-US" sz="2800" dirty="0"/>
              <a:t>), </a:t>
            </a:r>
            <a:r>
              <a:rPr lang="en-US" sz="2800" dirty="0" err="1"/>
              <a:t>jurusan</a:t>
            </a:r>
            <a:r>
              <a:rPr lang="en-US" sz="2800" dirty="0"/>
              <a:t> (</a:t>
            </a:r>
            <a:r>
              <a:rPr lang="en-US" sz="2800" dirty="0" err="1"/>
              <a:t>untuk</a:t>
            </a:r>
            <a:r>
              <a:rPr lang="en-US" sz="2800" dirty="0"/>
              <a:t> </a:t>
            </a:r>
            <a:r>
              <a:rPr lang="en-US" sz="2800" dirty="0" err="1"/>
              <a:t>Sekolah</a:t>
            </a:r>
            <a:r>
              <a:rPr lang="en-US" sz="2800" dirty="0"/>
              <a:t> Tinggi/</a:t>
            </a:r>
            <a:r>
              <a:rPr lang="en-US" sz="2800" dirty="0" err="1"/>
              <a:t>Politeknik</a:t>
            </a:r>
            <a:r>
              <a:rPr lang="en-US" sz="2800" dirty="0"/>
              <a:t>/ </a:t>
            </a:r>
            <a:r>
              <a:rPr lang="en-US" sz="2800" dirty="0" err="1"/>
              <a:t>Akademi</a:t>
            </a:r>
            <a:r>
              <a:rPr lang="en-US" sz="2800" dirty="0"/>
              <a:t>) </a:t>
            </a:r>
            <a:r>
              <a:rPr lang="en-US" sz="2800" dirty="0" err="1"/>
              <a:t>hanya</a:t>
            </a:r>
            <a:r>
              <a:rPr lang="en-US" sz="2800" dirty="0"/>
              <a:t> </a:t>
            </a:r>
            <a:r>
              <a:rPr lang="en-US" sz="2800" dirty="0" err="1"/>
              <a:t>boleh</a:t>
            </a:r>
            <a:r>
              <a:rPr lang="en-US" sz="2800" dirty="0"/>
              <a:t> </a:t>
            </a:r>
            <a:r>
              <a:rPr lang="en-US" sz="2800" dirty="0" err="1"/>
              <a:t>mengajukan</a:t>
            </a:r>
            <a:r>
              <a:rPr lang="en-US" sz="2800" dirty="0"/>
              <a:t> </a:t>
            </a:r>
            <a:r>
              <a:rPr lang="en-US" sz="2800" dirty="0" err="1"/>
              <a:t>satu</a:t>
            </a:r>
            <a:r>
              <a:rPr lang="en-US" sz="2800" dirty="0"/>
              <a:t> proposal PPK.</a:t>
            </a:r>
            <a:endParaRPr lang="en-ID" sz="2800" dirty="0"/>
          </a:p>
          <a:p>
            <a:endParaRPr lang="en-US" sz="2800" dirty="0"/>
          </a:p>
        </p:txBody>
      </p:sp>
    </p:spTree>
    <p:extLst>
      <p:ext uri="{BB962C8B-B14F-4D97-AF65-F5344CB8AC3E}">
        <p14:creationId xmlns:p14="http://schemas.microsoft.com/office/powerpoint/2010/main" val="4395783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Luaran</a:t>
            </a:r>
            <a:r>
              <a:rPr lang="en-US" sz="4000" dirty="0"/>
              <a:t>  </a:t>
            </a:r>
            <a:r>
              <a:rPr lang="en-US" sz="4000" dirty="0" err="1"/>
              <a:t>W</a:t>
            </a:r>
            <a:r>
              <a:rPr lang="en-US" sz="4000" dirty="0" err="1" smtClean="0"/>
              <a:t>ajib</a:t>
            </a:r>
            <a:r>
              <a:rPr lang="en-US" sz="4000" dirty="0" smtClean="0"/>
              <a:t> </a:t>
            </a:r>
            <a:r>
              <a:rPr lang="en-US" sz="4000" dirty="0"/>
              <a:t>PPK</a:t>
            </a:r>
          </a:p>
        </p:txBody>
      </p:sp>
      <p:sp>
        <p:nvSpPr>
          <p:cNvPr id="3" name="Content Placeholder 2"/>
          <p:cNvSpPr>
            <a:spLocks noGrp="1"/>
          </p:cNvSpPr>
          <p:nvPr>
            <p:ph idx="1"/>
          </p:nvPr>
        </p:nvSpPr>
        <p:spPr>
          <a:xfrm>
            <a:off x="1288472" y="1775192"/>
            <a:ext cx="10293927" cy="4625609"/>
          </a:xfrm>
        </p:spPr>
        <p:txBody>
          <a:bodyPr>
            <a:normAutofit/>
          </a:bodyPr>
          <a:lstStyle/>
          <a:p>
            <a:pPr lvl="0" hangingPunct="0"/>
            <a:r>
              <a:rPr lang="en-US" sz="2400" dirty="0">
                <a:solidFill>
                  <a:srgbClr val="002060"/>
                </a:solidFill>
                <a:latin typeface="Arial" panose="020B0604020202020204" pitchFamily="34" charset="0"/>
                <a:cs typeface="Arial" panose="020B0604020202020204" pitchFamily="34" charset="0"/>
              </a:rPr>
              <a:t>A</a:t>
            </a:r>
            <a:r>
              <a:rPr lang="id-ID" sz="2400" dirty="0" err="1">
                <a:solidFill>
                  <a:srgbClr val="002060"/>
                </a:solidFill>
                <a:latin typeface="Arial" panose="020B0604020202020204" pitchFamily="34" charset="0"/>
                <a:cs typeface="Arial" panose="020B0604020202020204" pitchFamily="34" charset="0"/>
              </a:rPr>
              <a:t>rtikel</a:t>
            </a:r>
            <a:r>
              <a:rPr lang="id-ID"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ilmiah</a:t>
            </a:r>
            <a:r>
              <a:rPr lang="en-US" sz="2400" dirty="0">
                <a:solidFill>
                  <a:srgbClr val="002060"/>
                </a:solidFill>
                <a:latin typeface="Arial" panose="020B0604020202020204" pitchFamily="34" charset="0"/>
                <a:cs typeface="Arial" panose="020B0604020202020204" pitchFamily="34" charset="0"/>
              </a:rPr>
              <a:t> yang</a:t>
            </a:r>
            <a:r>
              <a:rPr lang="id-ID" sz="2400" dirty="0">
                <a:solidFill>
                  <a:srgbClr val="002060"/>
                </a:solidFill>
                <a:latin typeface="Arial" panose="020B0604020202020204" pitchFamily="34" charset="0"/>
                <a:cs typeface="Arial" panose="020B0604020202020204" pitchFamily="34" charset="0"/>
              </a:rPr>
              <a:t> dipublikasikan melalui Jurnal</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ber</a:t>
            </a:r>
            <a:r>
              <a:rPr lang="en-US" sz="2400" dirty="0">
                <a:solidFill>
                  <a:srgbClr val="002060"/>
                </a:solidFill>
                <a:latin typeface="Arial" panose="020B0604020202020204" pitchFamily="34" charset="0"/>
                <a:cs typeface="Arial" panose="020B0604020202020204" pitchFamily="34" charset="0"/>
              </a:rPr>
              <a:t> ISSN, </a:t>
            </a:r>
            <a:r>
              <a:rPr lang="en-US" sz="2400" dirty="0" err="1">
                <a:solidFill>
                  <a:srgbClr val="002060"/>
                </a:solidFill>
                <a:latin typeface="Arial" panose="020B0604020202020204" pitchFamily="34" charset="0"/>
                <a:cs typeface="Arial" panose="020B0604020202020204" pitchFamily="34" charset="0"/>
              </a:rPr>
              <a:t>bukan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pada</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jurnal</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terbitan</a:t>
            </a:r>
            <a:r>
              <a:rPr lang="en-US" sz="2400" dirty="0">
                <a:solidFill>
                  <a:srgbClr val="002060"/>
                </a:solidFill>
                <a:latin typeface="Arial" panose="020B0604020202020204" pitchFamily="34" charset="0"/>
                <a:cs typeface="Arial" panose="020B0604020202020204" pitchFamily="34" charset="0"/>
              </a:rPr>
              <a:t> PT </a:t>
            </a:r>
            <a:r>
              <a:rPr lang="en-US" sz="2400" dirty="0" err="1" smtClean="0">
                <a:solidFill>
                  <a:srgbClr val="002060"/>
                </a:solidFill>
                <a:latin typeface="Arial" panose="020B0604020202020204" pitchFamily="34" charset="0"/>
                <a:cs typeface="Arial" panose="020B0604020202020204" pitchFamily="34" charset="0"/>
              </a:rPr>
              <a:t>pengusul</a:t>
            </a:r>
            <a:r>
              <a:rPr lang="en-US" sz="2400" dirty="0" smtClean="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sekali</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dalam</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satu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tahun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atau</a:t>
            </a:r>
            <a:endParaRPr lang="en-US" sz="2400" dirty="0">
              <a:solidFill>
                <a:srgbClr val="002060"/>
              </a:solidFill>
              <a:latin typeface="Arial" panose="020B0604020202020204" pitchFamily="34" charset="0"/>
              <a:cs typeface="Arial" panose="020B0604020202020204" pitchFamily="34" charset="0"/>
            </a:endParaRPr>
          </a:p>
          <a:p>
            <a:pPr lvl="0" hangingPunct="0"/>
            <a:r>
              <a:rPr lang="en-US" sz="2400" dirty="0" err="1">
                <a:solidFill>
                  <a:srgbClr val="002060"/>
                </a:solidFill>
                <a:latin typeface="Arial" panose="020B0604020202020204" pitchFamily="34" charset="0"/>
                <a:cs typeface="Arial" panose="020B0604020202020204" pitchFamily="34" charset="0"/>
              </a:rPr>
              <a:t>prosiding</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dari</a:t>
            </a:r>
            <a:r>
              <a:rPr lang="en-US" sz="2400" dirty="0">
                <a:solidFill>
                  <a:srgbClr val="002060"/>
                </a:solidFill>
                <a:latin typeface="Arial" panose="020B0604020202020204" pitchFamily="34" charset="0"/>
                <a:cs typeface="Arial" panose="020B0604020202020204" pitchFamily="34" charset="0"/>
              </a:rPr>
              <a:t> seminar </a:t>
            </a:r>
            <a:r>
              <a:rPr lang="en-US" sz="2400" dirty="0" err="1">
                <a:solidFill>
                  <a:srgbClr val="002060"/>
                </a:solidFill>
                <a:latin typeface="Arial" panose="020B0604020202020204" pitchFamily="34" charset="0"/>
                <a:cs typeface="Arial" panose="020B0604020202020204" pitchFamily="34" charset="0"/>
              </a:rPr>
              <a:t>internasional</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sekali</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dalam</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satu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tahun</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dan</a:t>
            </a:r>
            <a:endParaRPr lang="en-US" sz="2400" dirty="0">
              <a:solidFill>
                <a:srgbClr val="002060"/>
              </a:solidFill>
              <a:latin typeface="Arial" panose="020B0604020202020204" pitchFamily="34" charset="0"/>
              <a:cs typeface="Arial" panose="020B0604020202020204" pitchFamily="34" charset="0"/>
            </a:endParaRPr>
          </a:p>
          <a:p>
            <a:pPr lvl="0" hangingPunct="0"/>
            <a:r>
              <a:rPr lang="en-US" sz="2400" dirty="0" err="1">
                <a:solidFill>
                  <a:srgbClr val="002060"/>
                </a:solidFill>
                <a:latin typeface="Arial" panose="020B0604020202020204" pitchFamily="34" charset="0"/>
                <a:cs typeface="Arial" panose="020B0604020202020204" pitchFamily="34" charset="0"/>
              </a:rPr>
              <a:t>Artikel</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pada</a:t>
            </a:r>
            <a:r>
              <a:rPr lang="en-US" sz="2400" dirty="0">
                <a:solidFill>
                  <a:srgbClr val="002060"/>
                </a:solidFill>
                <a:latin typeface="Arial" panose="020B0604020202020204" pitchFamily="34" charset="0"/>
                <a:cs typeface="Arial" panose="020B0604020202020204" pitchFamily="34" charset="0"/>
              </a:rPr>
              <a:t> media masa </a:t>
            </a:r>
            <a:r>
              <a:rPr lang="en-US" sz="2400" dirty="0" err="1">
                <a:solidFill>
                  <a:srgbClr val="002060"/>
                </a:solidFill>
                <a:latin typeface="Arial" panose="020B0604020202020204" pitchFamily="34" charset="0"/>
                <a:cs typeface="Arial" panose="020B0604020202020204" pitchFamily="34" charset="0"/>
              </a:rPr>
              <a:t>cetak</a:t>
            </a:r>
            <a:r>
              <a:rPr lang="en-US" sz="2400" dirty="0">
                <a:solidFill>
                  <a:srgbClr val="002060"/>
                </a:solidFill>
                <a:latin typeface="Arial" panose="020B0604020202020204" pitchFamily="34" charset="0"/>
                <a:cs typeface="Arial" panose="020B0604020202020204" pitchFamily="34" charset="0"/>
              </a:rPr>
              <a:t>/online</a:t>
            </a:r>
          </a:p>
          <a:p>
            <a:pPr lvl="0" hangingPunct="0"/>
            <a:r>
              <a:rPr lang="en-US" sz="2400" dirty="0">
                <a:solidFill>
                  <a:srgbClr val="002060"/>
                </a:solidFill>
                <a:latin typeface="Arial" panose="020B0604020202020204" pitchFamily="34" charset="0"/>
                <a:cs typeface="Arial" panose="020B0604020202020204" pitchFamily="34" charset="0"/>
              </a:rPr>
              <a:t>Video </a:t>
            </a:r>
            <a:r>
              <a:rPr lang="en-US" sz="2400" dirty="0" err="1">
                <a:solidFill>
                  <a:srgbClr val="002060"/>
                </a:solidFill>
                <a:latin typeface="Arial" panose="020B0604020202020204" pitchFamily="34" charset="0"/>
                <a:cs typeface="Arial" panose="020B0604020202020204" pitchFamily="34" charset="0"/>
              </a:rPr>
              <a:t>kegiatan</a:t>
            </a:r>
            <a:endParaRPr lang="en-US" sz="2400" dirty="0">
              <a:solidFill>
                <a:srgbClr val="002060"/>
              </a:solidFill>
              <a:latin typeface="Arial" panose="020B0604020202020204" pitchFamily="34" charset="0"/>
              <a:cs typeface="Arial" panose="020B0604020202020204" pitchFamily="34" charset="0"/>
            </a:endParaRPr>
          </a:p>
          <a:p>
            <a:pPr lvl="0" hangingPunct="0"/>
            <a:r>
              <a:rPr lang="en-US" sz="2400" dirty="0">
                <a:latin typeface="Arial" pitchFamily="34" charset="0"/>
                <a:cs typeface="Arial" pitchFamily="34" charset="0"/>
              </a:rPr>
              <a:t>M</a:t>
            </a:r>
            <a:r>
              <a:rPr lang="en-US" sz="2400" dirty="0" smtClean="0">
                <a:latin typeface="Arial" pitchFamily="34" charset="0"/>
                <a:cs typeface="Arial" pitchFamily="34" charset="0"/>
              </a:rPr>
              <a:t>inimal </a:t>
            </a:r>
            <a:r>
              <a:rPr lang="en-US" sz="2400" dirty="0">
                <a:latin typeface="Arial" pitchFamily="34" charset="0"/>
                <a:cs typeface="Arial" pitchFamily="34" charset="0"/>
              </a:rPr>
              <a:t>5 </a:t>
            </a:r>
            <a:r>
              <a:rPr lang="en-US" sz="2400" dirty="0" err="1">
                <a:latin typeface="Arial" pitchFamily="34" charset="0"/>
                <a:cs typeface="Arial" pitchFamily="34" charset="0"/>
              </a:rPr>
              <a:t>wirausaha</a:t>
            </a:r>
            <a:r>
              <a:rPr lang="en-US" sz="2400" dirty="0">
                <a:latin typeface="Arial" pitchFamily="34" charset="0"/>
                <a:cs typeface="Arial" pitchFamily="34" charset="0"/>
              </a:rPr>
              <a:t> </a:t>
            </a:r>
            <a:r>
              <a:rPr lang="en-US" sz="2400" dirty="0" err="1">
                <a:latin typeface="Arial" pitchFamily="34" charset="0"/>
                <a:cs typeface="Arial" pitchFamily="34" charset="0"/>
              </a:rPr>
              <a:t>baru</a:t>
            </a:r>
            <a:r>
              <a:rPr lang="en-US" sz="2400" dirty="0">
                <a:latin typeface="Arial" pitchFamily="34" charset="0"/>
                <a:cs typeface="Arial" pitchFamily="34" charset="0"/>
              </a:rPr>
              <a:t> </a:t>
            </a:r>
            <a:r>
              <a:rPr lang="en-US" sz="2400" dirty="0" err="1">
                <a:latin typeface="Arial" pitchFamily="34" charset="0"/>
                <a:cs typeface="Arial" pitchFamily="34" charset="0"/>
              </a:rPr>
              <a:t>mandiri</a:t>
            </a:r>
            <a:r>
              <a:rPr lang="en-US" sz="2400" dirty="0">
                <a:latin typeface="Arial" pitchFamily="34" charset="0"/>
                <a:cs typeface="Arial" pitchFamily="34" charset="0"/>
              </a:rPr>
              <a:t> </a:t>
            </a:r>
            <a:r>
              <a:rPr lang="en-US" sz="2400" dirty="0" err="1">
                <a:latin typeface="Arial" pitchFamily="34" charset="0"/>
                <a:cs typeface="Arial" pitchFamily="34" charset="0"/>
              </a:rPr>
              <a:t>berbasis</a:t>
            </a:r>
            <a:r>
              <a:rPr lang="en-US" sz="2400" dirty="0">
                <a:latin typeface="Arial" pitchFamily="34" charset="0"/>
                <a:cs typeface="Arial" pitchFamily="34" charset="0"/>
              </a:rPr>
              <a:t> </a:t>
            </a:r>
            <a:r>
              <a:rPr lang="en-US" sz="2400" dirty="0" err="1">
                <a:latin typeface="Arial" pitchFamily="34" charset="0"/>
                <a:cs typeface="Arial" pitchFamily="34" charset="0"/>
              </a:rPr>
              <a:t>iptek</a:t>
            </a:r>
            <a:r>
              <a:rPr lang="en-US" sz="2400" dirty="0">
                <a:latin typeface="Arial" pitchFamily="34" charset="0"/>
                <a:cs typeface="Arial" pitchFamily="34" charset="0"/>
              </a:rPr>
              <a:t> per </a:t>
            </a:r>
            <a:r>
              <a:rPr lang="en-US" sz="2400" dirty="0" err="1">
                <a:latin typeface="Arial" pitchFamily="34" charset="0"/>
                <a:cs typeface="Arial" pitchFamily="34" charset="0"/>
              </a:rPr>
              <a:t>tahun</a:t>
            </a:r>
            <a:r>
              <a:rPr lang="en-US" sz="2400" dirty="0">
                <a:latin typeface="Arial" pitchFamily="34" charset="0"/>
                <a:cs typeface="Arial" pitchFamily="34" charset="0"/>
              </a:rPr>
              <a:t> yang </a:t>
            </a:r>
            <a:r>
              <a:rPr lang="en-US" sz="2400" dirty="0" err="1">
                <a:latin typeface="Arial" pitchFamily="34" charset="0"/>
                <a:cs typeface="Arial" pitchFamily="34" charset="0"/>
              </a:rPr>
              <a:t>siap</a:t>
            </a:r>
            <a:r>
              <a:rPr lang="en-US" sz="2400" dirty="0">
                <a:latin typeface="Arial" pitchFamily="34" charset="0"/>
                <a:cs typeface="Arial" pitchFamily="34" charset="0"/>
              </a:rPr>
              <a:t> </a:t>
            </a:r>
            <a:r>
              <a:rPr lang="en-US" sz="2400" dirty="0" err="1">
                <a:latin typeface="Arial" pitchFamily="34" charset="0"/>
                <a:cs typeface="Arial" pitchFamily="34" charset="0"/>
              </a:rPr>
              <a:t>beraktivitas</a:t>
            </a:r>
            <a:r>
              <a:rPr lang="en-US" sz="2400" dirty="0">
                <a:latin typeface="Arial" pitchFamily="34" charset="0"/>
                <a:cs typeface="Arial" pitchFamily="34" charset="0"/>
              </a:rPr>
              <a:t> di </a:t>
            </a:r>
            <a:r>
              <a:rPr lang="en-US" sz="2400" dirty="0" err="1">
                <a:latin typeface="Arial" pitchFamily="34" charset="0"/>
                <a:cs typeface="Arial" pitchFamily="34" charset="0"/>
              </a:rPr>
              <a:t>masyarakat</a:t>
            </a:r>
            <a:r>
              <a:rPr lang="en-US" sz="2400" dirty="0">
                <a:latin typeface="Arial" pitchFamily="34" charset="0"/>
                <a:cs typeface="Arial" pitchFamily="34" charset="0"/>
              </a:rPr>
              <a:t> (</a:t>
            </a:r>
            <a:r>
              <a:rPr lang="en-US" sz="2400" dirty="0" err="1">
                <a:latin typeface="Arial" pitchFamily="34" charset="0"/>
                <a:cs typeface="Arial" pitchFamily="34" charset="0"/>
              </a:rPr>
              <a:t>individu</a:t>
            </a:r>
            <a:r>
              <a:rPr lang="en-US" sz="2400" dirty="0">
                <a:latin typeface="Arial" pitchFamily="34" charset="0"/>
                <a:cs typeface="Arial" pitchFamily="34" charset="0"/>
              </a:rPr>
              <a:t> </a:t>
            </a:r>
            <a:r>
              <a:rPr lang="en-US" sz="2400" dirty="0" err="1">
                <a:latin typeface="Arial" pitchFamily="34" charset="0"/>
                <a:cs typeface="Arial" pitchFamily="34" charset="0"/>
              </a:rPr>
              <a:t>atau</a:t>
            </a:r>
            <a:r>
              <a:rPr lang="en-US" sz="2400" dirty="0">
                <a:latin typeface="Arial" pitchFamily="34" charset="0"/>
                <a:cs typeface="Arial" pitchFamily="34" charset="0"/>
              </a:rPr>
              <a:t> </a:t>
            </a:r>
            <a:r>
              <a:rPr lang="en-US" sz="2400" dirty="0" err="1">
                <a:latin typeface="Arial" pitchFamily="34" charset="0"/>
                <a:cs typeface="Arial" pitchFamily="34" charset="0"/>
              </a:rPr>
              <a:t>kelompok</a:t>
            </a:r>
            <a:r>
              <a:rPr lang="en-US" sz="2400" dirty="0">
                <a:latin typeface="Arial" pitchFamily="34" charset="0"/>
                <a:cs typeface="Arial" pitchFamily="34" charset="0"/>
              </a:rPr>
              <a:t>)</a:t>
            </a:r>
          </a:p>
        </p:txBody>
      </p:sp>
    </p:spTree>
    <p:extLst>
      <p:ext uri="{BB962C8B-B14F-4D97-AF65-F5344CB8AC3E}">
        <p14:creationId xmlns:p14="http://schemas.microsoft.com/office/powerpoint/2010/main" val="19274759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52957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1837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57256" y="500042"/>
          <a:ext cx="10572781" cy="578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51384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0459" y="214290"/>
          <a:ext cx="11906291" cy="6429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23095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0189138"/>
              </p:ext>
            </p:extLst>
          </p:nvPr>
        </p:nvGraphicFramePr>
        <p:xfrm>
          <a:off x="190459" y="214290"/>
          <a:ext cx="11906291" cy="6429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98104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9764732"/>
              </p:ext>
            </p:extLst>
          </p:nvPr>
        </p:nvGraphicFramePr>
        <p:xfrm>
          <a:off x="609600" y="0"/>
          <a:ext cx="1097280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20564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0961" y="1214424"/>
          <a:ext cx="11144327" cy="4037264"/>
        </p:xfrm>
        <a:graphic>
          <a:graphicData uri="http://schemas.openxmlformats.org/drawingml/2006/table">
            <a:tbl>
              <a:tblPr/>
              <a:tblGrid>
                <a:gridCol w="742805"/>
                <a:gridCol w="8401259"/>
                <a:gridCol w="857256"/>
                <a:gridCol w="571504"/>
                <a:gridCol w="571503"/>
              </a:tblGrid>
              <a:tr h="500064">
                <a:tc rowSpan="2">
                  <a:txBody>
                    <a:bodyPr/>
                    <a:lstStyle/>
                    <a:p>
                      <a:pPr algn="ctr">
                        <a:lnSpc>
                          <a:spcPct val="107000"/>
                        </a:lnSpc>
                        <a:spcAft>
                          <a:spcPts val="0"/>
                        </a:spcAft>
                      </a:pPr>
                      <a:r>
                        <a:rPr lang="en-US" sz="1800" b="1" dirty="0">
                          <a:solidFill>
                            <a:srgbClr val="000000"/>
                          </a:solidFill>
                          <a:latin typeface="Times New Roman"/>
                          <a:ea typeface="Times New Roman"/>
                          <a:cs typeface="Times New Roman"/>
                        </a:rPr>
                        <a:t>No</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n-US" sz="1800" b="1" dirty="0" err="1">
                          <a:solidFill>
                            <a:srgbClr val="000000"/>
                          </a:solidFill>
                          <a:latin typeface="Times New Roman"/>
                          <a:ea typeface="Times New Roman"/>
                          <a:cs typeface="Times New Roman"/>
                        </a:rPr>
                        <a:t>Jenis</a:t>
                      </a:r>
                      <a:r>
                        <a:rPr lang="en-US" sz="1800" b="1" dirty="0">
                          <a:solidFill>
                            <a:srgbClr val="000000"/>
                          </a:solidFill>
                          <a:latin typeface="Times New Roman"/>
                          <a:ea typeface="Times New Roman"/>
                          <a:cs typeface="Times New Roman"/>
                        </a:rPr>
                        <a:t> </a:t>
                      </a:r>
                      <a:r>
                        <a:rPr lang="en-US" sz="1800" b="1" dirty="0" err="1">
                          <a:solidFill>
                            <a:srgbClr val="000000"/>
                          </a:solidFill>
                          <a:latin typeface="Times New Roman"/>
                          <a:ea typeface="Times New Roman"/>
                          <a:cs typeface="Times New Roman"/>
                        </a:rPr>
                        <a:t>Luaran</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US" sz="1800" b="1" dirty="0" err="1">
                          <a:solidFill>
                            <a:srgbClr val="000000"/>
                          </a:solidFill>
                          <a:latin typeface="Times New Roman"/>
                          <a:ea typeface="Times New Roman"/>
                          <a:cs typeface="Times New Roman"/>
                        </a:rPr>
                        <a:t>Indikator</a:t>
                      </a:r>
                      <a:r>
                        <a:rPr lang="en-US" sz="1800" b="1" dirty="0">
                          <a:solidFill>
                            <a:srgbClr val="000000"/>
                          </a:solidFill>
                          <a:latin typeface="Times New Roman"/>
                          <a:ea typeface="Times New Roman"/>
                          <a:cs typeface="Times New Roman"/>
                        </a:rPr>
                        <a:t> </a:t>
                      </a:r>
                      <a:r>
                        <a:rPr lang="en-US" sz="1800" b="1" dirty="0" err="1">
                          <a:solidFill>
                            <a:srgbClr val="000000"/>
                          </a:solidFill>
                          <a:latin typeface="Times New Roman"/>
                          <a:ea typeface="Times New Roman"/>
                          <a:cs typeface="Times New Roman"/>
                        </a:rPr>
                        <a:t>Capaian</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28628">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1800" b="1">
                          <a:solidFill>
                            <a:srgbClr val="000000"/>
                          </a:solidFill>
                          <a:latin typeface="Times New Roman"/>
                          <a:ea typeface="Times New Roman"/>
                          <a:cs typeface="Times New Roman"/>
                        </a:rPr>
                        <a:t>TS</a:t>
                      </a:r>
                      <a:r>
                        <a:rPr lang="en-US" sz="1800" b="1" baseline="30000">
                          <a:solidFill>
                            <a:srgbClr val="000000"/>
                          </a:solidFill>
                          <a:latin typeface="Times New Roman"/>
                          <a:ea typeface="Times New Roman"/>
                          <a:cs typeface="Times New Roman"/>
                        </a:rPr>
                        <a:t>1)</a:t>
                      </a:r>
                      <a:endParaRPr lang="en-US" sz="18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0000"/>
                          </a:solidFill>
                          <a:latin typeface="Times New Roman"/>
                          <a:ea typeface="Times New Roman"/>
                          <a:cs typeface="Times New Roman"/>
                        </a:rPr>
                        <a:t>TS+1</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0000"/>
                          </a:solidFill>
                          <a:latin typeface="Times New Roman"/>
                          <a:ea typeface="Times New Roman"/>
                          <a:cs typeface="Times New Roman"/>
                        </a:rPr>
                        <a:t>TS+2</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63">
                <a:tc gridSpan="5">
                  <a:txBody>
                    <a:bodyPr/>
                    <a:lstStyle/>
                    <a:p>
                      <a:pPr>
                        <a:lnSpc>
                          <a:spcPct val="107000"/>
                        </a:lnSpc>
                        <a:spcAft>
                          <a:spcPts val="0"/>
                        </a:spcAft>
                      </a:pPr>
                      <a:r>
                        <a:rPr lang="en-US" sz="1800" b="1" dirty="0">
                          <a:solidFill>
                            <a:srgbClr val="000000"/>
                          </a:solidFill>
                          <a:latin typeface="Times New Roman"/>
                          <a:ea typeface="Times New Roman"/>
                          <a:cs typeface="Times New Roman"/>
                        </a:rPr>
                        <a:t>    </a:t>
                      </a:r>
                      <a:r>
                        <a:rPr lang="en-US" sz="1800" b="1" dirty="0" err="1">
                          <a:solidFill>
                            <a:srgbClr val="000000"/>
                          </a:solidFill>
                          <a:latin typeface="Times New Roman"/>
                          <a:ea typeface="Times New Roman"/>
                          <a:cs typeface="Times New Roman"/>
                        </a:rPr>
                        <a:t>Luaran</a:t>
                      </a:r>
                      <a:r>
                        <a:rPr lang="en-US" sz="1800" b="1" dirty="0">
                          <a:solidFill>
                            <a:srgbClr val="000000"/>
                          </a:solidFill>
                          <a:latin typeface="Times New Roman"/>
                          <a:ea typeface="Times New Roman"/>
                          <a:cs typeface="Times New Roman"/>
                        </a:rPr>
                        <a:t> </a:t>
                      </a:r>
                      <a:r>
                        <a:rPr lang="en-US" sz="1800" b="1" dirty="0" err="1">
                          <a:solidFill>
                            <a:srgbClr val="000000"/>
                          </a:solidFill>
                          <a:latin typeface="Times New Roman"/>
                          <a:ea typeface="Times New Roman"/>
                          <a:cs typeface="Times New Roman"/>
                        </a:rPr>
                        <a:t>Wajib</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163">
                <a:tc>
                  <a:txBody>
                    <a:bodyPr/>
                    <a:lstStyle/>
                    <a:p>
                      <a:pPr algn="ctr">
                        <a:lnSpc>
                          <a:spcPct val="107000"/>
                        </a:lnSpc>
                        <a:spcAft>
                          <a:spcPts val="0"/>
                        </a:spcAft>
                      </a:pPr>
                      <a:r>
                        <a:rPr lang="en-US" sz="1800" dirty="0">
                          <a:solidFill>
                            <a:srgbClr val="000000"/>
                          </a:solidFill>
                          <a:latin typeface="Times New Roman"/>
                          <a:ea typeface="Times New Roman"/>
                          <a:cs typeface="Times New Roman"/>
                        </a:rPr>
                        <a:t>1</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a:solidFill>
                            <a:srgbClr val="000000"/>
                          </a:solidFill>
                          <a:latin typeface="Times New Roman"/>
                          <a:ea typeface="Times New Roman"/>
                          <a:cs typeface="Times New Roman"/>
                        </a:rPr>
                        <a:t>Publikasi ilmiah pada jurnal nasional atau</a:t>
                      </a:r>
                      <a:r>
                        <a:rPr lang="en-US" sz="1800" baseline="30000">
                          <a:solidFill>
                            <a:srgbClr val="000000"/>
                          </a:solidFill>
                          <a:latin typeface="Times New Roman"/>
                          <a:ea typeface="Times New Roman"/>
                          <a:cs typeface="Times New Roman"/>
                        </a:rPr>
                        <a:t>2)</a:t>
                      </a:r>
                      <a:endParaRPr lang="en-US" sz="18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793">
                <a:tc>
                  <a:txBody>
                    <a:bodyPr/>
                    <a:lstStyle/>
                    <a:p>
                      <a:pPr algn="ctr">
                        <a:lnSpc>
                          <a:spcPct val="107000"/>
                        </a:lnSpc>
                        <a:spcAft>
                          <a:spcPts val="0"/>
                        </a:spcAft>
                      </a:pPr>
                      <a:r>
                        <a:rPr lang="en-US" sz="1800" dirty="0">
                          <a:solidFill>
                            <a:srgbClr val="000000"/>
                          </a:solidFill>
                          <a:latin typeface="Times New Roman"/>
                          <a:ea typeface="Times New Roman"/>
                          <a:cs typeface="Times New Roman"/>
                        </a:rPr>
                        <a:t>2</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a:solidFill>
                            <a:srgbClr val="000000"/>
                          </a:solidFill>
                          <a:latin typeface="Times New Roman"/>
                          <a:ea typeface="Times New Roman"/>
                          <a:cs typeface="Times New Roman"/>
                        </a:rPr>
                        <a:t>Prosiding  dari seminar internasional</a:t>
                      </a:r>
                      <a:r>
                        <a:rPr lang="en-US" sz="1800" baseline="30000">
                          <a:solidFill>
                            <a:srgbClr val="000000"/>
                          </a:solidFill>
                          <a:latin typeface="Times New Roman"/>
                          <a:ea typeface="Times New Roman"/>
                          <a:cs typeface="Times New Roman"/>
                        </a:rPr>
                        <a:t>3)</a:t>
                      </a:r>
                      <a:endParaRPr lang="en-US" sz="18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63">
                <a:tc>
                  <a:txBody>
                    <a:bodyPr/>
                    <a:lstStyle/>
                    <a:p>
                      <a:pPr algn="ctr">
                        <a:lnSpc>
                          <a:spcPct val="107000"/>
                        </a:lnSpc>
                        <a:spcAft>
                          <a:spcPts val="0"/>
                        </a:spcAft>
                      </a:pPr>
                      <a:r>
                        <a:rPr lang="en-US" sz="1800" dirty="0">
                          <a:solidFill>
                            <a:srgbClr val="000000"/>
                          </a:solidFill>
                          <a:latin typeface="Times New Roman"/>
                          <a:ea typeface="Times New Roman"/>
                          <a:cs typeface="Times New Roman"/>
                        </a:rPr>
                        <a:t>3</a:t>
                      </a:r>
                      <a:endParaRPr lang="en-US" sz="18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a:solidFill>
                            <a:srgbClr val="000000"/>
                          </a:solidFill>
                          <a:latin typeface="Times New Roman"/>
                          <a:ea typeface="Times New Roman"/>
                          <a:cs typeface="Times New Roman"/>
                        </a:rPr>
                        <a:t>Publikasi  pada media masa cetak/online/repocitory PT </a:t>
                      </a:r>
                      <a:r>
                        <a:rPr lang="en-US" sz="1800" baseline="30000">
                          <a:solidFill>
                            <a:srgbClr val="000000"/>
                          </a:solidFill>
                          <a:latin typeface="Times New Roman"/>
                          <a:ea typeface="Times New Roman"/>
                          <a:cs typeface="Times New Roman"/>
                        </a:rPr>
                        <a:t>6)</a:t>
                      </a:r>
                      <a:endParaRPr lang="en-US" sz="180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63">
                <a:tc>
                  <a:txBody>
                    <a:bodyPr/>
                    <a:lstStyle/>
                    <a:p>
                      <a:pPr algn="ctr">
                        <a:lnSpc>
                          <a:spcPct val="107000"/>
                        </a:lnSpc>
                        <a:spcAft>
                          <a:spcPts val="0"/>
                        </a:spcAft>
                      </a:pPr>
                      <a:r>
                        <a:rPr lang="en-US" sz="1800" dirty="0">
                          <a:solidFill>
                            <a:srgbClr val="000000"/>
                          </a:solidFill>
                          <a:latin typeface="Times New Roman"/>
                          <a:ea typeface="Times New Roman"/>
                          <a:cs typeface="Times New Roman"/>
                        </a:rPr>
                        <a:t>4</a:t>
                      </a:r>
                      <a:endParaRPr lang="en-US" sz="18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solidFill>
                            <a:srgbClr val="000000"/>
                          </a:solidFill>
                          <a:latin typeface="Times New Roman"/>
                          <a:ea typeface="Times New Roman"/>
                          <a:cs typeface="Times New Roman"/>
                        </a:rPr>
                        <a:t>Minimal  lima </a:t>
                      </a:r>
                      <a:r>
                        <a:rPr lang="en-US" sz="1800" dirty="0" err="1">
                          <a:solidFill>
                            <a:srgbClr val="000000"/>
                          </a:solidFill>
                          <a:latin typeface="Times New Roman"/>
                          <a:ea typeface="Times New Roman"/>
                          <a:cs typeface="Times New Roman"/>
                        </a:rPr>
                        <a:t>wir</a:t>
                      </a:r>
                      <a:r>
                        <a:rPr lang="en-US" sz="1800" spc="-10"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usaha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a:t>
                      </a:r>
                      <a:r>
                        <a:rPr lang="en-US" sz="1800" spc="-5"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ru</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mandi</a:t>
                      </a:r>
                      <a:r>
                        <a:rPr lang="en-US" sz="1800" spc="-5" dirty="0" err="1">
                          <a:solidFill>
                            <a:srgbClr val="000000"/>
                          </a:solidFill>
                          <a:latin typeface="Times New Roman"/>
                          <a:ea typeface="Times New Roman"/>
                          <a:cs typeface="Times New Roman"/>
                        </a:rPr>
                        <a:t>r</a:t>
                      </a:r>
                      <a:r>
                        <a:rPr lang="en-US" sz="1800" dirty="0" err="1">
                          <a:solidFill>
                            <a:srgbClr val="000000"/>
                          </a:solidFill>
                          <a:latin typeface="Times New Roman"/>
                          <a:ea typeface="Times New Roman"/>
                          <a:cs typeface="Times New Roman"/>
                        </a:rPr>
                        <a:t>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a:t>
                      </a:r>
                      <a:r>
                        <a:rPr lang="en-US" sz="1800" spc="-5" dirty="0" err="1">
                          <a:solidFill>
                            <a:srgbClr val="000000"/>
                          </a:solidFill>
                          <a:latin typeface="Times New Roman"/>
                          <a:ea typeface="Times New Roman"/>
                          <a:cs typeface="Times New Roman"/>
                        </a:rPr>
                        <a:t>e</a:t>
                      </a:r>
                      <a:r>
                        <a:rPr lang="en-US" sz="1800" dirty="0" err="1">
                          <a:solidFill>
                            <a:srgbClr val="000000"/>
                          </a:solidFill>
                          <a:latin typeface="Times New Roman"/>
                          <a:ea typeface="Times New Roman"/>
                          <a:cs typeface="Times New Roman"/>
                        </a:rPr>
                        <a:t>rb</a:t>
                      </a:r>
                      <a:r>
                        <a:rPr lang="en-US" sz="1800" spc="-10"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sis</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ip</a:t>
                      </a:r>
                      <a:r>
                        <a:rPr lang="en-US" sz="1800" spc="5" dirty="0" err="1">
                          <a:solidFill>
                            <a:srgbClr val="000000"/>
                          </a:solidFill>
                          <a:latin typeface="Times New Roman"/>
                          <a:ea typeface="Times New Roman"/>
                          <a:cs typeface="Times New Roman"/>
                        </a:rPr>
                        <a:t>t</a:t>
                      </a:r>
                      <a:r>
                        <a:rPr lang="en-US" sz="1800" spc="-5" dirty="0" err="1">
                          <a:solidFill>
                            <a:srgbClr val="000000"/>
                          </a:solidFill>
                          <a:latin typeface="Times New Roman"/>
                          <a:ea typeface="Times New Roman"/>
                          <a:cs typeface="Times New Roman"/>
                        </a:rPr>
                        <a:t>e</a:t>
                      </a:r>
                      <a:r>
                        <a:rPr lang="en-US" sz="1800" dirty="0" err="1">
                          <a:solidFill>
                            <a:srgbClr val="000000"/>
                          </a:solidFill>
                          <a:latin typeface="Times New Roman"/>
                          <a:ea typeface="Times New Roman"/>
                          <a:cs typeface="Times New Roman"/>
                        </a:rPr>
                        <a:t>k</a:t>
                      </a:r>
                      <a:r>
                        <a:rPr lang="en-US" sz="1800" dirty="0">
                          <a:solidFill>
                            <a:srgbClr val="000000"/>
                          </a:solidFill>
                          <a:latin typeface="Times New Roman"/>
                          <a:ea typeface="Times New Roman"/>
                          <a:cs typeface="Times New Roman"/>
                        </a:rPr>
                        <a:t> p</a:t>
                      </a:r>
                      <a:r>
                        <a:rPr lang="en-US" sz="1800" spc="-5" dirty="0">
                          <a:solidFill>
                            <a:srgbClr val="000000"/>
                          </a:solidFill>
                          <a:latin typeface="Times New Roman"/>
                          <a:ea typeface="Times New Roman"/>
                          <a:cs typeface="Times New Roman"/>
                        </a:rPr>
                        <a:t>e</a:t>
                      </a:r>
                      <a:r>
                        <a:rPr lang="en-US" sz="1800" dirty="0">
                          <a:solidFill>
                            <a:srgbClr val="000000"/>
                          </a:solidFill>
                          <a:latin typeface="Times New Roman"/>
                          <a:ea typeface="Times New Roman"/>
                          <a:cs typeface="Times New Roman"/>
                        </a:rPr>
                        <a:t>r </a:t>
                      </a:r>
                      <a:r>
                        <a:rPr lang="en-US" sz="1800" dirty="0" err="1">
                          <a:solidFill>
                            <a:srgbClr val="000000"/>
                          </a:solidFill>
                          <a:latin typeface="Times New Roman"/>
                          <a:ea typeface="Times New Roman"/>
                          <a:cs typeface="Times New Roman"/>
                        </a:rPr>
                        <a:t>tahun</a:t>
                      </a:r>
                      <a:r>
                        <a:rPr lang="en-US" sz="1800" dirty="0">
                          <a:solidFill>
                            <a:srgbClr val="000000"/>
                          </a:solidFill>
                          <a:latin typeface="Times New Roman"/>
                          <a:ea typeface="Times New Roman"/>
                          <a:cs typeface="Times New Roman"/>
                        </a:rPr>
                        <a:t> </a:t>
                      </a:r>
                      <a:r>
                        <a:rPr lang="en-US" sz="1800" spc="-25" dirty="0">
                          <a:solidFill>
                            <a:srgbClr val="000000"/>
                          </a:solidFill>
                          <a:latin typeface="Times New Roman"/>
                          <a:ea typeface="Times New Roman"/>
                          <a:cs typeface="Times New Roman"/>
                        </a:rPr>
                        <a:t>y</a:t>
                      </a:r>
                      <a:r>
                        <a:rPr lang="en-US" sz="1800" spc="5" dirty="0">
                          <a:solidFill>
                            <a:srgbClr val="000000"/>
                          </a:solidFill>
                          <a:latin typeface="Times New Roman"/>
                          <a:ea typeface="Times New Roman"/>
                          <a:cs typeface="Times New Roman"/>
                        </a:rPr>
                        <a:t>a</a:t>
                      </a:r>
                      <a:r>
                        <a:rPr lang="en-US" sz="1800" spc="10" dirty="0">
                          <a:solidFill>
                            <a:srgbClr val="000000"/>
                          </a:solidFill>
                          <a:latin typeface="Times New Roman"/>
                          <a:ea typeface="Times New Roman"/>
                          <a:cs typeface="Times New Roman"/>
                        </a:rPr>
                        <a:t>n</a:t>
                      </a:r>
                      <a:r>
                        <a:rPr lang="en-US" sz="1800" dirty="0">
                          <a:solidFill>
                            <a:srgbClr val="000000"/>
                          </a:solidFill>
                          <a:latin typeface="Times New Roman"/>
                          <a:ea typeface="Times New Roman"/>
                          <a:cs typeface="Times New Roman"/>
                        </a:rPr>
                        <a:t>g </a:t>
                      </a:r>
                      <a:r>
                        <a:rPr lang="en-US" sz="1800" dirty="0" err="1">
                          <a:solidFill>
                            <a:srgbClr val="000000"/>
                          </a:solidFill>
                          <a:latin typeface="Times New Roman"/>
                          <a:ea typeface="Times New Roman"/>
                          <a:cs typeface="Times New Roman"/>
                        </a:rPr>
                        <a:t>siap</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a:t>
                      </a:r>
                      <a:r>
                        <a:rPr lang="en-US" sz="1800" spc="-5" dirty="0" err="1">
                          <a:solidFill>
                            <a:srgbClr val="000000"/>
                          </a:solidFill>
                          <a:latin typeface="Times New Roman"/>
                          <a:ea typeface="Times New Roman"/>
                          <a:cs typeface="Times New Roman"/>
                        </a:rPr>
                        <a:t>e</a:t>
                      </a:r>
                      <a:r>
                        <a:rPr lang="en-US" sz="1800" dirty="0" err="1">
                          <a:solidFill>
                            <a:srgbClr val="000000"/>
                          </a:solidFill>
                          <a:latin typeface="Times New Roman"/>
                          <a:ea typeface="Times New Roman"/>
                          <a:cs typeface="Times New Roman"/>
                        </a:rPr>
                        <a:t>r</a:t>
                      </a:r>
                      <a:r>
                        <a:rPr lang="en-US" sz="1800" spc="-10"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kt</a:t>
                      </a:r>
                      <a:r>
                        <a:rPr lang="en-US" sz="1800" spc="5" dirty="0" err="1">
                          <a:solidFill>
                            <a:srgbClr val="000000"/>
                          </a:solidFill>
                          <a:latin typeface="Times New Roman"/>
                          <a:ea typeface="Times New Roman"/>
                          <a:cs typeface="Times New Roman"/>
                        </a:rPr>
                        <a:t>i</a:t>
                      </a:r>
                      <a:r>
                        <a:rPr lang="en-US" sz="1800" dirty="0" err="1">
                          <a:solidFill>
                            <a:srgbClr val="000000"/>
                          </a:solidFill>
                          <a:latin typeface="Times New Roman"/>
                          <a:ea typeface="Times New Roman"/>
                          <a:cs typeface="Times New Roman"/>
                        </a:rPr>
                        <a:t>vi</a:t>
                      </a:r>
                      <a:r>
                        <a:rPr lang="en-US" sz="1800" spc="5" dirty="0" err="1">
                          <a:solidFill>
                            <a:srgbClr val="000000"/>
                          </a:solidFill>
                          <a:latin typeface="Times New Roman"/>
                          <a:ea typeface="Times New Roman"/>
                          <a:cs typeface="Times New Roman"/>
                        </a:rPr>
                        <a:t>t</a:t>
                      </a:r>
                      <a:r>
                        <a:rPr lang="en-US" sz="1800" spc="-5"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s</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di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ma</a:t>
                      </a:r>
                      <a:r>
                        <a:rPr lang="en-US" sz="1800" spc="10" dirty="0" err="1">
                          <a:solidFill>
                            <a:srgbClr val="000000"/>
                          </a:solidFill>
                          <a:latin typeface="Times New Roman"/>
                          <a:ea typeface="Times New Roman"/>
                          <a:cs typeface="Times New Roman"/>
                        </a:rPr>
                        <a:t>s</a:t>
                      </a:r>
                      <a:r>
                        <a:rPr lang="en-US" sz="1800" spc="-25" dirty="0" err="1">
                          <a:solidFill>
                            <a:srgbClr val="000000"/>
                          </a:solidFill>
                          <a:latin typeface="Times New Roman"/>
                          <a:ea typeface="Times New Roman"/>
                          <a:cs typeface="Times New Roman"/>
                        </a:rPr>
                        <a:t>y</a:t>
                      </a:r>
                      <a:r>
                        <a:rPr lang="en-US" sz="1800" spc="5" dirty="0" err="1">
                          <a:solidFill>
                            <a:srgbClr val="000000"/>
                          </a:solidFill>
                          <a:latin typeface="Times New Roman"/>
                          <a:ea typeface="Times New Roman"/>
                          <a:cs typeface="Times New Roman"/>
                        </a:rPr>
                        <a:t>a</a:t>
                      </a:r>
                      <a:r>
                        <a:rPr lang="en-US" sz="1800" dirty="0" err="1">
                          <a:solidFill>
                            <a:srgbClr val="000000"/>
                          </a:solidFill>
                          <a:latin typeface="Times New Roman"/>
                          <a:ea typeface="Times New Roman"/>
                          <a:cs typeface="Times New Roman"/>
                        </a:rPr>
                        <a:t>r</a:t>
                      </a:r>
                      <a:r>
                        <a:rPr lang="en-US" sz="1800" spc="-10" dirty="0" err="1">
                          <a:solidFill>
                            <a:srgbClr val="000000"/>
                          </a:solidFill>
                          <a:latin typeface="Times New Roman"/>
                          <a:ea typeface="Times New Roman"/>
                          <a:cs typeface="Times New Roman"/>
                        </a:rPr>
                        <a:t>a</a:t>
                      </a:r>
                      <a:r>
                        <a:rPr lang="en-US" sz="1800" spc="10" dirty="0" err="1">
                          <a:solidFill>
                            <a:srgbClr val="000000"/>
                          </a:solidFill>
                          <a:latin typeface="Times New Roman"/>
                          <a:ea typeface="Times New Roman"/>
                          <a:cs typeface="Times New Roman"/>
                        </a:rPr>
                        <a:t>k</a:t>
                      </a:r>
                      <a:r>
                        <a:rPr lang="en-US" sz="1800" spc="-5" dirty="0" err="1">
                          <a:solidFill>
                            <a:srgbClr val="000000"/>
                          </a:solidFill>
                          <a:latin typeface="Times New Roman"/>
                          <a:ea typeface="Times New Roman"/>
                          <a:cs typeface="Times New Roman"/>
                        </a:rPr>
                        <a:t>a</a:t>
                      </a:r>
                      <a:r>
                        <a:rPr lang="en-US" sz="1800" spc="5" dirty="0" err="1">
                          <a:solidFill>
                            <a:srgbClr val="000000"/>
                          </a:solidFill>
                          <a:latin typeface="Times New Roman"/>
                          <a:ea typeface="Times New Roman"/>
                          <a:cs typeface="Times New Roman"/>
                        </a:rPr>
                        <a:t>t</a:t>
                      </a:r>
                      <a:r>
                        <a:rPr lang="en-US" sz="1800" spc="5" dirty="0">
                          <a:solidFill>
                            <a:srgbClr val="000000"/>
                          </a:solidFill>
                          <a:latin typeface="Times New Roman"/>
                          <a:ea typeface="Times New Roman"/>
                          <a:cs typeface="Times New Roman"/>
                        </a:rPr>
                        <a:t> (</a:t>
                      </a:r>
                      <a:r>
                        <a:rPr lang="en-US" sz="1800" spc="5" dirty="0" err="1">
                          <a:solidFill>
                            <a:srgbClr val="000000"/>
                          </a:solidFill>
                          <a:latin typeface="Times New Roman"/>
                          <a:ea typeface="Times New Roman"/>
                          <a:cs typeface="Times New Roman"/>
                        </a:rPr>
                        <a:t>individu</a:t>
                      </a:r>
                      <a:r>
                        <a:rPr lang="en-US" sz="1800" spc="5" dirty="0">
                          <a:solidFill>
                            <a:srgbClr val="000000"/>
                          </a:solidFill>
                          <a:latin typeface="Times New Roman"/>
                          <a:ea typeface="Times New Roman"/>
                          <a:cs typeface="Times New Roman"/>
                        </a:rPr>
                        <a:t> </a:t>
                      </a:r>
                      <a:r>
                        <a:rPr lang="en-US" sz="1800" spc="5" dirty="0" err="1">
                          <a:solidFill>
                            <a:srgbClr val="000000"/>
                          </a:solidFill>
                          <a:latin typeface="Times New Roman"/>
                          <a:ea typeface="Times New Roman"/>
                          <a:cs typeface="Times New Roman"/>
                        </a:rPr>
                        <a:t>atau</a:t>
                      </a:r>
                      <a:r>
                        <a:rPr lang="en-US" sz="1800" spc="5" dirty="0">
                          <a:solidFill>
                            <a:srgbClr val="000000"/>
                          </a:solidFill>
                          <a:latin typeface="Times New Roman"/>
                          <a:ea typeface="Times New Roman"/>
                          <a:cs typeface="Times New Roman"/>
                        </a:rPr>
                        <a:t> </a:t>
                      </a:r>
                      <a:r>
                        <a:rPr lang="en-US" sz="1800" spc="5" dirty="0" err="1">
                          <a:solidFill>
                            <a:srgbClr val="000000"/>
                          </a:solidFill>
                          <a:latin typeface="Times New Roman"/>
                          <a:ea typeface="Times New Roman"/>
                          <a:cs typeface="Times New Roman"/>
                        </a:rPr>
                        <a:t>kelompok</a:t>
                      </a:r>
                      <a:r>
                        <a:rPr lang="en-US" sz="1800" spc="5" dirty="0">
                          <a:solidFill>
                            <a:srgbClr val="000000"/>
                          </a:solidFill>
                          <a:latin typeface="Times New Roman"/>
                          <a:ea typeface="Times New Roman"/>
                          <a:cs typeface="Times New Roman"/>
                        </a:rPr>
                        <a:t>)</a:t>
                      </a:r>
                      <a:r>
                        <a:rPr lang="en-US" sz="1800" baseline="30000" dirty="0">
                          <a:solidFill>
                            <a:srgbClr val="000000"/>
                          </a:solidFill>
                          <a:latin typeface="Times New Roman"/>
                          <a:ea typeface="Times New Roman"/>
                          <a:cs typeface="Times New Roman"/>
                        </a:rPr>
                        <a:t> 6)</a:t>
                      </a:r>
                      <a:endParaRPr lang="en-US" sz="18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238217" y="153888"/>
            <a:ext cx="4817596" cy="738615"/>
          </a:xfrm>
          <a:prstGeom prst="rect">
            <a:avLst/>
          </a:prstGeom>
          <a:noFill/>
          <a:ln w="9525">
            <a:noFill/>
            <a:miter lim="800000"/>
            <a:headEnd/>
            <a:tailEnd/>
          </a:ln>
          <a:effectLst/>
        </p:spPr>
        <p:txBody>
          <a:bodyPr vert="horz" wrap="square" lIns="685584"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itchFamily="18" charset="0"/>
                <a:cs typeface="Times New Roman" pitchFamily="18" charset="0"/>
              </a:rPr>
              <a:t>Rencana</a:t>
            </a: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Target </a:t>
            </a:r>
            <a:r>
              <a:rPr kumimoji="0" lang="en-US" sz="2000" b="1" i="0" u="none" strike="noStrike" cap="none" normalizeH="0" baseline="0" dirty="0" err="1" smtClean="0">
                <a:ln>
                  <a:noFill/>
                </a:ln>
                <a:solidFill>
                  <a:srgbClr val="000000"/>
                </a:solidFill>
                <a:effectLst/>
                <a:latin typeface="Times New Roman" pitchFamily="18" charset="0"/>
                <a:cs typeface="Times New Roman" pitchFamily="18" charset="0"/>
              </a:rPr>
              <a:t>Capaian</a:t>
            </a: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cs typeface="Times New Roman" pitchFamily="18" charset="0"/>
              </a:rPr>
              <a:t>Tahunan</a:t>
            </a:r>
            <a:endParaRPr kumimoji="0" lang="en-US" sz="20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42727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761963" y="785794"/>
          <a:ext cx="10668075" cy="3801096"/>
        </p:xfrm>
        <a:graphic>
          <a:graphicData uri="http://schemas.openxmlformats.org/drawingml/2006/table">
            <a:tbl>
              <a:tblPr/>
              <a:tblGrid>
                <a:gridCol w="711063"/>
                <a:gridCol w="8804361"/>
                <a:gridCol w="384217"/>
                <a:gridCol w="384217"/>
                <a:gridCol w="384217"/>
              </a:tblGrid>
              <a:tr h="475137">
                <a:tc gridSpan="5">
                  <a:txBody>
                    <a:bodyPr/>
                    <a:lstStyle/>
                    <a:p>
                      <a:pPr>
                        <a:lnSpc>
                          <a:spcPct val="107000"/>
                        </a:lnSpc>
                        <a:spcAft>
                          <a:spcPts val="0"/>
                        </a:spcAft>
                      </a:pP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Luaran</a:t>
                      </a:r>
                      <a:r>
                        <a:rPr lang="en-US" sz="2000" b="1" dirty="0">
                          <a:solidFill>
                            <a:srgbClr val="000000"/>
                          </a:solidFill>
                          <a:latin typeface="Times New Roman"/>
                          <a:ea typeface="Times New Roman"/>
                          <a:cs typeface="Times New Roman"/>
                        </a:rPr>
                        <a:t> </a:t>
                      </a:r>
                      <a:r>
                        <a:rPr lang="en-US" sz="2000" b="1" dirty="0" err="1">
                          <a:solidFill>
                            <a:srgbClr val="000000"/>
                          </a:solidFill>
                          <a:latin typeface="Times New Roman"/>
                          <a:ea typeface="Times New Roman"/>
                          <a:cs typeface="Times New Roman"/>
                        </a:rPr>
                        <a:t>Tambahan</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137">
                <a:tc>
                  <a:txBody>
                    <a:bodyPr/>
                    <a:lstStyle/>
                    <a:p>
                      <a:pPr algn="ctr">
                        <a:lnSpc>
                          <a:spcPct val="107000"/>
                        </a:lnSpc>
                        <a:spcAft>
                          <a:spcPts val="0"/>
                        </a:spcAft>
                      </a:pPr>
                      <a:r>
                        <a:rPr lang="en-US" sz="2000" dirty="0">
                          <a:solidFill>
                            <a:srgbClr val="000000"/>
                          </a:solidFill>
                          <a:latin typeface="Times New Roman"/>
                          <a:ea typeface="Times New Roman"/>
                          <a:cs typeface="Times New Roman"/>
                        </a:rPr>
                        <a:t>1</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solidFill>
                            <a:srgbClr val="000000"/>
                          </a:solidFill>
                          <a:latin typeface="Times New Roman"/>
                          <a:ea typeface="Times New Roman"/>
                          <a:cs typeface="Times New Roman"/>
                        </a:rPr>
                        <a:t>Publikasi di jurnal internasional</a:t>
                      </a:r>
                      <a:r>
                        <a:rPr lang="en-US" sz="2000" baseline="30000">
                          <a:solidFill>
                            <a:srgbClr val="000000"/>
                          </a:solidFill>
                          <a:latin typeface="Times New Roman"/>
                          <a:ea typeface="Times New Roman"/>
                          <a:cs typeface="Times New Roman"/>
                        </a:rPr>
                        <a:t>2)</a:t>
                      </a:r>
                      <a:endParaRPr lang="en-US" sz="20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37">
                <a:tc>
                  <a:txBody>
                    <a:bodyPr/>
                    <a:lstStyle/>
                    <a:p>
                      <a:pPr algn="ctr">
                        <a:lnSpc>
                          <a:spcPct val="107000"/>
                        </a:lnSpc>
                        <a:spcAft>
                          <a:spcPts val="0"/>
                        </a:spcAft>
                      </a:pPr>
                      <a:r>
                        <a:rPr lang="en-US" sz="2000" dirty="0">
                          <a:solidFill>
                            <a:srgbClr val="000000"/>
                          </a:solidFill>
                          <a:latin typeface="Times New Roman"/>
                          <a:ea typeface="Times New Roman"/>
                          <a:cs typeface="Times New Roman"/>
                        </a:rPr>
                        <a:t>2</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solidFill>
                            <a:srgbClr val="000000"/>
                          </a:solidFill>
                          <a:latin typeface="Times New Roman"/>
                          <a:ea typeface="Times New Roman"/>
                          <a:cs typeface="Times New Roman"/>
                        </a:rPr>
                        <a:t>Jasa; rekayasa sosial, metode atau sistem, produk/barang</a:t>
                      </a:r>
                      <a:r>
                        <a:rPr lang="en-US" sz="2000" baseline="30000">
                          <a:solidFill>
                            <a:srgbClr val="000000"/>
                          </a:solidFill>
                          <a:latin typeface="Times New Roman"/>
                          <a:ea typeface="Times New Roman"/>
                          <a:cs typeface="Times New Roman"/>
                        </a:rPr>
                        <a:t>5)</a:t>
                      </a:r>
                      <a:endParaRPr lang="en-US" sz="20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37">
                <a:tc>
                  <a:txBody>
                    <a:bodyPr/>
                    <a:lstStyle/>
                    <a:p>
                      <a:pPr algn="ctr">
                        <a:lnSpc>
                          <a:spcPct val="107000"/>
                        </a:lnSpc>
                        <a:spcAft>
                          <a:spcPts val="0"/>
                        </a:spcAft>
                      </a:pPr>
                      <a:r>
                        <a:rPr lang="en-US" sz="2000" dirty="0">
                          <a:solidFill>
                            <a:srgbClr val="000000"/>
                          </a:solidFill>
                          <a:latin typeface="Times New Roman"/>
                          <a:ea typeface="Times New Roman"/>
                          <a:cs typeface="Times New Roman"/>
                        </a:rPr>
                        <a:t>3</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solidFill>
                            <a:srgbClr val="000000"/>
                          </a:solidFill>
                          <a:latin typeface="Times New Roman"/>
                          <a:ea typeface="Times New Roman"/>
                          <a:cs typeface="Times New Roman"/>
                        </a:rPr>
                        <a:t>Inovasi baru TTG</a:t>
                      </a:r>
                      <a:r>
                        <a:rPr lang="en-US" sz="2000" baseline="30000">
                          <a:solidFill>
                            <a:srgbClr val="000000"/>
                          </a:solidFill>
                          <a:latin typeface="Times New Roman"/>
                          <a:ea typeface="Times New Roman"/>
                          <a:cs typeface="Times New Roman"/>
                        </a:rPr>
                        <a:t>5)</a:t>
                      </a:r>
                      <a:endParaRPr lang="en-US" sz="20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5411">
                <a:tc>
                  <a:txBody>
                    <a:bodyPr/>
                    <a:lstStyle/>
                    <a:p>
                      <a:pPr algn="ctr">
                        <a:lnSpc>
                          <a:spcPct val="107000"/>
                        </a:lnSpc>
                        <a:spcAft>
                          <a:spcPts val="0"/>
                        </a:spcAft>
                      </a:pPr>
                      <a:r>
                        <a:rPr lang="en-US" sz="2000" dirty="0">
                          <a:solidFill>
                            <a:srgbClr val="000000"/>
                          </a:solidFill>
                          <a:latin typeface="Times New Roman"/>
                          <a:ea typeface="Times New Roman"/>
                          <a:cs typeface="Times New Roman"/>
                        </a:rPr>
                        <a:t>4</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solidFill>
                            <a:srgbClr val="000000"/>
                          </a:solidFill>
                          <a:latin typeface="Times New Roman"/>
                          <a:ea typeface="Times New Roman"/>
                          <a:cs typeface="Times New Roman"/>
                        </a:rPr>
                        <a:t>Hak kekayaan intelektual (Paten, Paten sederhana, Hak Cipta, Merek dagang, Rahasia dagang, Desain Produk Industri, Perlindungan Varietas Tanaman, Perlindungan Desain Topografi Sirkuit Terpadu)</a:t>
                      </a:r>
                      <a:r>
                        <a:rPr lang="en-US" sz="2000" baseline="30000">
                          <a:solidFill>
                            <a:srgbClr val="000000"/>
                          </a:solidFill>
                          <a:latin typeface="Times New Roman"/>
                          <a:ea typeface="Times New Roman"/>
                          <a:cs typeface="Times New Roman"/>
                        </a:rPr>
                        <a:t>4) </a:t>
                      </a:r>
                      <a:endParaRPr lang="en-US" sz="200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37">
                <a:tc>
                  <a:txBody>
                    <a:bodyPr/>
                    <a:lstStyle/>
                    <a:p>
                      <a:pPr algn="ctr">
                        <a:lnSpc>
                          <a:spcPct val="107000"/>
                        </a:lnSpc>
                        <a:spcAft>
                          <a:spcPts val="0"/>
                        </a:spcAft>
                      </a:pPr>
                      <a:r>
                        <a:rPr lang="en-US" sz="2000" dirty="0">
                          <a:solidFill>
                            <a:srgbClr val="000000"/>
                          </a:solidFill>
                          <a:latin typeface="Times New Roman"/>
                          <a:ea typeface="Times New Roman"/>
                          <a:cs typeface="Times New Roman"/>
                        </a:rPr>
                        <a:t>5</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err="1">
                          <a:solidFill>
                            <a:srgbClr val="000000"/>
                          </a:solidFill>
                          <a:latin typeface="Times New Roman"/>
                          <a:ea typeface="Times New Roman"/>
                          <a:cs typeface="Times New Roman"/>
                        </a:rPr>
                        <a:t>Buku</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ber</a:t>
                      </a:r>
                      <a:r>
                        <a:rPr lang="en-US" sz="2000" dirty="0">
                          <a:solidFill>
                            <a:srgbClr val="000000"/>
                          </a:solidFill>
                          <a:latin typeface="Times New Roman"/>
                          <a:ea typeface="Times New Roman"/>
                          <a:cs typeface="Times New Roman"/>
                        </a:rPr>
                        <a:t> ISBN</a:t>
                      </a:r>
                      <a:r>
                        <a:rPr lang="en-US" sz="2000" baseline="30000" dirty="0">
                          <a:solidFill>
                            <a:srgbClr val="000000"/>
                          </a:solidFill>
                          <a:latin typeface="Times New Roman"/>
                          <a:ea typeface="Times New Roman"/>
                          <a:cs typeface="Times New Roman"/>
                        </a:rPr>
                        <a:t>6)</a:t>
                      </a:r>
                      <a:endParaRPr lang="en-US" sz="20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dirty="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dirty="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dirty="0">
                        <a:solidFill>
                          <a:srgbClr val="000000"/>
                        </a:solidFill>
                        <a:latin typeface="Times New Roman"/>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1142965" y="4857760"/>
            <a:ext cx="1219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1)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TS =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Tahun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sekarang</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tahun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pertama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tidak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draf</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submitted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reviewed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atau</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accepted/published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3)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tidak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draf</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terdaftar</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atau</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sudah</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dilaksanakan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4)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tidak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draf</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atau</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terdaftar</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granted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5)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tidak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draf</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produk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atau</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penerapan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6)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tidak</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draf</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proses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editing</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sudah</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terbit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7)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dengan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belum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tercapai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tercapai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atau</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melebihi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854970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90144583"/>
              </p:ext>
            </p:extLst>
          </p:nvPr>
        </p:nvGraphicFramePr>
        <p:xfrm>
          <a:off x="95208" y="214290"/>
          <a:ext cx="11906291"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4130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A2D0B2-63A1-2247-8D57-78DD4EA0539F}"/>
              </a:ext>
            </a:extLst>
          </p:cNvPr>
          <p:cNvSpPr>
            <a:spLocks noGrp="1"/>
          </p:cNvSpPr>
          <p:nvPr>
            <p:ph type="title"/>
          </p:nvPr>
        </p:nvSpPr>
        <p:spPr/>
        <p:txBody>
          <a:bodyPr>
            <a:normAutofit fontScale="90000"/>
          </a:bodyPr>
          <a:lstStyle/>
          <a:p>
            <a:r>
              <a:rPr lang="en-US" dirty="0" err="1"/>
              <a:t>Persyaratan</a:t>
            </a:r>
            <a:r>
              <a:rPr lang="en-US" dirty="0"/>
              <a:t> </a:t>
            </a:r>
            <a:r>
              <a:rPr lang="en-US" dirty="0" err="1"/>
              <a:t>U</a:t>
            </a:r>
            <a:r>
              <a:rPr lang="en-US" dirty="0" err="1" smtClean="0"/>
              <a:t>mum</a:t>
            </a:r>
            <a:r>
              <a:rPr lang="en-US" dirty="0" smtClean="0"/>
              <a:t> </a:t>
            </a:r>
            <a:r>
              <a:rPr lang="en-US" dirty="0" err="1"/>
              <a:t>U</a:t>
            </a:r>
            <a:r>
              <a:rPr lang="en-US" dirty="0" err="1" smtClean="0"/>
              <a:t>sulan</a:t>
            </a:r>
            <a:r>
              <a:rPr lang="en-US" dirty="0" smtClean="0"/>
              <a:t> </a:t>
            </a:r>
            <a:r>
              <a:rPr lang="en-US" dirty="0" err="1"/>
              <a:t>S</a:t>
            </a:r>
            <a:r>
              <a:rPr lang="en-US" dirty="0" err="1" smtClean="0"/>
              <a:t>kema</a:t>
            </a:r>
            <a:r>
              <a:rPr lang="en-US" dirty="0" smtClean="0"/>
              <a:t> </a:t>
            </a:r>
            <a:r>
              <a:rPr lang="en-US" dirty="0" err="1"/>
              <a:t>P</a:t>
            </a:r>
            <a:r>
              <a:rPr lang="en-US" dirty="0" err="1" smtClean="0"/>
              <a:t>engabdian</a:t>
            </a:r>
            <a:endParaRPr lang="en-US" dirty="0"/>
          </a:p>
        </p:txBody>
      </p:sp>
      <p:sp>
        <p:nvSpPr>
          <p:cNvPr id="3" name="Content Placeholder 2">
            <a:extLst>
              <a:ext uri="{FF2B5EF4-FFF2-40B4-BE49-F238E27FC236}">
                <a16:creationId xmlns="" xmlns:a16="http://schemas.microsoft.com/office/drawing/2014/main" id="{D069F906-5220-C545-893F-4B76CA89C5B4}"/>
              </a:ext>
            </a:extLst>
          </p:cNvPr>
          <p:cNvSpPr>
            <a:spLocks noGrp="1"/>
          </p:cNvSpPr>
          <p:nvPr>
            <p:ph idx="1"/>
          </p:nvPr>
        </p:nvSpPr>
        <p:spPr/>
        <p:txBody>
          <a:bodyPr>
            <a:normAutofit lnSpcReduction="10000"/>
          </a:bodyPr>
          <a:lstStyle/>
          <a:p>
            <a:pPr lvl="0"/>
            <a:r>
              <a:rPr lang="en-US" sz="2800" dirty="0" err="1">
                <a:latin typeface="Arial" panose="020B0604020202020204" pitchFamily="34" charset="0"/>
                <a:cs typeface="Arial" panose="020B0604020202020204" pitchFamily="34" charset="0"/>
              </a:rPr>
              <a:t>Dosen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memiliki</a:t>
            </a:r>
            <a:r>
              <a:rPr lang="en-US" sz="2800" dirty="0">
                <a:latin typeface="Arial" panose="020B0604020202020204" pitchFamily="34" charset="0"/>
                <a:cs typeface="Arial" panose="020B0604020202020204" pitchFamily="34" charset="0"/>
              </a:rPr>
              <a:t> NIDN/NIDK.</a:t>
            </a:r>
            <a:endParaRPr lang="en-ID" sz="2800" dirty="0">
              <a:latin typeface="Arial" panose="020B0604020202020204" pitchFamily="34" charset="0"/>
              <a:cs typeface="Arial" panose="020B0604020202020204" pitchFamily="34" charset="0"/>
            </a:endParaRPr>
          </a:p>
          <a:p>
            <a:pPr lvl="0"/>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kompetensi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multidisiplin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sesuai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bidang</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diusulkan</a:t>
            </a:r>
            <a:r>
              <a:rPr lang="en-US" sz="2800" dirty="0">
                <a:latin typeface="Arial" panose="020B0604020202020204" pitchFamily="34" charset="0"/>
                <a:cs typeface="Arial" panose="020B0604020202020204" pitchFamily="34" charset="0"/>
              </a:rPr>
              <a:t>, minimal 2 (</a:t>
            </a:r>
            <a:r>
              <a:rPr lang="en-US" sz="2800" dirty="0" err="1">
                <a:latin typeface="Arial" panose="020B0604020202020204" pitchFamily="34" charset="0"/>
                <a:cs typeface="Arial" panose="020B0604020202020204" pitchFamily="34" charset="0"/>
              </a:rPr>
              <a:t>dua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kompetensi</a:t>
            </a:r>
            <a:r>
              <a:rPr lang="en-US" sz="2800" dirty="0">
                <a:latin typeface="Arial" panose="020B0604020202020204" pitchFamily="34" charset="0"/>
                <a:cs typeface="Arial" panose="020B0604020202020204" pitchFamily="34" charset="0"/>
              </a:rPr>
              <a:t>, </a:t>
            </a:r>
          </a:p>
          <a:p>
            <a:pPr lvl="0"/>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boleh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melaksanakan</a:t>
            </a:r>
            <a:r>
              <a:rPr lang="en-US" sz="2800" dirty="0">
                <a:latin typeface="Arial" panose="020B0604020202020204" pitchFamily="34" charset="0"/>
                <a:cs typeface="Arial" panose="020B0604020202020204" pitchFamily="34" charset="0"/>
              </a:rPr>
              <a:t> PKM/KKN-PPM </a:t>
            </a:r>
            <a:r>
              <a:rPr lang="en-US" sz="2800" dirty="0" err="1">
                <a:latin typeface="Arial" panose="020B0604020202020204" pitchFamily="34" charset="0"/>
                <a:cs typeface="Arial" panose="020B0604020202020204" pitchFamily="34" charset="0"/>
              </a:rPr>
              <a:t>sebanyak</a:t>
            </a:r>
            <a:r>
              <a:rPr lang="en-US" sz="2800" dirty="0">
                <a:latin typeface="Arial" panose="020B0604020202020204" pitchFamily="34" charset="0"/>
                <a:cs typeface="Arial" panose="020B0604020202020204" pitchFamily="34" charset="0"/>
              </a:rPr>
              <a:t> 3 kali </a:t>
            </a:r>
            <a:r>
              <a:rPr lang="en-US" sz="2800" dirty="0" err="1">
                <a:latin typeface="Arial" panose="020B0604020202020204" pitchFamily="34" charset="0"/>
                <a:cs typeface="Arial" panose="020B0604020202020204" pitchFamily="34" charset="0"/>
              </a:rPr>
              <a:t>sebagai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ketua</a:t>
            </a:r>
            <a:r>
              <a:rPr lang="en-US" sz="2800" dirty="0">
                <a:latin typeface="Arial" panose="020B0604020202020204" pitchFamily="34" charset="0"/>
                <a:cs typeface="Arial" panose="020B0604020202020204" pitchFamily="34" charset="0"/>
              </a:rPr>
              <a:t>, PKMS </a:t>
            </a:r>
            <a:r>
              <a:rPr lang="en-US" sz="2800" dirty="0" err="1">
                <a:latin typeface="Arial" panose="020B0604020202020204" pitchFamily="34" charset="0"/>
                <a:cs typeface="Arial" panose="020B0604020202020204" pitchFamily="34" charset="0"/>
              </a:rPr>
              <a:t>sebanyak</a:t>
            </a:r>
            <a:r>
              <a:rPr lang="en-US" sz="2800" dirty="0">
                <a:latin typeface="Arial" panose="020B0604020202020204" pitchFamily="34" charset="0"/>
                <a:cs typeface="Arial" panose="020B0604020202020204" pitchFamily="34" charset="0"/>
              </a:rPr>
              <a:t> 2 kali.</a:t>
            </a:r>
            <a:endParaRPr lang="en-ID" sz="2800" dirty="0">
              <a:latin typeface="Arial" panose="020B0604020202020204" pitchFamily="34" charset="0"/>
              <a:cs typeface="Arial" panose="020B0604020202020204" pitchFamily="34" charset="0"/>
            </a:endParaRPr>
          </a:p>
          <a:p>
            <a:r>
              <a:rPr lang="en-ID" sz="2800" dirty="0" err="1">
                <a:latin typeface="Arial" panose="020B0604020202020204" pitchFamily="34" charset="0"/>
                <a:cs typeface="Arial" panose="020B0604020202020204" pitchFamily="34" charset="0"/>
              </a:rPr>
              <a:t>Wajib</a:t>
            </a:r>
            <a:r>
              <a:rPr lang="en-ID" sz="2800" dirty="0">
                <a:latin typeface="Arial" panose="020B0604020202020204" pitchFamily="34" charset="0"/>
                <a:cs typeface="Arial" panose="020B0604020202020204" pitchFamily="34" charset="0"/>
              </a:rPr>
              <a:t> </a:t>
            </a:r>
            <a:r>
              <a:rPr lang="en-ID" sz="2800" dirty="0" err="1">
                <a:latin typeface="Arial" panose="020B0604020202020204" pitchFamily="34" charset="0"/>
                <a:cs typeface="Arial" panose="020B0604020202020204" pitchFamily="34" charset="0"/>
              </a:rPr>
              <a:t>melibatkan</a:t>
            </a:r>
            <a:r>
              <a:rPr lang="en-ID" sz="2800" dirty="0">
                <a:latin typeface="Arial" panose="020B0604020202020204" pitchFamily="34" charset="0"/>
                <a:cs typeface="Arial" panose="020B0604020202020204" pitchFamily="34" charset="0"/>
              </a:rPr>
              <a:t> 4 orang </a:t>
            </a:r>
            <a:r>
              <a:rPr lang="en-ID" sz="2800" dirty="0" err="1">
                <a:latin typeface="Arial" panose="020B0604020202020204" pitchFamily="34" charset="0"/>
                <a:cs typeface="Arial" panose="020B0604020202020204" pitchFamily="34" charset="0"/>
              </a:rPr>
              <a:t>mahasiswa</a:t>
            </a:r>
            <a:r>
              <a:rPr lang="en-ID" sz="2800" dirty="0">
                <a:latin typeface="Arial" panose="020B0604020202020204" pitchFamily="34" charset="0"/>
                <a:cs typeface="Arial" panose="020B0604020202020204" pitchFamily="34" charset="0"/>
              </a:rPr>
              <a:t> (multi </a:t>
            </a:r>
            <a:r>
              <a:rPr lang="en-ID" sz="2800" dirty="0" err="1">
                <a:latin typeface="Arial" panose="020B0604020202020204" pitchFamily="34" charset="0"/>
                <a:cs typeface="Arial" panose="020B0604020202020204" pitchFamily="34" charset="0"/>
              </a:rPr>
              <a:t>tahun</a:t>
            </a:r>
            <a:r>
              <a:rPr lang="en-ID" sz="2800" dirty="0">
                <a:latin typeface="Arial" panose="020B0604020202020204" pitchFamily="34" charset="0"/>
                <a:cs typeface="Arial" panose="020B0604020202020204" pitchFamily="34" charset="0"/>
              </a:rPr>
              <a:t>) </a:t>
            </a:r>
            <a:r>
              <a:rPr lang="en-ID" sz="2800" dirty="0" err="1">
                <a:latin typeface="Arial" panose="020B0604020202020204" pitchFamily="34" charset="0"/>
                <a:cs typeface="Arial" panose="020B0604020202020204" pitchFamily="34" charset="0"/>
              </a:rPr>
              <a:t>dan</a:t>
            </a:r>
            <a:r>
              <a:rPr lang="en-ID" sz="2800" dirty="0">
                <a:latin typeface="Arial" panose="020B0604020202020204" pitchFamily="34" charset="0"/>
                <a:cs typeface="Arial" panose="020B0604020202020204" pitchFamily="34" charset="0"/>
              </a:rPr>
              <a:t> 2 orang </a:t>
            </a:r>
            <a:r>
              <a:rPr lang="en-ID" sz="2800" dirty="0" err="1">
                <a:latin typeface="Arial" panose="020B0604020202020204" pitchFamily="34" charset="0"/>
                <a:cs typeface="Arial" panose="020B0604020202020204" pitchFamily="34" charset="0"/>
              </a:rPr>
              <a:t>mhs</a:t>
            </a:r>
            <a:r>
              <a:rPr lang="en-ID" sz="2800" dirty="0">
                <a:latin typeface="Arial" panose="020B0604020202020204" pitchFamily="34" charset="0"/>
                <a:cs typeface="Arial" panose="020B0604020202020204" pitchFamily="34" charset="0"/>
              </a:rPr>
              <a:t> (mono </a:t>
            </a:r>
            <a:r>
              <a:rPr lang="en-ID" sz="2800" dirty="0" err="1">
                <a:latin typeface="Arial" panose="020B0604020202020204" pitchFamily="34" charset="0"/>
                <a:cs typeface="Arial" panose="020B0604020202020204" pitchFamily="34" charset="0"/>
              </a:rPr>
              <a:t>tahun</a:t>
            </a:r>
            <a:r>
              <a:rPr lang="en-ID" sz="2800" dirty="0">
                <a:latin typeface="Arial" panose="020B0604020202020204" pitchFamily="34" charset="0"/>
                <a:cs typeface="Arial" panose="020B0604020202020204" pitchFamily="34" charset="0"/>
              </a:rPr>
              <a:t>)</a:t>
            </a:r>
          </a:p>
          <a:p>
            <a:r>
              <a:rPr lang="en-US" sz="2800" dirty="0" err="1">
                <a:latin typeface="Arial" panose="020B0604020202020204" pitchFamily="34" charset="0"/>
                <a:cs typeface="Arial" panose="020B0604020202020204" pitchFamily="34" charset="0"/>
              </a:rPr>
              <a:t>I</a:t>
            </a:r>
            <a:r>
              <a:rPr lang="en-US" sz="2800" dirty="0" err="1" smtClean="0">
                <a:latin typeface="Arial" panose="020B0604020202020204" pitchFamily="34" charset="0"/>
                <a:cs typeface="Arial" panose="020B0604020202020204" pitchFamily="34" charset="0"/>
              </a:rPr>
              <a:t>ptek</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yang </a:t>
            </a:r>
            <a:r>
              <a:rPr lang="en-US" sz="2800" dirty="0" err="1">
                <a:latin typeface="Arial" panose="020B0604020202020204" pitchFamily="34" charset="0"/>
                <a:cs typeface="Arial" panose="020B0604020202020204" pitchFamily="34" charset="0"/>
              </a:rPr>
              <a:t>diterapkan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hasil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penelitian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diprioritaskan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didanai</a:t>
            </a:r>
            <a:endParaRPr lang="en-US" sz="2800" dirty="0" smtClean="0">
              <a:latin typeface="Arial" panose="020B0604020202020204" pitchFamily="34" charset="0"/>
              <a:cs typeface="Arial" panose="020B0604020202020204" pitchFamily="34" charset="0"/>
            </a:endParaRPr>
          </a:p>
          <a:p>
            <a:r>
              <a:rPr lang="en-US" sz="2800" dirty="0" err="1" smtClean="0">
                <a:latin typeface="Arial" panose="020B0604020202020204" pitchFamily="34" charset="0"/>
                <a:cs typeface="Arial" panose="020B0604020202020204" pitchFamily="34" charset="0"/>
              </a:rPr>
              <a:t>Dosen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bisa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melaksanakan</a:t>
            </a:r>
            <a:r>
              <a:rPr lang="en-US" sz="2800" dirty="0" smtClean="0">
                <a:latin typeface="Arial" panose="020B0604020202020204" pitchFamily="34" charset="0"/>
                <a:cs typeface="Arial" panose="020B0604020202020204" pitchFamily="34" charset="0"/>
              </a:rPr>
              <a:t> 2 </a:t>
            </a:r>
            <a:r>
              <a:rPr lang="en-US" sz="2800" dirty="0" err="1" smtClean="0">
                <a:latin typeface="Arial" panose="020B0604020202020204" pitchFamily="34" charset="0"/>
                <a:cs typeface="Arial" panose="020B0604020202020204" pitchFamily="34" charset="0"/>
              </a:rPr>
              <a:t>skema</a:t>
            </a:r>
            <a:r>
              <a:rPr lang="en-US" sz="2800" dirty="0" smtClean="0">
                <a:latin typeface="Arial" panose="020B0604020202020204" pitchFamily="34" charset="0"/>
                <a:cs typeface="Arial" panose="020B0604020202020204" pitchFamily="34" charset="0"/>
              </a:rPr>
              <a:t> PPM 1 </a:t>
            </a:r>
            <a:r>
              <a:rPr lang="en-US" sz="2800" dirty="0" err="1" smtClean="0">
                <a:latin typeface="Arial" panose="020B0604020202020204" pitchFamily="34" charset="0"/>
                <a:cs typeface="Arial" panose="020B0604020202020204" pitchFamily="34" charset="0"/>
              </a:rPr>
              <a:t>sebagai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ketua</a:t>
            </a:r>
            <a:r>
              <a:rPr lang="en-US" sz="2800" dirty="0" smtClean="0">
                <a:latin typeface="Arial" panose="020B0604020202020204" pitchFamily="34" charset="0"/>
                <a:cs typeface="Arial" panose="020B0604020202020204" pitchFamily="34" charset="0"/>
              </a:rPr>
              <a:t> 1 </a:t>
            </a:r>
            <a:r>
              <a:rPr lang="en-US" sz="2800" dirty="0" err="1" smtClean="0">
                <a:latin typeface="Arial" panose="020B0604020202020204" pitchFamily="34" charset="0"/>
                <a:cs typeface="Arial" panose="020B0604020202020204" pitchFamily="34" charset="0"/>
              </a:rPr>
              <a:t>sebagai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anggota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atau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keduanya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sebagai</a:t>
            </a:r>
            <a:r>
              <a:rPr lang="en-US" sz="2800" dirty="0" smtClean="0">
                <a:latin typeface="Arial" panose="020B0604020202020204" pitchFamily="34" charset="0"/>
                <a:cs typeface="Arial" panose="020B0604020202020204" pitchFamily="34" charset="0"/>
              </a:rPr>
              <a:t> </a:t>
            </a:r>
            <a:r>
              <a:rPr lang="en-US" sz="2800" smtClean="0">
                <a:latin typeface="Arial" panose="020B0604020202020204" pitchFamily="34" charset="0"/>
                <a:cs typeface="Arial" panose="020B0604020202020204" pitchFamily="34" charset="0"/>
              </a:rPr>
              <a:t>anggota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0304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0979813"/>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9690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2631340"/>
              </p:ext>
            </p:extLst>
          </p:nvPr>
        </p:nvGraphicFramePr>
        <p:xfrm>
          <a:off x="666712" y="642918"/>
          <a:ext cx="10763283"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93296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11582400" cy="1252728"/>
          </a:xfrm>
        </p:spPr>
        <p:txBody>
          <a:bodyPr>
            <a:normAutofit/>
          </a:bodyPr>
          <a:lstStyle/>
          <a:p>
            <a:pPr algn="r"/>
            <a:r>
              <a:rPr lang="en-US" sz="3100" dirty="0"/>
              <a:t>7</a:t>
            </a:r>
            <a:r>
              <a:rPr lang="en-US" sz="2700" dirty="0"/>
              <a:t>. PROGRAM PENGEMBANGAN USAHA PRODUK INTELEKTUAL KAMPUS</a:t>
            </a:r>
            <a:r>
              <a:rPr lang="en-US" sz="3100" dirty="0"/>
              <a:t/>
            </a:r>
            <a:br>
              <a:rPr lang="en-US" sz="3100" dirty="0"/>
            </a:br>
            <a:r>
              <a:rPr lang="en-US" dirty="0"/>
              <a:t>PPUPIK</a:t>
            </a:r>
          </a:p>
        </p:txBody>
      </p:sp>
      <p:sp>
        <p:nvSpPr>
          <p:cNvPr id="3" name="Content Placeholder 2"/>
          <p:cNvSpPr>
            <a:spLocks noGrp="1"/>
          </p:cNvSpPr>
          <p:nvPr>
            <p:ph idx="1"/>
          </p:nvPr>
        </p:nvSpPr>
        <p:spPr>
          <a:xfrm>
            <a:off x="1634836" y="1775193"/>
            <a:ext cx="9947564" cy="4209972"/>
          </a:xfrm>
        </p:spPr>
        <p:txBody>
          <a:bodyPr>
            <a:normAutofit fontScale="85000" lnSpcReduction="20000"/>
          </a:bodyPr>
          <a:lstStyle/>
          <a:p>
            <a:r>
              <a:rPr lang="en-US" dirty="0" err="1">
                <a:latin typeface="Arial" pitchFamily="34" charset="0"/>
                <a:cs typeface="Arial" pitchFamily="34" charset="0"/>
              </a:rPr>
              <a:t>M</a:t>
            </a:r>
            <a:r>
              <a:rPr lang="en-US" dirty="0" err="1" smtClean="0">
                <a:latin typeface="Arial" pitchFamily="34" charset="0"/>
                <a:cs typeface="Arial" pitchFamily="34" charset="0"/>
              </a:rPr>
              <a:t>empercepat</a:t>
            </a:r>
            <a:r>
              <a:rPr lang="en-US" dirty="0" smtClean="0">
                <a:latin typeface="Arial" pitchFamily="34" charset="0"/>
                <a:cs typeface="Arial" pitchFamily="34" charset="0"/>
              </a:rPr>
              <a:t> </a:t>
            </a:r>
            <a:r>
              <a:rPr lang="en-US" dirty="0">
                <a:latin typeface="Arial" pitchFamily="34" charset="0"/>
                <a:cs typeface="Arial" pitchFamily="34" charset="0"/>
              </a:rPr>
              <a:t>proses </a:t>
            </a:r>
            <a:r>
              <a:rPr lang="en-US" dirty="0" err="1">
                <a:latin typeface="Arial" pitchFamily="34" charset="0"/>
                <a:cs typeface="Arial" pitchFamily="34" charset="0"/>
              </a:rPr>
              <a:t>pengembangan</a:t>
            </a:r>
            <a:r>
              <a:rPr lang="en-US" dirty="0">
                <a:latin typeface="Arial" pitchFamily="34" charset="0"/>
                <a:cs typeface="Arial" pitchFamily="34" charset="0"/>
              </a:rPr>
              <a:t> </a:t>
            </a:r>
            <a:r>
              <a:rPr lang="en-US" dirty="0" err="1">
                <a:latin typeface="Arial" pitchFamily="34" charset="0"/>
                <a:cs typeface="Arial" pitchFamily="34" charset="0"/>
              </a:rPr>
              <a:t>budaya</a:t>
            </a:r>
            <a:r>
              <a:rPr lang="en-US" dirty="0">
                <a:latin typeface="Arial" pitchFamily="34" charset="0"/>
                <a:cs typeface="Arial" pitchFamily="34" charset="0"/>
              </a:rPr>
              <a:t> </a:t>
            </a:r>
            <a:r>
              <a:rPr lang="en-US" dirty="0" err="1">
                <a:latin typeface="Arial" pitchFamily="34" charset="0"/>
                <a:cs typeface="Arial" pitchFamily="34" charset="0"/>
              </a:rPr>
              <a:t>kewirausahaan</a:t>
            </a:r>
            <a:r>
              <a:rPr lang="en-US" dirty="0">
                <a:latin typeface="Arial" pitchFamily="34" charset="0"/>
                <a:cs typeface="Arial" pitchFamily="34" charset="0"/>
              </a:rPr>
              <a:t> di </a:t>
            </a:r>
            <a:r>
              <a:rPr lang="en-US" dirty="0" err="1">
                <a:latin typeface="Arial" pitchFamily="34" charset="0"/>
                <a:cs typeface="Arial" pitchFamily="34" charset="0"/>
              </a:rPr>
              <a:t>perguruan</a:t>
            </a:r>
            <a:r>
              <a:rPr lang="en-US" dirty="0">
                <a:latin typeface="Arial" pitchFamily="34" charset="0"/>
                <a:cs typeface="Arial" pitchFamily="34" charset="0"/>
              </a:rPr>
              <a:t> </a:t>
            </a:r>
            <a:r>
              <a:rPr lang="en-US" dirty="0" err="1">
                <a:latin typeface="Arial" pitchFamily="34" charset="0"/>
                <a:cs typeface="Arial" pitchFamily="34" charset="0"/>
              </a:rPr>
              <a:t>tinggi</a:t>
            </a:r>
            <a:r>
              <a:rPr lang="en-US" dirty="0">
                <a:latin typeface="Arial" pitchFamily="34" charset="0"/>
                <a:cs typeface="Arial" pitchFamily="34" charset="0"/>
              </a:rPr>
              <a:t>;</a:t>
            </a:r>
          </a:p>
          <a:p>
            <a:r>
              <a:rPr lang="en-US" dirty="0" err="1">
                <a:latin typeface="Arial" pitchFamily="34" charset="0"/>
                <a:cs typeface="Arial" pitchFamily="34" charset="0"/>
              </a:rPr>
              <a:t>M</a:t>
            </a:r>
            <a:r>
              <a:rPr lang="en-US" dirty="0" err="1" smtClean="0">
                <a:latin typeface="Arial" pitchFamily="34" charset="0"/>
                <a:cs typeface="Arial" pitchFamily="34" charset="0"/>
              </a:rPr>
              <a:t>embantu</a:t>
            </a:r>
            <a:r>
              <a:rPr lang="en-US" dirty="0" smtClean="0">
                <a:latin typeface="Arial" pitchFamily="34" charset="0"/>
                <a:cs typeface="Arial" pitchFamily="34" charset="0"/>
              </a:rPr>
              <a:t> </a:t>
            </a:r>
            <a:r>
              <a:rPr lang="en-US" dirty="0" err="1">
                <a:latin typeface="Arial" pitchFamily="34" charset="0"/>
                <a:cs typeface="Arial" pitchFamily="34" charset="0"/>
              </a:rPr>
              <a:t>menciptakan</a:t>
            </a:r>
            <a:r>
              <a:rPr lang="en-US" dirty="0">
                <a:latin typeface="Arial" pitchFamily="34" charset="0"/>
                <a:cs typeface="Arial" pitchFamily="34" charset="0"/>
              </a:rPr>
              <a:t> </a:t>
            </a:r>
            <a:r>
              <a:rPr lang="en-US" dirty="0" err="1">
                <a:latin typeface="Arial" pitchFamily="34" charset="0"/>
                <a:cs typeface="Arial" pitchFamily="34" charset="0"/>
              </a:rPr>
              <a:t>akses</a:t>
            </a:r>
            <a:r>
              <a:rPr lang="en-US" dirty="0">
                <a:latin typeface="Arial" pitchFamily="34" charset="0"/>
                <a:cs typeface="Arial" pitchFamily="34" charset="0"/>
              </a:rPr>
              <a:t> </a:t>
            </a:r>
            <a:r>
              <a:rPr lang="en-US" dirty="0" err="1">
                <a:latin typeface="Arial" pitchFamily="34" charset="0"/>
                <a:cs typeface="Arial" pitchFamily="34" charset="0"/>
              </a:rPr>
              <a:t>bagi</a:t>
            </a:r>
            <a:r>
              <a:rPr lang="en-US" dirty="0">
                <a:latin typeface="Arial" pitchFamily="34" charset="0"/>
                <a:cs typeface="Arial" pitchFamily="34" charset="0"/>
              </a:rPr>
              <a:t> </a:t>
            </a:r>
            <a:r>
              <a:rPr lang="en-US" dirty="0" err="1">
                <a:latin typeface="Arial" pitchFamily="34" charset="0"/>
                <a:cs typeface="Arial" pitchFamily="34" charset="0"/>
              </a:rPr>
              <a:t>terciptanya</a:t>
            </a:r>
            <a:r>
              <a:rPr lang="en-US" dirty="0">
                <a:latin typeface="Arial" pitchFamily="34" charset="0"/>
                <a:cs typeface="Arial" pitchFamily="34" charset="0"/>
              </a:rPr>
              <a:t> </a:t>
            </a:r>
            <a:r>
              <a:rPr lang="en-US" dirty="0" err="1">
                <a:latin typeface="Arial" pitchFamily="34" charset="0"/>
                <a:cs typeface="Arial" pitchFamily="34" charset="0"/>
              </a:rPr>
              <a:t>wirausaha</a:t>
            </a:r>
            <a:r>
              <a:rPr lang="en-US" dirty="0">
                <a:latin typeface="Arial" pitchFamily="34" charset="0"/>
                <a:cs typeface="Arial" pitchFamily="34" charset="0"/>
              </a:rPr>
              <a:t> </a:t>
            </a:r>
            <a:r>
              <a:rPr lang="en-US" dirty="0" err="1">
                <a:latin typeface="Arial" pitchFamily="34" charset="0"/>
                <a:cs typeface="Arial" pitchFamily="34" charset="0"/>
              </a:rPr>
              <a:t>baru</a:t>
            </a:r>
            <a:r>
              <a:rPr lang="en-US" dirty="0">
                <a:latin typeface="Arial" pitchFamily="34" charset="0"/>
                <a:cs typeface="Arial" pitchFamily="34" charset="0"/>
              </a:rPr>
              <a:t>;</a:t>
            </a:r>
          </a:p>
          <a:p>
            <a:r>
              <a:rPr lang="en-US" dirty="0" err="1">
                <a:latin typeface="Arial" pitchFamily="34" charset="0"/>
                <a:cs typeface="Arial" pitchFamily="34" charset="0"/>
              </a:rPr>
              <a:t>M</a:t>
            </a:r>
            <a:r>
              <a:rPr lang="en-US" dirty="0" err="1" smtClean="0">
                <a:latin typeface="Arial" pitchFamily="34" charset="0"/>
                <a:cs typeface="Arial" pitchFamily="34" charset="0"/>
              </a:rPr>
              <a:t>enunjang</a:t>
            </a:r>
            <a:r>
              <a:rPr lang="en-US" dirty="0" smtClean="0">
                <a:latin typeface="Arial" pitchFamily="34" charset="0"/>
                <a:cs typeface="Arial" pitchFamily="34" charset="0"/>
              </a:rPr>
              <a:t> </a:t>
            </a:r>
            <a:r>
              <a:rPr lang="en-US" dirty="0" err="1">
                <a:latin typeface="Arial" pitchFamily="34" charset="0"/>
                <a:cs typeface="Arial" pitchFamily="34" charset="0"/>
              </a:rPr>
              <a:t>otonomi</a:t>
            </a:r>
            <a:r>
              <a:rPr lang="en-US" dirty="0">
                <a:latin typeface="Arial" pitchFamily="34" charset="0"/>
                <a:cs typeface="Arial" pitchFamily="34" charset="0"/>
              </a:rPr>
              <a:t> </a:t>
            </a:r>
            <a:r>
              <a:rPr lang="en-US" dirty="0" err="1">
                <a:latin typeface="Arial" pitchFamily="34" charset="0"/>
                <a:cs typeface="Arial" pitchFamily="34" charset="0"/>
              </a:rPr>
              <a:t>kampus</a:t>
            </a:r>
            <a:r>
              <a:rPr lang="en-US" dirty="0">
                <a:latin typeface="Arial" pitchFamily="34" charset="0"/>
                <a:cs typeface="Arial" pitchFamily="34" charset="0"/>
              </a:rPr>
              <a:t> </a:t>
            </a:r>
            <a:r>
              <a:rPr lang="en-US" dirty="0" err="1">
                <a:latin typeface="Arial" pitchFamily="34" charset="0"/>
                <a:cs typeface="Arial" pitchFamily="34" charset="0"/>
              </a:rPr>
              <a:t>perguruan</a:t>
            </a:r>
            <a:r>
              <a:rPr lang="en-US" dirty="0">
                <a:latin typeface="Arial" pitchFamily="34" charset="0"/>
                <a:cs typeface="Arial" pitchFamily="34" charset="0"/>
              </a:rPr>
              <a:t> </a:t>
            </a:r>
            <a:r>
              <a:rPr lang="en-US" dirty="0" err="1">
                <a:latin typeface="Arial" pitchFamily="34" charset="0"/>
                <a:cs typeface="Arial" pitchFamily="34" charset="0"/>
              </a:rPr>
              <a:t>tinggi</a:t>
            </a:r>
            <a:r>
              <a:rPr lang="en-US" dirty="0">
                <a:latin typeface="Arial" pitchFamily="34" charset="0"/>
                <a:cs typeface="Arial" pitchFamily="34" charset="0"/>
              </a:rPr>
              <a:t> </a:t>
            </a:r>
            <a:r>
              <a:rPr lang="en-US" dirty="0" err="1">
                <a:latin typeface="Arial" pitchFamily="34" charset="0"/>
                <a:cs typeface="Arial" pitchFamily="34" charset="0"/>
              </a:rPr>
              <a:t>melalui</a:t>
            </a:r>
            <a:r>
              <a:rPr lang="en-US" dirty="0">
                <a:latin typeface="Arial" pitchFamily="34" charset="0"/>
                <a:cs typeface="Arial" pitchFamily="34" charset="0"/>
              </a:rPr>
              <a:t> </a:t>
            </a:r>
            <a:r>
              <a:rPr lang="en-US" dirty="0" err="1">
                <a:latin typeface="Arial" pitchFamily="34" charset="0"/>
                <a:cs typeface="Arial" pitchFamily="34" charset="0"/>
              </a:rPr>
              <a:t>perolehan</a:t>
            </a:r>
            <a:r>
              <a:rPr lang="en-US" dirty="0">
                <a:latin typeface="Arial" pitchFamily="34" charset="0"/>
                <a:cs typeface="Arial" pitchFamily="34" charset="0"/>
              </a:rPr>
              <a:t> </a:t>
            </a:r>
            <a:r>
              <a:rPr lang="en-US" dirty="0" err="1">
                <a:latin typeface="Arial" pitchFamily="34" charset="0"/>
                <a:cs typeface="Arial" pitchFamily="34" charset="0"/>
              </a:rPr>
              <a:t>pendapatan</a:t>
            </a:r>
            <a:r>
              <a:rPr lang="en-US" dirty="0">
                <a:latin typeface="Arial" pitchFamily="34" charset="0"/>
                <a:cs typeface="Arial" pitchFamily="34" charset="0"/>
              </a:rPr>
              <a:t> </a:t>
            </a:r>
            <a:r>
              <a:rPr lang="en-US" dirty="0" err="1">
                <a:latin typeface="Arial" pitchFamily="34" charset="0"/>
                <a:cs typeface="Arial" pitchFamily="34" charset="0"/>
              </a:rPr>
              <a:t>mandiri</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bermitra</a:t>
            </a:r>
            <a:r>
              <a:rPr lang="en-US" dirty="0">
                <a:latin typeface="Arial" pitchFamily="34" charset="0"/>
                <a:cs typeface="Arial" pitchFamily="34" charset="0"/>
              </a:rPr>
              <a:t>;</a:t>
            </a:r>
          </a:p>
          <a:p>
            <a:r>
              <a:rPr lang="en-US" dirty="0" err="1">
                <a:latin typeface="Arial" pitchFamily="34" charset="0"/>
                <a:cs typeface="Arial" pitchFamily="34" charset="0"/>
              </a:rPr>
              <a:t>M</a:t>
            </a:r>
            <a:r>
              <a:rPr lang="en-US" dirty="0" err="1" smtClean="0">
                <a:latin typeface="Arial" pitchFamily="34" charset="0"/>
                <a:cs typeface="Arial" pitchFamily="34" charset="0"/>
              </a:rPr>
              <a:t>emberikan</a:t>
            </a:r>
            <a:r>
              <a:rPr lang="en-US" dirty="0" smtClean="0">
                <a:latin typeface="Arial" pitchFamily="34" charset="0"/>
                <a:cs typeface="Arial" pitchFamily="34" charset="0"/>
              </a:rPr>
              <a:t> </a:t>
            </a:r>
            <a:r>
              <a:rPr lang="en-US" dirty="0" err="1">
                <a:latin typeface="Arial" pitchFamily="34" charset="0"/>
                <a:cs typeface="Arial" pitchFamily="34" charset="0"/>
              </a:rPr>
              <a:t>kesempatan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pengalaman</a:t>
            </a:r>
            <a:r>
              <a:rPr lang="en-US" dirty="0">
                <a:latin typeface="Arial" pitchFamily="34" charset="0"/>
                <a:cs typeface="Arial" pitchFamily="34" charset="0"/>
              </a:rPr>
              <a:t> </a:t>
            </a:r>
            <a:r>
              <a:rPr lang="en-US" dirty="0" err="1">
                <a:latin typeface="Arial" pitchFamily="34" charset="0"/>
                <a:cs typeface="Arial" pitchFamily="34" charset="0"/>
              </a:rPr>
              <a:t>kerja</a:t>
            </a:r>
            <a:r>
              <a:rPr lang="en-US" dirty="0">
                <a:latin typeface="Arial" pitchFamily="34" charset="0"/>
                <a:cs typeface="Arial" pitchFamily="34" charset="0"/>
              </a:rPr>
              <a:t> </a:t>
            </a:r>
            <a:r>
              <a:rPr lang="en-US" dirty="0" err="1">
                <a:latin typeface="Arial" pitchFamily="34" charset="0"/>
                <a:cs typeface="Arial" pitchFamily="34" charset="0"/>
              </a:rPr>
              <a:t>kepada</a:t>
            </a:r>
            <a:r>
              <a:rPr lang="en-US" dirty="0">
                <a:latin typeface="Arial" pitchFamily="34" charset="0"/>
                <a:cs typeface="Arial" pitchFamily="34" charset="0"/>
              </a:rPr>
              <a:t> </a:t>
            </a:r>
            <a:r>
              <a:rPr lang="en-US" dirty="0" err="1">
                <a:latin typeface="Arial" pitchFamily="34" charset="0"/>
                <a:cs typeface="Arial" pitchFamily="34" charset="0"/>
              </a:rPr>
              <a:t>mahasiswa</a:t>
            </a:r>
            <a:r>
              <a:rPr lang="en-US" dirty="0">
                <a:latin typeface="Arial" pitchFamily="34" charset="0"/>
                <a:cs typeface="Arial" pitchFamily="34" charset="0"/>
              </a:rPr>
              <a:t>;</a:t>
            </a:r>
          </a:p>
          <a:p>
            <a:r>
              <a:rPr lang="en-US" dirty="0" err="1">
                <a:latin typeface="Arial" pitchFamily="34" charset="0"/>
                <a:cs typeface="Arial" pitchFamily="34" charset="0"/>
              </a:rPr>
              <a:t>M</a:t>
            </a:r>
            <a:r>
              <a:rPr lang="en-US" dirty="0" err="1" smtClean="0">
                <a:latin typeface="Arial" pitchFamily="34" charset="0"/>
                <a:cs typeface="Arial" pitchFamily="34" charset="0"/>
              </a:rPr>
              <a:t>endorong</a:t>
            </a:r>
            <a:r>
              <a:rPr lang="en-US" dirty="0" smtClean="0">
                <a:latin typeface="Arial" pitchFamily="34" charset="0"/>
                <a:cs typeface="Arial" pitchFamily="34" charset="0"/>
              </a:rPr>
              <a:t> </a:t>
            </a:r>
            <a:r>
              <a:rPr lang="en-US" dirty="0" err="1">
                <a:latin typeface="Arial" pitchFamily="34" charset="0"/>
                <a:cs typeface="Arial" pitchFamily="34" charset="0"/>
              </a:rPr>
              <a:t>berkembangnya</a:t>
            </a:r>
            <a:r>
              <a:rPr lang="en-US" dirty="0">
                <a:latin typeface="Arial" pitchFamily="34" charset="0"/>
                <a:cs typeface="Arial" pitchFamily="34" charset="0"/>
              </a:rPr>
              <a:t> </a:t>
            </a:r>
            <a:r>
              <a:rPr lang="en-US" dirty="0" err="1">
                <a:latin typeface="Arial" pitchFamily="34" charset="0"/>
                <a:cs typeface="Arial" pitchFamily="34" charset="0"/>
              </a:rPr>
              <a:t>budaya</a:t>
            </a:r>
            <a:r>
              <a:rPr lang="en-US" dirty="0">
                <a:latin typeface="Arial" pitchFamily="34" charset="0"/>
                <a:cs typeface="Arial" pitchFamily="34" charset="0"/>
              </a:rPr>
              <a:t> </a:t>
            </a:r>
            <a:r>
              <a:rPr lang="en-US" dirty="0" err="1">
                <a:latin typeface="Arial" pitchFamily="34" charset="0"/>
                <a:cs typeface="Arial" pitchFamily="34" charset="0"/>
              </a:rPr>
              <a:t>pemanfaatan</a:t>
            </a:r>
            <a:r>
              <a:rPr lang="en-US" dirty="0">
                <a:latin typeface="Arial" pitchFamily="34" charset="0"/>
                <a:cs typeface="Arial" pitchFamily="34" charset="0"/>
              </a:rPr>
              <a:t> </a:t>
            </a:r>
            <a:r>
              <a:rPr lang="en-US" dirty="0" err="1">
                <a:latin typeface="Arial" pitchFamily="34" charset="0"/>
                <a:cs typeface="Arial" pitchFamily="34" charset="0"/>
              </a:rPr>
              <a:t>hasil</a:t>
            </a:r>
            <a:r>
              <a:rPr lang="en-US" dirty="0">
                <a:latin typeface="Arial" pitchFamily="34" charset="0"/>
                <a:cs typeface="Arial" pitchFamily="34" charset="0"/>
              </a:rPr>
              <a:t> </a:t>
            </a:r>
            <a:r>
              <a:rPr lang="en-US" dirty="0" err="1">
                <a:latin typeface="Arial" pitchFamily="34" charset="0"/>
                <a:cs typeface="Arial" pitchFamily="34" charset="0"/>
              </a:rPr>
              <a:t>riset</a:t>
            </a:r>
            <a:r>
              <a:rPr lang="en-US" dirty="0">
                <a:latin typeface="Arial" pitchFamily="34" charset="0"/>
                <a:cs typeface="Arial" pitchFamily="34" charset="0"/>
              </a:rPr>
              <a:t> </a:t>
            </a:r>
            <a:r>
              <a:rPr lang="en-US" dirty="0" err="1">
                <a:latin typeface="Arial" pitchFamily="34" charset="0"/>
                <a:cs typeface="Arial" pitchFamily="34" charset="0"/>
              </a:rPr>
              <a:t>perguruan</a:t>
            </a:r>
            <a:r>
              <a:rPr lang="en-US" dirty="0">
                <a:latin typeface="Arial" pitchFamily="34" charset="0"/>
                <a:cs typeface="Arial" pitchFamily="34" charset="0"/>
              </a:rPr>
              <a:t> </a:t>
            </a:r>
            <a:r>
              <a:rPr lang="en-US" dirty="0" err="1">
                <a:latin typeface="Arial" pitchFamily="34" charset="0"/>
                <a:cs typeface="Arial" pitchFamily="34" charset="0"/>
              </a:rPr>
              <a:t>tinggi</a:t>
            </a:r>
            <a:r>
              <a:rPr lang="en-US" dirty="0">
                <a:latin typeface="Arial" pitchFamily="34" charset="0"/>
                <a:cs typeface="Arial" pitchFamily="34" charset="0"/>
              </a:rPr>
              <a:t> </a:t>
            </a:r>
            <a:r>
              <a:rPr lang="en-US" dirty="0" err="1">
                <a:latin typeface="Arial" pitchFamily="34" charset="0"/>
                <a:cs typeface="Arial" pitchFamily="34" charset="0"/>
              </a:rPr>
              <a:t>bagi</a:t>
            </a:r>
            <a:r>
              <a:rPr lang="en-US" dirty="0">
                <a:latin typeface="Arial" pitchFamily="34" charset="0"/>
                <a:cs typeface="Arial" pitchFamily="34" charset="0"/>
              </a:rPr>
              <a:t> </a:t>
            </a:r>
            <a:r>
              <a:rPr lang="en-US" dirty="0" err="1">
                <a:latin typeface="Arial" pitchFamily="34" charset="0"/>
                <a:cs typeface="Arial" pitchFamily="34" charset="0"/>
              </a:rPr>
              <a:t>masyarakat</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p>
          <a:p>
            <a:r>
              <a:rPr lang="en-US" dirty="0" err="1">
                <a:latin typeface="Arial" pitchFamily="34" charset="0"/>
                <a:cs typeface="Arial" pitchFamily="34" charset="0"/>
              </a:rPr>
              <a:t>M</a:t>
            </a:r>
            <a:r>
              <a:rPr lang="en-US" dirty="0" err="1" smtClean="0">
                <a:latin typeface="Arial" pitchFamily="34" charset="0"/>
                <a:cs typeface="Arial" pitchFamily="34" charset="0"/>
              </a:rPr>
              <a:t>embina</a:t>
            </a:r>
            <a:r>
              <a:rPr lang="en-US" dirty="0" smtClean="0">
                <a:latin typeface="Arial" pitchFamily="34" charset="0"/>
                <a:cs typeface="Arial" pitchFamily="34" charset="0"/>
              </a:rPr>
              <a:t> </a:t>
            </a:r>
            <a:r>
              <a:rPr lang="en-US" dirty="0" err="1">
                <a:latin typeface="Arial" pitchFamily="34" charset="0"/>
                <a:cs typeface="Arial" pitchFamily="34" charset="0"/>
              </a:rPr>
              <a:t>kerja</a:t>
            </a:r>
            <a:r>
              <a:rPr lang="en-US" dirty="0">
                <a:latin typeface="Arial" pitchFamily="34" charset="0"/>
                <a:cs typeface="Arial" pitchFamily="34" charset="0"/>
              </a:rPr>
              <a:t> </a:t>
            </a:r>
            <a:r>
              <a:rPr lang="en-US" dirty="0" err="1">
                <a:latin typeface="Arial" pitchFamily="34" charset="0"/>
                <a:cs typeface="Arial" pitchFamily="34" charset="0"/>
              </a:rPr>
              <a:t>sama</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sektor</a:t>
            </a:r>
            <a:r>
              <a:rPr lang="en-US" dirty="0">
                <a:latin typeface="Arial" pitchFamily="34" charset="0"/>
                <a:cs typeface="Arial" pitchFamily="34" charset="0"/>
              </a:rPr>
              <a:t> </a:t>
            </a:r>
            <a:r>
              <a:rPr lang="en-US" dirty="0" err="1">
                <a:latin typeface="Arial" pitchFamily="34" charset="0"/>
                <a:cs typeface="Arial" pitchFamily="34" charset="0"/>
              </a:rPr>
              <a:t>swasta</a:t>
            </a:r>
            <a:r>
              <a:rPr lang="en-US" dirty="0">
                <a:latin typeface="Arial" pitchFamily="34" charset="0"/>
                <a:cs typeface="Arial" pitchFamily="34" charset="0"/>
              </a:rPr>
              <a:t> </a:t>
            </a:r>
            <a:r>
              <a:rPr lang="en-US" dirty="0" err="1">
                <a:latin typeface="Arial" pitchFamily="34" charset="0"/>
                <a:cs typeface="Arial" pitchFamily="34" charset="0"/>
              </a:rPr>
              <a:t>termasuk</a:t>
            </a:r>
            <a:r>
              <a:rPr lang="en-US" dirty="0">
                <a:latin typeface="Arial" pitchFamily="34" charset="0"/>
                <a:cs typeface="Arial" pitchFamily="34" charset="0"/>
              </a:rPr>
              <a:t> </a:t>
            </a:r>
            <a:r>
              <a:rPr lang="en-US" dirty="0" err="1">
                <a:latin typeface="Arial" pitchFamily="34" charset="0"/>
                <a:cs typeface="Arial" pitchFamily="34" charset="0"/>
              </a:rPr>
              <a:t>pihak</a:t>
            </a:r>
            <a:r>
              <a:rPr lang="en-US" dirty="0">
                <a:latin typeface="Arial" pitchFamily="34" charset="0"/>
                <a:cs typeface="Arial" pitchFamily="34" charset="0"/>
              </a:rPr>
              <a:t> </a:t>
            </a:r>
            <a:r>
              <a:rPr lang="en-US" dirty="0" err="1">
                <a:latin typeface="Arial" pitchFamily="34" charset="0"/>
                <a:cs typeface="Arial" pitchFamily="34" charset="0"/>
              </a:rPr>
              <a:t>industri</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sektor</a:t>
            </a:r>
            <a:r>
              <a:rPr lang="en-US" dirty="0">
                <a:latin typeface="Arial" pitchFamily="34" charset="0"/>
                <a:cs typeface="Arial" pitchFamily="34" charset="0"/>
              </a:rPr>
              <a:t> </a:t>
            </a:r>
            <a:r>
              <a:rPr lang="en-US" dirty="0" err="1">
                <a:latin typeface="Arial" pitchFamily="34" charset="0"/>
                <a:cs typeface="Arial" pitchFamily="34" charset="0"/>
              </a:rPr>
              <a:t>pemasaran</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6461658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C609BC-F9DA-FF4F-935A-8B358A10FA19}"/>
              </a:ext>
            </a:extLst>
          </p:cNvPr>
          <p:cNvSpPr>
            <a:spLocks noGrp="1"/>
          </p:cNvSpPr>
          <p:nvPr>
            <p:ph type="title"/>
          </p:nvPr>
        </p:nvSpPr>
        <p:spPr/>
        <p:txBody>
          <a:bodyPr/>
          <a:lstStyle/>
          <a:p>
            <a:r>
              <a:rPr lang="en-US" dirty="0" err="1"/>
              <a:t>Wujud</a:t>
            </a:r>
            <a:r>
              <a:rPr lang="en-US" dirty="0"/>
              <a:t> PPUPIK</a:t>
            </a:r>
          </a:p>
        </p:txBody>
      </p:sp>
      <p:sp>
        <p:nvSpPr>
          <p:cNvPr id="3" name="Content Placeholder 2">
            <a:extLst>
              <a:ext uri="{FF2B5EF4-FFF2-40B4-BE49-F238E27FC236}">
                <a16:creationId xmlns="" xmlns:a16="http://schemas.microsoft.com/office/drawing/2014/main" id="{DB454F3B-CA58-6348-90AC-C2EFD279ED0E}"/>
              </a:ext>
            </a:extLst>
          </p:cNvPr>
          <p:cNvSpPr>
            <a:spLocks noGrp="1"/>
          </p:cNvSpPr>
          <p:nvPr>
            <p:ph idx="1"/>
          </p:nvPr>
        </p:nvSpPr>
        <p:spPr/>
        <p:txBody>
          <a:bodyPr>
            <a:normAutofit fontScale="92500" lnSpcReduction="10000"/>
          </a:bodyPr>
          <a:lstStyle/>
          <a:p>
            <a:pPr lvl="0"/>
            <a:r>
              <a:rPr lang="en-US" dirty="0" err="1">
                <a:latin typeface="Arial" panose="020B0604020202020204" pitchFamily="34" charset="0"/>
                <a:cs typeface="Arial" panose="020B0604020202020204" pitchFamily="34" charset="0"/>
              </a:rPr>
              <a:t>D</a:t>
            </a:r>
            <a:r>
              <a:rPr lang="en-US" dirty="0" err="1" smtClean="0">
                <a:latin typeface="Arial" panose="020B0604020202020204" pitchFamily="34" charset="0"/>
                <a:cs typeface="Arial" panose="020B0604020202020204" pitchFamily="34" charset="0"/>
              </a:rPr>
              <a:t>iutamakan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memiliki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keunggulan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keunikan</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kompetitif</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prospektif</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tidak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bersaing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D</a:t>
            </a:r>
            <a:r>
              <a:rPr lang="en-US" dirty="0" err="1" smtClean="0">
                <a:latin typeface="Arial" panose="020B0604020202020204" pitchFamily="34" charset="0"/>
                <a:cs typeface="Arial" panose="020B0604020202020204" pitchFamily="34" charset="0"/>
              </a:rPr>
              <a:t>iprioritaskan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produk</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jasa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merupakan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hasil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penelitian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pengusul</a:t>
            </a:r>
            <a:endParaRPr lang="en-ID"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P</a:t>
            </a:r>
            <a:r>
              <a:rPr lang="en-US" dirty="0" err="1" smtClean="0">
                <a:latin typeface="Arial" panose="020B0604020202020204" pitchFamily="34" charset="0"/>
                <a:cs typeface="Arial" panose="020B0604020202020204" pitchFamily="34" charset="0"/>
              </a:rPr>
              <a:t>usat</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produksi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pusat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konsultasi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pusat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pusat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pelatihan</a:t>
            </a:r>
            <a:r>
              <a:rPr lang="en-US" dirty="0">
                <a:latin typeface="Arial" panose="020B0604020202020204" pitchFamily="34" charset="0"/>
                <a:cs typeface="Arial" panose="020B0604020202020204" pitchFamily="34" charset="0"/>
              </a:rPr>
              <a:t>,</a:t>
            </a:r>
            <a:r>
              <a:rPr lang="id-ID" dirty="0">
                <a:latin typeface="Arial" panose="020B0604020202020204" pitchFamily="34" charset="0"/>
                <a:cs typeface="Arial" panose="020B0604020202020204" pitchFamily="34" charset="0"/>
              </a:rPr>
              <a:t> pusat perbaikan dan </a:t>
            </a:r>
            <a:r>
              <a:rPr lang="id-ID" dirty="0" err="1">
                <a:latin typeface="Arial" panose="020B0604020202020204" pitchFamily="34" charset="0"/>
                <a:cs typeface="Arial" panose="020B0604020202020204" pitchFamily="34" charset="0"/>
              </a:rPr>
              <a:t>pe</a:t>
            </a:r>
            <a:r>
              <a:rPr lang="en-US" dirty="0" err="1">
                <a:latin typeface="Arial" panose="020B0604020202020204" pitchFamily="34" charset="0"/>
                <a:cs typeface="Arial" panose="020B0604020202020204" pitchFamily="34" charset="0"/>
              </a:rPr>
              <a:t>rawatan</a:t>
            </a:r>
            <a:r>
              <a:rPr lang="id-ID" dirty="0">
                <a:latin typeface="Arial" panose="020B0604020202020204" pitchFamily="34" charset="0"/>
                <a:cs typeface="Arial" panose="020B0604020202020204" pitchFamily="34" charset="0"/>
              </a:rPr>
              <a:t>, pusat penelitian dan pengembangan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id-ID" dirty="0">
                <a:latin typeface="Arial" panose="020B0604020202020204" pitchFamily="34" charset="0"/>
                <a:cs typeface="Arial" panose="020B0604020202020204" pitchFamily="34" charset="0"/>
              </a:rPr>
              <a:t> pusat perawatan kesehatan</a:t>
            </a:r>
          </a:p>
          <a:p>
            <a:r>
              <a:rPr lang="en-ID" dirty="0" err="1">
                <a:latin typeface="Arial" panose="020B0604020202020204" pitchFamily="34" charset="0"/>
                <a:cs typeface="Arial" panose="020B0604020202020204" pitchFamily="34" charset="0"/>
              </a:rPr>
              <a:t>M</a:t>
            </a:r>
            <a:r>
              <a:rPr lang="en-ID" dirty="0" err="1" smtClean="0">
                <a:latin typeface="Arial" panose="020B0604020202020204" pitchFamily="34" charset="0"/>
                <a:cs typeface="Arial" panose="020B0604020202020204" pitchFamily="34" charset="0"/>
              </a:rPr>
              <a:t>embangun</a:t>
            </a:r>
            <a:r>
              <a:rPr lang="en-ID" dirty="0" smtClean="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akses</a:t>
            </a:r>
            <a:r>
              <a:rPr lang="en-ID" dirty="0">
                <a:latin typeface="Arial" panose="020B0604020202020204" pitchFamily="34" charset="0"/>
                <a:cs typeface="Arial" panose="020B0604020202020204" pitchFamily="34" charset="0"/>
              </a:rPr>
              <a:t> yang </a:t>
            </a:r>
            <a:r>
              <a:rPr lang="en-ID" dirty="0" err="1">
                <a:latin typeface="Arial" panose="020B0604020202020204" pitchFamily="34" charset="0"/>
                <a:cs typeface="Arial" panose="020B0604020202020204" pitchFamily="34" charset="0"/>
              </a:rPr>
              <a:t>menghasilkan</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produk</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jasa</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dan</a:t>
            </a:r>
            <a:r>
              <a:rPr lang="en-ID" dirty="0">
                <a:latin typeface="Arial" panose="020B0604020202020204" pitchFamily="34" charset="0"/>
                <a:cs typeface="Arial" panose="020B0604020202020204" pitchFamily="34" charset="0"/>
              </a:rPr>
              <a:t>/</a:t>
            </a:r>
            <a:r>
              <a:rPr lang="en-ID" dirty="0" err="1">
                <a:latin typeface="Arial" panose="020B0604020202020204" pitchFamily="34" charset="0"/>
                <a:cs typeface="Arial" panose="020B0604020202020204" pitchFamily="34" charset="0"/>
              </a:rPr>
              <a:t>atau</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teknologi</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hasil</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ciptaannya</a:t>
            </a:r>
            <a:r>
              <a:rPr lang="en-ID" dirty="0">
                <a:latin typeface="Arial" panose="020B0604020202020204" pitchFamily="34" charset="0"/>
                <a:cs typeface="Arial" panose="020B0604020202020204" pitchFamily="34" charset="0"/>
              </a:rPr>
              <a:t> </a:t>
            </a:r>
            <a:r>
              <a:rPr lang="en-ID" dirty="0" err="1">
                <a:latin typeface="Arial" panose="020B0604020202020204" pitchFamily="34" charset="0"/>
                <a:cs typeface="Arial" panose="020B0604020202020204" pitchFamily="34" charset="0"/>
              </a:rPr>
              <a:t>sendiri</a:t>
            </a:r>
            <a:r>
              <a:rPr lang="en-ID"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5778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Kriteria</a:t>
            </a:r>
            <a:r>
              <a:rPr lang="en-US" dirty="0"/>
              <a:t> </a:t>
            </a:r>
            <a:r>
              <a:rPr lang="en-US" dirty="0" err="1"/>
              <a:t>dan</a:t>
            </a:r>
            <a:r>
              <a:rPr lang="en-US" dirty="0"/>
              <a:t> </a:t>
            </a:r>
            <a:r>
              <a:rPr lang="en-US" dirty="0" err="1"/>
              <a:t>Pengusulan</a:t>
            </a:r>
            <a:r>
              <a:rPr lang="en-US" dirty="0"/>
              <a:t> PPUPIK</a:t>
            </a:r>
          </a:p>
        </p:txBody>
      </p:sp>
      <p:sp>
        <p:nvSpPr>
          <p:cNvPr id="3" name="Content Placeholder 2"/>
          <p:cNvSpPr>
            <a:spLocks noGrp="1"/>
          </p:cNvSpPr>
          <p:nvPr>
            <p:ph idx="1"/>
          </p:nvPr>
        </p:nvSpPr>
        <p:spPr>
          <a:xfrm>
            <a:off x="2051824" y="1775192"/>
            <a:ext cx="9530575" cy="4625609"/>
          </a:xfrm>
        </p:spPr>
        <p:txBody>
          <a:bodyPr>
            <a:normAutofit/>
          </a:bodyPr>
          <a:lstStyle/>
          <a:p>
            <a:pPr lvl="0"/>
            <a:r>
              <a:rPr lang="en-US" sz="2400" dirty="0" err="1">
                <a:latin typeface="Arial" panose="020B0604020202020204" pitchFamily="34" charset="0"/>
                <a:cs typeface="Arial" panose="020B0604020202020204" pitchFamily="34" charset="0"/>
              </a:rPr>
              <a:t>Diutamakan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usaha</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sudah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berjalan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mempunyai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struktur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organisasi</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jelas</a:t>
            </a:r>
            <a:r>
              <a:rPr lang="en-US" sz="2400" dirty="0">
                <a:latin typeface="Arial" panose="020B0604020202020204" pitchFamily="34" charset="0"/>
                <a:cs typeface="Arial" panose="020B0604020202020204" pitchFamily="34" charset="0"/>
              </a:rPr>
              <a:t> di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struktur</a:t>
            </a:r>
            <a:r>
              <a:rPr lang="en-US" sz="2400" dirty="0">
                <a:latin typeface="Arial" panose="020B0604020202020204" pitchFamily="34" charset="0"/>
                <a:cs typeface="Arial" panose="020B0604020202020204" pitchFamily="34" charset="0"/>
              </a:rPr>
              <a:t> PT. </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A</a:t>
            </a:r>
            <a:r>
              <a:rPr lang="en-US" sz="2400" dirty="0" err="1" smtClean="0">
                <a:latin typeface="Arial" panose="020B0604020202020204" pitchFamily="34" charset="0"/>
                <a:cs typeface="Arial" panose="020B0604020202020204" pitchFamily="34" charset="0"/>
              </a:rPr>
              <a:t>danya</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komitmen</a:t>
            </a:r>
            <a:r>
              <a:rPr lang="en-US" sz="2400" dirty="0">
                <a:latin typeface="Arial" panose="020B0604020202020204" pitchFamily="34" charset="0"/>
                <a:cs typeface="Arial" panose="020B0604020202020204" pitchFamily="34" charset="0"/>
              </a:rPr>
              <a:t> PT </a:t>
            </a:r>
            <a:r>
              <a:rPr lang="en-US" sz="2400" dirty="0" err="1">
                <a:latin typeface="Arial" panose="020B0604020202020204" pitchFamily="34" charset="0"/>
                <a:cs typeface="Arial" panose="020B0604020202020204" pitchFamily="34" charset="0"/>
              </a:rPr>
              <a:t>untuk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melanjutkan</a:t>
            </a:r>
            <a:r>
              <a:rPr lang="en-US" sz="2400" dirty="0">
                <a:latin typeface="Arial" panose="020B0604020202020204" pitchFamily="34" charset="0"/>
                <a:cs typeface="Arial" panose="020B0604020202020204" pitchFamily="34" charset="0"/>
              </a:rPr>
              <a:t> PPUPIK </a:t>
            </a:r>
            <a:r>
              <a:rPr lang="en-US" sz="2400" dirty="0" err="1">
                <a:latin typeface="Arial" panose="020B0604020202020204" pitchFamily="34" charset="0"/>
                <a:cs typeface="Arial" panose="020B0604020202020204" pitchFamily="34" charset="0"/>
              </a:rPr>
              <a:t>setelah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pendanaan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DRPM </a:t>
            </a:r>
            <a:r>
              <a:rPr lang="en-US" sz="2400" dirty="0" err="1">
                <a:latin typeface="Arial" panose="020B0604020202020204" pitchFamily="34" charset="0"/>
                <a:cs typeface="Arial" panose="020B0604020202020204" pitchFamily="34" charset="0"/>
              </a:rPr>
              <a:t>sudah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berakhir</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J</a:t>
            </a:r>
            <a:r>
              <a:rPr lang="id-ID" sz="2400" dirty="0" smtClean="0">
                <a:latin typeface="Arial" panose="020B0604020202020204" pitchFamily="34" charset="0"/>
                <a:cs typeface="Arial" panose="020B0604020202020204" pitchFamily="34" charset="0"/>
              </a:rPr>
              <a:t>a</a:t>
            </a:r>
            <a:r>
              <a:rPr lang="en-US" sz="2400" dirty="0" err="1">
                <a:latin typeface="Arial" panose="020B0604020202020204" pitchFamily="34" charset="0"/>
                <a:cs typeface="Arial" panose="020B0604020202020204" pitchFamily="34" charset="0"/>
              </a:rPr>
              <a:t>ngka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waktu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kegiatan</a:t>
            </a:r>
            <a:r>
              <a:rPr lang="en-US" sz="2400" dirty="0">
                <a:latin typeface="Arial" panose="020B0604020202020204" pitchFamily="34" charset="0"/>
                <a:cs typeface="Arial" panose="020B0604020202020204" pitchFamily="34" charset="0"/>
              </a:rPr>
              <a:t> PPUPIK </a:t>
            </a:r>
            <a:r>
              <a:rPr lang="en-US" sz="2400" dirty="0" err="1">
                <a:latin typeface="Arial" panose="020B0604020202020204" pitchFamily="34" charset="0"/>
                <a:cs typeface="Arial" panose="020B0604020202020204" pitchFamily="34" charset="0"/>
              </a:rPr>
              <a:t>adalah</a:t>
            </a:r>
            <a:r>
              <a:rPr lang="en-US" sz="2400" dirty="0">
                <a:latin typeface="Arial" panose="020B0604020202020204" pitchFamily="34" charset="0"/>
                <a:cs typeface="Arial" panose="020B0604020202020204" pitchFamily="34" charset="0"/>
              </a:rPr>
              <a:t> </a:t>
            </a:r>
            <a:r>
              <a:rPr lang="id-ID" sz="2400" dirty="0">
                <a:latin typeface="Arial" panose="020B0604020202020204" pitchFamily="34" charset="0"/>
                <a:cs typeface="Arial" panose="020B0604020202020204" pitchFamily="34" charset="0"/>
              </a:rPr>
              <a:t>tiga tahun</a:t>
            </a:r>
            <a:r>
              <a:rPr lang="en-US" sz="2400" dirty="0">
                <a:latin typeface="Arial" panose="020B0604020202020204" pitchFamily="34" charset="0"/>
                <a:cs typeface="Arial" panose="020B0604020202020204" pitchFamily="34" charset="0"/>
              </a:rPr>
              <a:t>;</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U</a:t>
            </a:r>
            <a:r>
              <a:rPr lang="en-US" sz="2400" dirty="0" err="1" smtClean="0">
                <a:latin typeface="Arial" panose="020B0604020202020204" pitchFamily="34" charset="0"/>
                <a:cs typeface="Arial" panose="020B0604020202020204" pitchFamily="34" charset="0"/>
              </a:rPr>
              <a:t>sulan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dana </a:t>
            </a:r>
            <a:r>
              <a:rPr lang="en-US" sz="2400" dirty="0" err="1">
                <a:latin typeface="Arial" panose="020B0604020202020204" pitchFamily="34" charset="0"/>
                <a:cs typeface="Arial" panose="020B0604020202020204" pitchFamily="34" charset="0"/>
              </a:rPr>
              <a:t>ke</a:t>
            </a:r>
            <a:r>
              <a:rPr lang="en-US" sz="2400" dirty="0">
                <a:latin typeface="Arial" panose="020B0604020202020204" pitchFamily="34" charset="0"/>
                <a:cs typeface="Arial" panose="020B0604020202020204" pitchFamily="34" charset="0"/>
              </a:rPr>
              <a:t> DRPM </a:t>
            </a:r>
            <a:r>
              <a:rPr lang="en-US" sz="2400" dirty="0" err="1">
                <a:latin typeface="Arial" panose="020B0604020202020204" pitchFamily="34" charset="0"/>
                <a:cs typeface="Arial" panose="020B0604020202020204" pitchFamily="34" charset="0"/>
              </a:rPr>
              <a:t>maksimum</a:t>
            </a:r>
            <a:r>
              <a:rPr lang="en-US" sz="2400" dirty="0">
                <a:latin typeface="Arial" panose="020B0604020202020204" pitchFamily="34" charset="0"/>
                <a:cs typeface="Arial" panose="020B0604020202020204" pitchFamily="34" charset="0"/>
              </a:rPr>
              <a:t> Rp2</a:t>
            </a:r>
            <a:r>
              <a:rPr lang="id-ID" sz="2400" dirty="0">
                <a:latin typeface="Arial" panose="020B0604020202020204" pitchFamily="34" charset="0"/>
                <a:cs typeface="Arial" panose="020B0604020202020204" pitchFamily="34" charset="0"/>
              </a:rPr>
              <a:t>00.000.000 </a:t>
            </a:r>
            <a:r>
              <a:rPr lang="en-US" sz="2400" dirty="0">
                <a:latin typeface="Arial" panose="020B0604020202020204" pitchFamily="34" charset="0"/>
                <a:cs typeface="Arial" panose="020B0604020202020204" pitchFamily="34" charset="0"/>
              </a:rPr>
              <a:t>per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Dana </a:t>
            </a:r>
            <a:r>
              <a:rPr lang="en-US" sz="2400" dirty="0" err="1" smtClean="0">
                <a:latin typeface="Arial" panose="020B0604020202020204" pitchFamily="34" charset="0"/>
                <a:cs typeface="Arial" panose="020B0604020202020204" pitchFamily="34" charset="0"/>
              </a:rPr>
              <a:t>dari</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perguruan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tinggi</a:t>
            </a:r>
            <a:r>
              <a:rPr lang="en-US" sz="2400" dirty="0">
                <a:latin typeface="Arial" panose="020B0604020202020204" pitchFamily="34" charset="0"/>
                <a:cs typeface="Arial" panose="020B0604020202020204" pitchFamily="34" charset="0"/>
              </a:rPr>
              <a:t> minimum </a:t>
            </a:r>
            <a:r>
              <a:rPr lang="en-US" sz="2400" dirty="0" err="1">
                <a:latin typeface="Arial" panose="020B0604020202020204" pitchFamily="34" charset="0"/>
                <a:cs typeface="Arial" panose="020B0604020202020204" pitchFamily="34" charset="0"/>
              </a:rPr>
              <a:t>Rp</a:t>
            </a:r>
            <a:r>
              <a:rPr lang="en-US" sz="2400" dirty="0">
                <a:latin typeface="Arial" panose="020B0604020202020204" pitchFamily="34" charset="0"/>
                <a:cs typeface="Arial" panose="020B0604020202020204" pitchFamily="34" charset="0"/>
              </a:rPr>
              <a:t> 30.000.000,- per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yang</a:t>
            </a:r>
            <a:r>
              <a:rPr lang="id-ID" sz="2400" dirty="0">
                <a:latin typeface="Arial" panose="020B0604020202020204" pitchFamily="34" charset="0"/>
                <a:cs typeface="Arial" panose="020B0604020202020204" pitchFamily="34" charset="0"/>
              </a:rPr>
              <a:t> selama tiga tahun</a:t>
            </a:r>
            <a:endParaRPr lang="en-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3230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A9B51C-3EF7-1746-ABE2-69ADAB1D7AC0}"/>
              </a:ext>
            </a:extLst>
          </p:cNvPr>
          <p:cNvSpPr>
            <a:spLocks noGrp="1"/>
          </p:cNvSpPr>
          <p:nvPr>
            <p:ph type="title"/>
          </p:nvPr>
        </p:nvSpPr>
        <p:spPr/>
        <p:txBody>
          <a:bodyPr/>
          <a:lstStyle/>
          <a:p>
            <a:r>
              <a:rPr lang="en-US" dirty="0" err="1"/>
              <a:t>Persyaratan</a:t>
            </a:r>
            <a:r>
              <a:rPr lang="en-US" dirty="0"/>
              <a:t> </a:t>
            </a:r>
            <a:r>
              <a:rPr lang="en-US" dirty="0" err="1"/>
              <a:t>pengusul</a:t>
            </a:r>
            <a:r>
              <a:rPr lang="en-US" dirty="0"/>
              <a:t> PPUPIK </a:t>
            </a:r>
          </a:p>
        </p:txBody>
      </p:sp>
      <p:sp>
        <p:nvSpPr>
          <p:cNvPr id="3" name="Content Placeholder 2">
            <a:extLst>
              <a:ext uri="{FF2B5EF4-FFF2-40B4-BE49-F238E27FC236}">
                <a16:creationId xmlns="" xmlns:a16="http://schemas.microsoft.com/office/drawing/2014/main" id="{045C809E-FAB3-DD42-B775-92C8ECA551BA}"/>
              </a:ext>
            </a:extLst>
          </p:cNvPr>
          <p:cNvSpPr>
            <a:spLocks noGrp="1"/>
          </p:cNvSpPr>
          <p:nvPr>
            <p:ph idx="1"/>
          </p:nvPr>
        </p:nvSpPr>
        <p:spPr>
          <a:xfrm>
            <a:off x="1191126" y="1775192"/>
            <a:ext cx="10391274" cy="4625609"/>
          </a:xfrm>
        </p:spPr>
        <p:txBody>
          <a:bodyPr/>
          <a:lstStyle/>
          <a:p>
            <a:pPr lvl="0"/>
            <a:r>
              <a:rPr lang="en-US" dirty="0" err="1">
                <a:latin typeface="Arial" panose="020B0604020202020204" pitchFamily="34" charset="0"/>
                <a:cs typeface="Arial" panose="020B0604020202020204" pitchFamily="34" charset="0"/>
              </a:rPr>
              <a:t>Bidang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ilmu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pengusul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terkait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produk</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jasa</a:t>
            </a:r>
            <a:r>
              <a:rPr lang="en-US" dirty="0">
                <a:latin typeface="Arial" panose="020B0604020202020204" pitchFamily="34" charset="0"/>
                <a:cs typeface="Arial" panose="020B0604020202020204" pitchFamily="34" charset="0"/>
              </a:rPr>
              <a:t> PPUPIK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ada</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mempunyai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kompetensi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ekonomi</a:t>
            </a:r>
            <a:r>
              <a:rPr lang="en-US" dirty="0">
                <a:latin typeface="Arial" panose="020B0604020202020204" pitchFamily="34" charset="0"/>
                <a:cs typeface="Arial" panose="020B0604020202020204" pitchFamily="34" charset="0"/>
              </a:rPr>
              <a:t>/marketing</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Wajib</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melibatkan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mahasiswa</a:t>
            </a:r>
            <a:r>
              <a:rPr lang="en-US" dirty="0">
                <a:latin typeface="Arial" panose="020B0604020202020204" pitchFamily="34" charset="0"/>
                <a:cs typeface="Arial" panose="020B0604020202020204" pitchFamily="34" charset="0"/>
              </a:rPr>
              <a:t> minimal 4 orang </a:t>
            </a:r>
            <a:r>
              <a:rPr lang="en-US" dirty="0" err="1">
                <a:latin typeface="Arial" panose="020B0604020202020204" pitchFamily="34" charset="0"/>
                <a:cs typeface="Arial" panose="020B0604020202020204" pitchFamily="34" charset="0"/>
              </a:rPr>
              <a:t>dalam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bentuk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magang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tugas</a:t>
            </a:r>
            <a:r>
              <a:rPr lang="en-US" dirty="0">
                <a:latin typeface="Arial" panose="020B0604020202020204" pitchFamily="34" charset="0"/>
                <a:cs typeface="Arial" panose="020B0604020202020204" pitchFamily="34" charset="0"/>
              </a:rPr>
              <a:t> lain yang </a:t>
            </a:r>
            <a:r>
              <a:rPr lang="en-US" dirty="0" err="1">
                <a:latin typeface="Arial" panose="020B0604020202020204" pitchFamily="34" charset="0"/>
                <a:cs typeface="Arial" panose="020B0604020202020204" pitchFamily="34" charset="0"/>
              </a:rPr>
              <a:t>diperlukan</a:t>
            </a:r>
            <a:endParaRPr lang="en-ID"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02000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Luaran</a:t>
            </a:r>
            <a:r>
              <a:rPr lang="en-US" dirty="0"/>
              <a:t> PPUPIK </a:t>
            </a:r>
          </a:p>
        </p:txBody>
      </p:sp>
      <p:sp>
        <p:nvSpPr>
          <p:cNvPr id="3" name="Content Placeholder 2"/>
          <p:cNvSpPr>
            <a:spLocks noGrp="1"/>
          </p:cNvSpPr>
          <p:nvPr>
            <p:ph idx="1"/>
          </p:nvPr>
        </p:nvSpPr>
        <p:spPr/>
        <p:txBody>
          <a:bodyPr>
            <a:normAutofit/>
          </a:bodyPr>
          <a:lstStyle/>
          <a:p>
            <a:r>
              <a:rPr lang="en-US" sz="2400" dirty="0">
                <a:solidFill>
                  <a:srgbClr val="0070C0"/>
                </a:solidFill>
                <a:latin typeface="Arial" panose="020B0604020202020204" pitchFamily="34" charset="0"/>
                <a:cs typeface="Arial" panose="020B0604020202020204" pitchFamily="34" charset="0"/>
              </a:rPr>
              <a:t>A</a:t>
            </a:r>
            <a:r>
              <a:rPr lang="id-ID" sz="2400" dirty="0" err="1">
                <a:solidFill>
                  <a:srgbClr val="0070C0"/>
                </a:solidFill>
                <a:latin typeface="Arial" panose="020B0604020202020204" pitchFamily="34" charset="0"/>
                <a:cs typeface="Arial" panose="020B0604020202020204" pitchFamily="34" charset="0"/>
              </a:rPr>
              <a:t>rtikel</a:t>
            </a:r>
            <a:r>
              <a:rPr lang="id-ID"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ilmiah</a:t>
            </a:r>
            <a:r>
              <a:rPr lang="en-US" sz="2400" dirty="0">
                <a:solidFill>
                  <a:srgbClr val="0070C0"/>
                </a:solidFill>
                <a:latin typeface="Arial" panose="020B0604020202020204" pitchFamily="34" charset="0"/>
                <a:cs typeface="Arial" panose="020B0604020202020204" pitchFamily="34" charset="0"/>
              </a:rPr>
              <a:t> yang</a:t>
            </a:r>
            <a:r>
              <a:rPr lang="id-ID" sz="2400" dirty="0">
                <a:solidFill>
                  <a:srgbClr val="0070C0"/>
                </a:solidFill>
                <a:latin typeface="Arial" panose="020B0604020202020204" pitchFamily="34" charset="0"/>
                <a:cs typeface="Arial" panose="020B0604020202020204" pitchFamily="34" charset="0"/>
              </a:rPr>
              <a:t> dipublikasikan melalui Jurnal</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ber</a:t>
            </a:r>
            <a:r>
              <a:rPr lang="en-US" sz="2400" dirty="0">
                <a:solidFill>
                  <a:srgbClr val="0070C0"/>
                </a:solidFill>
                <a:latin typeface="Arial" panose="020B0604020202020204" pitchFamily="34" charset="0"/>
                <a:cs typeface="Arial" panose="020B0604020202020204" pitchFamily="34" charset="0"/>
              </a:rPr>
              <a:t> ISSN, </a:t>
            </a:r>
            <a:r>
              <a:rPr lang="en-US" sz="2400" dirty="0" err="1">
                <a:solidFill>
                  <a:srgbClr val="0070C0"/>
                </a:solidFill>
                <a:latin typeface="Arial" panose="020B0604020202020204" pitchFamily="34" charset="0"/>
                <a:cs typeface="Arial" panose="020B0604020202020204" pitchFamily="34" charset="0"/>
              </a:rPr>
              <a:t>bukan</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pada</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jurnal</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terbitan</a:t>
            </a:r>
            <a:r>
              <a:rPr lang="en-US" sz="2400" dirty="0">
                <a:solidFill>
                  <a:srgbClr val="0070C0"/>
                </a:solidFill>
                <a:latin typeface="Arial" panose="020B0604020202020204" pitchFamily="34" charset="0"/>
                <a:cs typeface="Arial" panose="020B0604020202020204" pitchFamily="34" charset="0"/>
              </a:rPr>
              <a:t> PT </a:t>
            </a:r>
            <a:r>
              <a:rPr lang="en-US" sz="2400" dirty="0" err="1">
                <a:solidFill>
                  <a:srgbClr val="0070C0"/>
                </a:solidFill>
                <a:latin typeface="Arial" panose="020B0604020202020204" pitchFamily="34" charset="0"/>
                <a:cs typeface="Arial" panose="020B0604020202020204" pitchFamily="34" charset="0"/>
              </a:rPr>
              <a:t>pengusul</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sekali</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dalam</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satu</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tahun</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atau</a:t>
            </a:r>
            <a:endParaRPr lang="en-US" sz="2400" dirty="0">
              <a:solidFill>
                <a:srgbClr val="0070C0"/>
              </a:solidFill>
              <a:latin typeface="Arial" panose="020B0604020202020204" pitchFamily="34" charset="0"/>
              <a:cs typeface="Arial" panose="020B0604020202020204" pitchFamily="34" charset="0"/>
            </a:endParaRPr>
          </a:p>
          <a:p>
            <a:pPr lvl="0" hangingPunct="0"/>
            <a:r>
              <a:rPr lang="en-US" sz="2400" dirty="0" err="1">
                <a:solidFill>
                  <a:srgbClr val="0070C0"/>
                </a:solidFill>
                <a:latin typeface="Arial" panose="020B0604020202020204" pitchFamily="34" charset="0"/>
                <a:cs typeface="Arial" panose="020B0604020202020204" pitchFamily="34" charset="0"/>
              </a:rPr>
              <a:t>prosiding</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dari</a:t>
            </a:r>
            <a:r>
              <a:rPr lang="en-US" sz="2400" dirty="0">
                <a:solidFill>
                  <a:srgbClr val="0070C0"/>
                </a:solidFill>
                <a:latin typeface="Arial" panose="020B0604020202020204" pitchFamily="34" charset="0"/>
                <a:cs typeface="Arial" panose="020B0604020202020204" pitchFamily="34" charset="0"/>
              </a:rPr>
              <a:t> seminar </a:t>
            </a:r>
            <a:r>
              <a:rPr lang="en-US" sz="2400" dirty="0" err="1">
                <a:solidFill>
                  <a:srgbClr val="0070C0"/>
                </a:solidFill>
                <a:latin typeface="Arial" panose="020B0604020202020204" pitchFamily="34" charset="0"/>
                <a:cs typeface="Arial" panose="020B0604020202020204" pitchFamily="34" charset="0"/>
              </a:rPr>
              <a:t>internasional</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sekali</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dalam</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satu</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tahun</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dan</a:t>
            </a:r>
            <a:endParaRPr lang="en-US" sz="2400" dirty="0">
              <a:solidFill>
                <a:srgbClr val="0070C0"/>
              </a:solidFill>
              <a:latin typeface="Arial" panose="020B0604020202020204" pitchFamily="34" charset="0"/>
              <a:cs typeface="Arial" panose="020B0604020202020204" pitchFamily="34" charset="0"/>
            </a:endParaRPr>
          </a:p>
          <a:p>
            <a:pPr lvl="0" hangingPunct="0"/>
            <a:r>
              <a:rPr lang="en-US" sz="2400" dirty="0" err="1">
                <a:solidFill>
                  <a:srgbClr val="0070C0"/>
                </a:solidFill>
                <a:latin typeface="Arial" panose="020B0604020202020204" pitchFamily="34" charset="0"/>
                <a:cs typeface="Arial" panose="020B0604020202020204" pitchFamily="34" charset="0"/>
              </a:rPr>
              <a:t>Artikel</a:t>
            </a:r>
            <a:r>
              <a:rPr lang="en-US" sz="2400" dirty="0">
                <a:solidFill>
                  <a:srgbClr val="0070C0"/>
                </a:solidFill>
                <a:latin typeface="Arial" panose="020B0604020202020204" pitchFamily="34" charset="0"/>
                <a:cs typeface="Arial" panose="020B0604020202020204" pitchFamily="34" charset="0"/>
              </a:rPr>
              <a:t>  </a:t>
            </a:r>
            <a:r>
              <a:rPr lang="en-US" sz="2400" dirty="0" err="1">
                <a:solidFill>
                  <a:srgbClr val="0070C0"/>
                </a:solidFill>
                <a:latin typeface="Arial" panose="020B0604020202020204" pitchFamily="34" charset="0"/>
                <a:cs typeface="Arial" panose="020B0604020202020204" pitchFamily="34" charset="0"/>
              </a:rPr>
              <a:t>pada</a:t>
            </a:r>
            <a:r>
              <a:rPr lang="en-US" sz="2400" dirty="0">
                <a:solidFill>
                  <a:srgbClr val="0070C0"/>
                </a:solidFill>
                <a:latin typeface="Arial" panose="020B0604020202020204" pitchFamily="34" charset="0"/>
                <a:cs typeface="Arial" panose="020B0604020202020204" pitchFamily="34" charset="0"/>
              </a:rPr>
              <a:t> media masa </a:t>
            </a:r>
            <a:r>
              <a:rPr lang="en-US" sz="2400" dirty="0" err="1">
                <a:solidFill>
                  <a:srgbClr val="0070C0"/>
                </a:solidFill>
                <a:latin typeface="Arial" panose="020B0604020202020204" pitchFamily="34" charset="0"/>
                <a:cs typeface="Arial" panose="020B0604020202020204" pitchFamily="34" charset="0"/>
              </a:rPr>
              <a:t>cetak</a:t>
            </a:r>
            <a:r>
              <a:rPr lang="en-US" sz="2400" dirty="0">
                <a:solidFill>
                  <a:srgbClr val="0070C0"/>
                </a:solidFill>
                <a:latin typeface="Arial" panose="020B0604020202020204" pitchFamily="34" charset="0"/>
                <a:cs typeface="Arial" panose="020B0604020202020204" pitchFamily="34" charset="0"/>
              </a:rPr>
              <a:t>/online</a:t>
            </a:r>
          </a:p>
          <a:p>
            <a:pPr lvl="0" hangingPunct="0"/>
            <a:r>
              <a:rPr lang="en-US" sz="2400" dirty="0">
                <a:solidFill>
                  <a:srgbClr val="0070C0"/>
                </a:solidFill>
                <a:latin typeface="Arial" panose="020B0604020202020204" pitchFamily="34" charset="0"/>
                <a:cs typeface="Arial" panose="020B0604020202020204" pitchFamily="34" charset="0"/>
              </a:rPr>
              <a:t>Video </a:t>
            </a:r>
            <a:r>
              <a:rPr lang="en-US" sz="2400" dirty="0" err="1">
                <a:solidFill>
                  <a:srgbClr val="0070C0"/>
                </a:solidFill>
                <a:latin typeface="Arial" panose="020B0604020202020204" pitchFamily="34" charset="0"/>
                <a:cs typeface="Arial" panose="020B0604020202020204" pitchFamily="34" charset="0"/>
              </a:rPr>
              <a:t>kegiatan</a:t>
            </a:r>
            <a:endParaRPr lang="en-US" sz="2400" dirty="0">
              <a:solidFill>
                <a:srgbClr val="0070C0"/>
              </a:solidFill>
              <a:latin typeface="Arial" panose="020B0604020202020204" pitchFamily="34" charset="0"/>
              <a:cs typeface="Arial" panose="020B0604020202020204" pitchFamily="34" charset="0"/>
            </a:endParaRPr>
          </a:p>
          <a:p>
            <a:pPr marL="454025" lvl="1" indent="-311150"/>
            <a:r>
              <a:rPr lang="en-US" sz="2400" dirty="0" err="1">
                <a:latin typeface="Arial" panose="020B0604020202020204" pitchFamily="34" charset="0"/>
                <a:cs typeface="Arial" panose="020B0604020202020204" pitchFamily="34" charset="0"/>
              </a:rPr>
              <a:t>Peningkatan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kapasitas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manajemen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usaha</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733366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000" dirty="0"/>
              <a:t>8.PROGRAM KEMITRAAN WILAYAH / PKW </a:t>
            </a:r>
            <a:r>
              <a:rPr lang="en-US" sz="2800" dirty="0"/>
              <a:t/>
            </a:r>
            <a:br>
              <a:rPr lang="en-US" sz="2800" dirty="0"/>
            </a:br>
            <a:r>
              <a:rPr lang="en-US" sz="2800" dirty="0"/>
              <a:t>PKW, PKW – CSR, PKW – PEMDA - CSR</a:t>
            </a:r>
            <a:br>
              <a:rPr lang="en-US" sz="2800" dirty="0"/>
            </a:br>
            <a:endParaRPr lang="en-US" sz="2800" dirty="0"/>
          </a:p>
        </p:txBody>
      </p:sp>
      <p:sp>
        <p:nvSpPr>
          <p:cNvPr id="3" name="Content Placeholder 2"/>
          <p:cNvSpPr>
            <a:spLocks noGrp="1"/>
          </p:cNvSpPr>
          <p:nvPr>
            <p:ph idx="1"/>
          </p:nvPr>
        </p:nvSpPr>
        <p:spPr>
          <a:xfrm>
            <a:off x="1627094" y="1775192"/>
            <a:ext cx="9955306" cy="4625609"/>
          </a:xfrm>
        </p:spPr>
        <p:txBody>
          <a:bodyPr>
            <a:normAutofit/>
          </a:bodyPr>
          <a:lstStyle/>
          <a:p>
            <a:pPr marL="118872" indent="0" hangingPunct="0">
              <a:buNone/>
            </a:pPr>
            <a:r>
              <a:rPr lang="id-ID" sz="2800" dirty="0">
                <a:latin typeface="Arial" panose="020B0604020202020204" pitchFamily="34" charset="0"/>
                <a:cs typeface="Arial" panose="020B0604020202020204" pitchFamily="34" charset="0"/>
              </a:rPr>
              <a:t>Tujuan program PKW </a:t>
            </a:r>
            <a:r>
              <a:rPr lang="en-US" sz="2800" dirty="0">
                <a:latin typeface="Arial" panose="020B0604020202020204" pitchFamily="34" charset="0"/>
                <a:cs typeface="Arial" panose="020B0604020202020204" pitchFamily="34" charset="0"/>
              </a:rPr>
              <a:t>: </a:t>
            </a:r>
          </a:p>
          <a:p>
            <a:pPr lvl="0" hangingPunct="0"/>
            <a:r>
              <a:rPr lang="en-US" sz="2800" dirty="0">
                <a:latin typeface="Arial" panose="020B0604020202020204" pitchFamily="34" charset="0"/>
                <a:cs typeface="Arial" panose="020B0604020202020204" pitchFamily="34" charset="0"/>
              </a:rPr>
              <a:t>M</a:t>
            </a:r>
            <a:r>
              <a:rPr lang="id-ID" sz="2800" dirty="0" smtClean="0">
                <a:latin typeface="Arial" panose="020B0604020202020204" pitchFamily="34" charset="0"/>
                <a:cs typeface="Arial" panose="020B0604020202020204" pitchFamily="34" charset="0"/>
              </a:rPr>
              <a:t>enciptakan </a:t>
            </a:r>
            <a:r>
              <a:rPr lang="id-ID" sz="2800" dirty="0">
                <a:latin typeface="Arial" panose="020B0604020202020204" pitchFamily="34" charset="0"/>
                <a:cs typeface="Arial" panose="020B0604020202020204" pitchFamily="34" charset="0"/>
              </a:rPr>
              <a:t>kemandirian, kenyamanan dan kesejahteraan masyarakat melalui sinergi kepakaran masyarakat perguruan tinggi, kemampuan dan kebijakan Pemkab</a:t>
            </a:r>
            <a:r>
              <a:rPr lang="en-US" sz="2800" dirty="0">
                <a:latin typeface="Arial" panose="020B0604020202020204" pitchFamily="34" charset="0"/>
                <a:cs typeface="Arial" panose="020B0604020202020204" pitchFamily="34" charset="0"/>
              </a:rPr>
              <a:t>/</a:t>
            </a:r>
            <a:r>
              <a:rPr lang="id-ID" sz="2800" dirty="0">
                <a:latin typeface="Arial" panose="020B0604020202020204" pitchFamily="34" charset="0"/>
                <a:cs typeface="Arial" panose="020B0604020202020204" pitchFamily="34" charset="0"/>
              </a:rPr>
              <a:t>Pemko</a:t>
            </a:r>
            <a:r>
              <a:rPr lang="en-US" sz="2800" dirty="0">
                <a:latin typeface="Arial" panose="020B0604020202020204" pitchFamily="34" charset="0"/>
                <a:cs typeface="Arial" panose="020B0604020202020204" pitchFamily="34" charset="0"/>
              </a:rPr>
              <a:t>t</a:t>
            </a:r>
            <a:r>
              <a:rPr lang="id-ID" sz="2800" dirty="0">
                <a:latin typeface="Arial" panose="020B0604020202020204" pitchFamily="34" charset="0"/>
                <a:cs typeface="Arial" panose="020B0604020202020204" pitchFamily="34" charset="0"/>
              </a:rPr>
              <a:t> seperti tertuang dalam </a:t>
            </a:r>
            <a:r>
              <a:rPr lang="id-ID" sz="2800" dirty="0">
                <a:solidFill>
                  <a:srgbClr val="FF0000"/>
                </a:solidFill>
                <a:latin typeface="Arial" panose="020B0604020202020204" pitchFamily="34" charset="0"/>
                <a:cs typeface="Arial" panose="020B0604020202020204" pitchFamily="34" charset="0"/>
              </a:rPr>
              <a:t>RPJMD</a:t>
            </a:r>
            <a:r>
              <a:rPr lang="en-US" sz="2800" dirty="0">
                <a:solidFill>
                  <a:srgbClr val="FF0000"/>
                </a:solidFill>
                <a:latin typeface="Arial" panose="020B0604020202020204" pitchFamily="34" charset="0"/>
                <a:cs typeface="Arial" panose="020B0604020202020204" pitchFamily="34" charset="0"/>
              </a:rPr>
              <a:t>, non RPJMD</a:t>
            </a:r>
            <a:r>
              <a:rPr lang="id-ID" sz="2800" dirty="0">
                <a:latin typeface="Arial" panose="020B0604020202020204" pitchFamily="34" charset="0"/>
                <a:cs typeface="Arial" panose="020B0604020202020204" pitchFamily="34" charset="0"/>
              </a:rPr>
              <a:t> dan potensi masyarakat</a:t>
            </a:r>
            <a:r>
              <a:rPr lang="en-US" sz="2800" dirty="0">
                <a:latin typeface="Arial" panose="020B0604020202020204" pitchFamily="34" charset="0"/>
                <a:cs typeface="Arial" panose="020B0604020202020204" pitchFamily="34" charset="0"/>
              </a:rPr>
              <a:t>; </a:t>
            </a:r>
          </a:p>
          <a:p>
            <a:pPr lvl="0" hangingPunct="0"/>
            <a:r>
              <a:rPr lang="en-US" sz="2800" dirty="0">
                <a:latin typeface="Arial" panose="020B0604020202020204" pitchFamily="34" charset="0"/>
                <a:cs typeface="Arial" panose="020B0604020202020204" pitchFamily="34" charset="0"/>
              </a:rPr>
              <a:t>M</a:t>
            </a:r>
            <a:r>
              <a:rPr lang="id-ID" sz="2800" dirty="0">
                <a:latin typeface="Arial" panose="020B0604020202020204" pitchFamily="34" charset="0"/>
                <a:cs typeface="Arial" panose="020B0604020202020204" pitchFamily="34" charset="0"/>
              </a:rPr>
              <a:t>enemukan</a:t>
            </a:r>
            <a:r>
              <a:rPr lang="en-US" sz="2800" dirty="0">
                <a:latin typeface="Arial" panose="020B0604020202020204" pitchFamily="34" charset="0"/>
                <a:cs typeface="Arial" panose="020B0604020202020204" pitchFamily="34" charset="0"/>
              </a:rPr>
              <a:t> </a:t>
            </a:r>
            <a:r>
              <a:rPr lang="id-ID" sz="2800" dirty="0">
                <a:latin typeface="Arial" panose="020B0604020202020204" pitchFamily="34" charset="0"/>
                <a:cs typeface="Arial" panose="020B0604020202020204" pitchFamily="34" charset="0"/>
              </a:rPr>
              <a:t>solusi atas persoalan yang dihadapi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id-ID" sz="2800" dirty="0">
                <a:latin typeface="Arial" panose="020B0604020202020204" pitchFamily="34" charset="0"/>
                <a:cs typeface="Arial" panose="020B0604020202020204" pitchFamily="34" charset="0"/>
              </a:rPr>
              <a:t>masyarakat serta secara langsung atau tidak langsung </a:t>
            </a:r>
            <a:r>
              <a:rPr lang="en-US" sz="2800" dirty="0">
                <a:latin typeface="Arial" panose="020B0604020202020204" pitchFamily="34" charset="0"/>
                <a:cs typeface="Arial" panose="020B0604020202020204" pitchFamily="34" charset="0"/>
              </a:rPr>
              <a:t> </a:t>
            </a:r>
            <a:r>
              <a:rPr lang="id-ID" sz="2800" dirty="0">
                <a:latin typeface="Arial" panose="020B0604020202020204" pitchFamily="34" charset="0"/>
                <a:cs typeface="Arial" panose="020B0604020202020204" pitchFamily="34" charset="0"/>
              </a:rPr>
              <a:t>mem</a:t>
            </a:r>
            <a:r>
              <a:rPr lang="en-US" sz="2800" dirty="0">
                <a:latin typeface="Arial" panose="020B0604020202020204" pitchFamily="34" charset="0"/>
                <a:cs typeface="Arial" panose="020B0604020202020204" pitchFamily="34" charset="0"/>
              </a:rPr>
              <a:t>p</a:t>
            </a:r>
            <a:r>
              <a:rPr lang="id-ID" sz="2800" dirty="0">
                <a:latin typeface="Arial" panose="020B0604020202020204" pitchFamily="34" charset="0"/>
                <a:cs typeface="Arial" panose="020B0604020202020204" pitchFamily="34" charset="0"/>
              </a:rPr>
              <a:t>engaruhi kenyamanan </a:t>
            </a:r>
            <a:r>
              <a:rPr lang="en-US" sz="2800" dirty="0" err="1">
                <a:latin typeface="Arial" panose="020B0604020202020204" pitchFamily="34" charset="0"/>
                <a:cs typeface="Arial" panose="020B0604020202020204" pitchFamily="34" charset="0"/>
              </a:rPr>
              <a:t>hidup</a:t>
            </a:r>
            <a:r>
              <a:rPr lang="id-ID" sz="2800" dirty="0">
                <a:latin typeface="Arial" panose="020B0604020202020204" pitchFamily="34" charset="0"/>
                <a:cs typeface="Arial" panose="020B0604020202020204" pitchFamily="34" charset="0"/>
              </a:rPr>
              <a:t> masyarakat.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051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B23E30-BFB4-9442-A71D-54DA7311FAB1}"/>
              </a:ext>
            </a:extLst>
          </p:cNvPr>
          <p:cNvSpPr>
            <a:spLocks noGrp="1"/>
          </p:cNvSpPr>
          <p:nvPr>
            <p:ph type="title"/>
          </p:nvPr>
        </p:nvSpPr>
        <p:spPr/>
        <p:txBody>
          <a:bodyPr>
            <a:normAutofit/>
          </a:bodyPr>
          <a:lstStyle/>
          <a:p>
            <a:r>
              <a:rPr lang="en-US" sz="3600" dirty="0"/>
              <a:t>PERMASALAN   WILAYAH</a:t>
            </a:r>
          </a:p>
        </p:txBody>
      </p:sp>
      <p:sp>
        <p:nvSpPr>
          <p:cNvPr id="3" name="Content Placeholder 2">
            <a:extLst>
              <a:ext uri="{FF2B5EF4-FFF2-40B4-BE49-F238E27FC236}">
                <a16:creationId xmlns="" xmlns:a16="http://schemas.microsoft.com/office/drawing/2014/main" id="{C6C0B9A6-2BE5-8F40-82CB-CB89B203DF65}"/>
              </a:ext>
            </a:extLst>
          </p:cNvPr>
          <p:cNvSpPr>
            <a:spLocks noGrp="1"/>
          </p:cNvSpPr>
          <p:nvPr>
            <p:ph idx="1"/>
          </p:nvPr>
        </p:nvSpPr>
        <p:spPr/>
        <p:txBody>
          <a:bodyPr>
            <a:normAutofit lnSpcReduction="10000"/>
          </a:bodyPr>
          <a:lstStyle/>
          <a:p>
            <a:r>
              <a:rPr lang="en-US" dirty="0" err="1"/>
              <a:t>bidang</a:t>
            </a:r>
            <a:r>
              <a:rPr lang="en-US" dirty="0"/>
              <a:t> </a:t>
            </a:r>
            <a:r>
              <a:rPr lang="en-US" dirty="0" err="1"/>
              <a:t>pendidikan</a:t>
            </a:r>
            <a:r>
              <a:rPr lang="en-US" dirty="0"/>
              <a:t>, </a:t>
            </a:r>
          </a:p>
          <a:p>
            <a:r>
              <a:rPr lang="en-US" dirty="0" err="1"/>
              <a:t>kesehatan</a:t>
            </a:r>
            <a:r>
              <a:rPr lang="en-US" dirty="0"/>
              <a:t>, </a:t>
            </a:r>
          </a:p>
          <a:p>
            <a:r>
              <a:rPr lang="en-US" dirty="0" err="1"/>
              <a:t>sosial</a:t>
            </a:r>
            <a:r>
              <a:rPr lang="en-US" dirty="0"/>
              <a:t> </a:t>
            </a:r>
            <a:r>
              <a:rPr lang="en-US" dirty="0" err="1"/>
              <a:t>budaya</a:t>
            </a:r>
            <a:r>
              <a:rPr lang="en-US" dirty="0"/>
              <a:t>, </a:t>
            </a:r>
          </a:p>
          <a:p>
            <a:r>
              <a:rPr lang="en-US" dirty="0" err="1"/>
              <a:t>ekonomi</a:t>
            </a:r>
            <a:r>
              <a:rPr lang="en-US" dirty="0"/>
              <a:t>, </a:t>
            </a:r>
          </a:p>
          <a:p>
            <a:r>
              <a:rPr lang="en-US" dirty="0" err="1"/>
              <a:t>pariwisata</a:t>
            </a:r>
            <a:r>
              <a:rPr lang="en-US" dirty="0"/>
              <a:t>, </a:t>
            </a:r>
          </a:p>
          <a:p>
            <a:r>
              <a:rPr lang="en-US" dirty="0" err="1"/>
              <a:t>sarana</a:t>
            </a:r>
            <a:r>
              <a:rPr lang="en-US" dirty="0"/>
              <a:t> </a:t>
            </a:r>
            <a:r>
              <a:rPr lang="en-US" dirty="0" err="1"/>
              <a:t>prasarana</a:t>
            </a:r>
            <a:r>
              <a:rPr lang="en-US" dirty="0"/>
              <a:t>, </a:t>
            </a:r>
          </a:p>
          <a:p>
            <a:r>
              <a:rPr lang="en-US" dirty="0" err="1"/>
              <a:t>produksi</a:t>
            </a:r>
            <a:r>
              <a:rPr lang="en-US" dirty="0"/>
              <a:t> (</a:t>
            </a:r>
            <a:r>
              <a:rPr lang="en-US" dirty="0" err="1"/>
              <a:t>pertanian</a:t>
            </a:r>
            <a:r>
              <a:rPr lang="en-US" dirty="0"/>
              <a:t>, </a:t>
            </a:r>
            <a:r>
              <a:rPr lang="en-US" dirty="0" err="1"/>
              <a:t>peternakan</a:t>
            </a:r>
            <a:r>
              <a:rPr lang="en-US" dirty="0"/>
              <a:t>, </a:t>
            </a:r>
            <a:r>
              <a:rPr lang="en-US" dirty="0" err="1"/>
              <a:t>perikanan</a:t>
            </a:r>
            <a:r>
              <a:rPr lang="en-US" dirty="0"/>
              <a:t>, </a:t>
            </a:r>
            <a:r>
              <a:rPr lang="en-US" dirty="0" err="1"/>
              <a:t>industri</a:t>
            </a:r>
            <a:r>
              <a:rPr lang="en-US" dirty="0"/>
              <a:t> </a:t>
            </a:r>
            <a:r>
              <a:rPr lang="en-US" dirty="0" err="1"/>
              <a:t>kreatif</a:t>
            </a:r>
            <a:r>
              <a:rPr lang="en-US" dirty="0"/>
              <a:t>, </a:t>
            </a:r>
            <a:r>
              <a:rPr lang="en-US" dirty="0" err="1"/>
              <a:t>dan</a:t>
            </a:r>
            <a:r>
              <a:rPr lang="en-US" dirty="0"/>
              <a:t> lain-lain), </a:t>
            </a:r>
          </a:p>
          <a:p>
            <a:r>
              <a:rPr lang="en-US" dirty="0" err="1"/>
              <a:t>lingkungan</a:t>
            </a:r>
            <a:r>
              <a:rPr lang="en-US" dirty="0"/>
              <a:t>, </a:t>
            </a:r>
          </a:p>
          <a:p>
            <a:r>
              <a:rPr lang="en-US" dirty="0" err="1"/>
              <a:t>administrasi</a:t>
            </a:r>
            <a:r>
              <a:rPr lang="en-US" dirty="0"/>
              <a:t> </a:t>
            </a:r>
            <a:r>
              <a:rPr lang="en-US" dirty="0" err="1"/>
              <a:t>dan</a:t>
            </a:r>
            <a:r>
              <a:rPr lang="en-US" dirty="0"/>
              <a:t> </a:t>
            </a:r>
            <a:r>
              <a:rPr lang="en-US" dirty="0" err="1"/>
              <a:t>pemerintahan</a:t>
            </a:r>
            <a:r>
              <a:rPr lang="en-US" dirty="0"/>
              <a:t> </a:t>
            </a:r>
            <a:r>
              <a:rPr lang="en-US" dirty="0" err="1"/>
              <a:t>desa</a:t>
            </a:r>
            <a:r>
              <a:rPr lang="en-US" dirty="0"/>
              <a:t>. </a:t>
            </a:r>
            <a:endParaRPr lang="en-ID" dirty="0"/>
          </a:p>
          <a:p>
            <a:endParaRPr lang="en-US" dirty="0"/>
          </a:p>
        </p:txBody>
      </p:sp>
    </p:spTree>
    <p:extLst>
      <p:ext uri="{BB962C8B-B14F-4D97-AF65-F5344CB8AC3E}">
        <p14:creationId xmlns:p14="http://schemas.microsoft.com/office/powerpoint/2010/main" val="17182444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Kriteria</a:t>
            </a:r>
            <a:r>
              <a:rPr lang="en-US" dirty="0"/>
              <a:t> </a:t>
            </a:r>
            <a:r>
              <a:rPr lang="en-US" dirty="0" err="1"/>
              <a:t>dan</a:t>
            </a:r>
            <a:r>
              <a:rPr lang="en-US" dirty="0"/>
              <a:t> </a:t>
            </a:r>
            <a:r>
              <a:rPr lang="en-US" dirty="0" err="1"/>
              <a:t>Pengusulan</a:t>
            </a:r>
            <a:r>
              <a:rPr lang="en-US" dirty="0"/>
              <a:t> PKW</a:t>
            </a:r>
          </a:p>
        </p:txBody>
      </p:sp>
      <p:sp>
        <p:nvSpPr>
          <p:cNvPr id="3" name="Content Placeholder 2"/>
          <p:cNvSpPr>
            <a:spLocks noGrp="1"/>
          </p:cNvSpPr>
          <p:nvPr>
            <p:ph idx="1"/>
          </p:nvPr>
        </p:nvSpPr>
        <p:spPr>
          <a:xfrm>
            <a:off x="1226634" y="1775192"/>
            <a:ext cx="10355766" cy="4625609"/>
          </a:xfrm>
        </p:spPr>
        <p:txBody>
          <a:bodyPr>
            <a:noAutofit/>
          </a:bodyPr>
          <a:lstStyle/>
          <a:p>
            <a:pPr lvl="0"/>
            <a:r>
              <a:rPr lang="en-US" sz="2400" dirty="0">
                <a:latin typeface="Arial" panose="020B0604020202020204" pitchFamily="34" charset="0"/>
                <a:cs typeface="Arial" panose="020B0604020202020204" pitchFamily="34" charset="0"/>
              </a:rPr>
              <a:t>Wilayah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program PKW </a:t>
            </a:r>
            <a:r>
              <a:rPr lang="en-US" sz="2400" dirty="0" err="1">
                <a:latin typeface="Arial" panose="020B0604020202020204" pitchFamily="34" charset="0"/>
                <a:cs typeface="Arial" panose="020B0604020202020204" pitchFamily="34" charset="0"/>
              </a:rPr>
              <a:t>hanya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terdiri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Desa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kelurahan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namun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bidang</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ditangani</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digarap</a:t>
            </a:r>
            <a:r>
              <a:rPr lang="en-US" sz="2400" dirty="0">
                <a:latin typeface="Arial" panose="020B0604020202020204" pitchFamily="34" charset="0"/>
                <a:cs typeface="Arial" panose="020B0604020202020204" pitchFamily="34" charset="0"/>
              </a:rPr>
              <a:t> minimal 2 </a:t>
            </a:r>
            <a:r>
              <a:rPr lang="en-US" sz="2400" dirty="0" err="1">
                <a:latin typeface="Arial" panose="020B0604020202020204" pitchFamily="34" charset="0"/>
                <a:cs typeface="Arial" panose="020B0604020202020204" pitchFamily="34" charset="0"/>
              </a:rPr>
              <a:t>bidang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masalah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kewilayahan</a:t>
            </a:r>
            <a:r>
              <a:rPr lang="en-US" sz="2400" dirty="0">
                <a:latin typeface="Arial" panose="020B0604020202020204" pitchFamily="34" charset="0"/>
                <a:cs typeface="Arial" panose="020B0604020202020204" pitchFamily="34" charset="0"/>
              </a:rPr>
              <a:t>.</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Wajib</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bermitra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Perguruan</a:t>
            </a:r>
            <a:r>
              <a:rPr lang="en-US" sz="2400" dirty="0">
                <a:latin typeface="Arial" panose="020B0604020202020204" pitchFamily="34" charset="0"/>
                <a:cs typeface="Arial" panose="020B0604020202020204" pitchFamily="34" charset="0"/>
              </a:rPr>
              <a:t> Tinggi </a:t>
            </a:r>
            <a:r>
              <a:rPr lang="en-US" sz="2400" dirty="0" err="1">
                <a:latin typeface="Arial" panose="020B0604020202020204" pitchFamily="34" charset="0"/>
                <a:cs typeface="Arial" panose="020B0604020202020204" pitchFamily="34" charset="0"/>
              </a:rPr>
              <a:t>lainnya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wilayah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terdekat</a:t>
            </a:r>
            <a:r>
              <a:rPr lang="en-US" sz="2400" dirty="0">
                <a:latin typeface="Arial" panose="020B0604020202020204" pitchFamily="34" charset="0"/>
                <a:cs typeface="Arial" panose="020B0604020202020204" pitchFamily="34" charset="0"/>
              </a:rPr>
              <a:t> PKW.</a:t>
            </a:r>
            <a:endParaRPr lang="en-ID" sz="24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Usulan</a:t>
            </a:r>
            <a:r>
              <a:rPr lang="id-ID" sz="2400" dirty="0">
                <a:latin typeface="Arial" panose="020B0604020202020204" pitchFamily="34" charset="0"/>
                <a:cs typeface="Arial" panose="020B0604020202020204" pitchFamily="34" charset="0"/>
              </a:rPr>
              <a:t> dana </a:t>
            </a:r>
            <a:r>
              <a:rPr lang="en-US" sz="2400" dirty="0" err="1">
                <a:latin typeface="Arial" panose="020B0604020202020204" pitchFamily="34" charset="0"/>
                <a:cs typeface="Arial" panose="020B0604020202020204" pitchFamily="34" charset="0"/>
              </a:rPr>
              <a:t>ke</a:t>
            </a:r>
            <a:r>
              <a:rPr lang="en-US" sz="2400" dirty="0">
                <a:latin typeface="Arial" panose="020B0604020202020204" pitchFamily="34" charset="0"/>
                <a:cs typeface="Arial" panose="020B0604020202020204" pitchFamily="34" charset="0"/>
              </a:rPr>
              <a:t> </a:t>
            </a:r>
            <a:r>
              <a:rPr lang="id-ID" sz="2400" dirty="0">
                <a:latin typeface="Arial" panose="020B0604020202020204" pitchFamily="34" charset="0"/>
                <a:cs typeface="Arial" panose="020B0604020202020204" pitchFamily="34" charset="0"/>
              </a:rPr>
              <a:t>D</a:t>
            </a:r>
            <a:r>
              <a:rPr lang="en-US" sz="2400" dirty="0">
                <a:latin typeface="Arial" panose="020B0604020202020204" pitchFamily="34" charset="0"/>
                <a:cs typeface="Arial" panose="020B0604020202020204" pitchFamily="34" charset="0"/>
              </a:rPr>
              <a:t>RPM </a:t>
            </a:r>
            <a:r>
              <a:rPr lang="en-US" sz="2400" dirty="0" err="1">
                <a:latin typeface="Arial" panose="020B0604020202020204" pitchFamily="34" charset="0"/>
                <a:cs typeface="Arial" panose="020B0604020202020204" pitchFamily="34" charset="0"/>
              </a:rPr>
              <a:t>maksimal</a:t>
            </a:r>
            <a:r>
              <a:rPr lang="en-US" sz="2400" dirty="0">
                <a:latin typeface="Arial" panose="020B0604020202020204" pitchFamily="34" charset="0"/>
                <a:cs typeface="Arial" panose="020B0604020202020204" pitchFamily="34" charset="0"/>
              </a:rPr>
              <a:t> Rp150.000.000 per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endParaRPr lang="en-ID" sz="2400" dirty="0">
              <a:latin typeface="Arial" panose="020B0604020202020204" pitchFamily="34" charset="0"/>
              <a:cs typeface="Arial" panose="020B0604020202020204" pitchFamily="34" charset="0"/>
            </a:endParaRPr>
          </a:p>
          <a:p>
            <a:pPr lvl="0"/>
            <a:r>
              <a:rPr lang="id-ID" sz="2400" dirty="0">
                <a:latin typeface="Arial" panose="020B0604020202020204" pitchFamily="34" charset="0"/>
                <a:cs typeface="Arial" panose="020B0604020202020204" pitchFamily="34" charset="0"/>
              </a:rPr>
              <a:t>Dana  Pemerintah Daerah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atau</a:t>
            </a:r>
            <a:r>
              <a:rPr lang="en-GB" sz="2400" dirty="0">
                <a:latin typeface="Arial" panose="020B0604020202020204" pitchFamily="34" charset="0"/>
                <a:cs typeface="Arial" panose="020B0604020202020204" pitchFamily="34" charset="0"/>
              </a:rPr>
              <a:t> CSR</a:t>
            </a:r>
            <a:r>
              <a:rPr lang="id-ID" sz="2400" dirty="0">
                <a:latin typeface="Arial" panose="020B0604020202020204" pitchFamily="34" charset="0"/>
                <a:cs typeface="Arial" panose="020B0604020202020204" pitchFamily="34" charset="0"/>
              </a:rPr>
              <a:t> minimum Rp1</a:t>
            </a:r>
            <a:r>
              <a:rPr lang="en-US" sz="2400" dirty="0">
                <a:latin typeface="Arial" panose="020B0604020202020204" pitchFamily="34" charset="0"/>
                <a:cs typeface="Arial" panose="020B0604020202020204" pitchFamily="34" charset="0"/>
              </a:rPr>
              <a:t>0</a:t>
            </a:r>
            <a:r>
              <a:rPr lang="id-ID" sz="2400" dirty="0">
                <a:latin typeface="Arial" panose="020B0604020202020204" pitchFamily="34" charset="0"/>
                <a:cs typeface="Arial" panose="020B0604020202020204" pitchFamily="34" charset="0"/>
              </a:rPr>
              <a:t>0</a:t>
            </a:r>
            <a:r>
              <a:rPr lang="en-US" sz="2400" dirty="0">
                <a:latin typeface="Arial" panose="020B0604020202020204" pitchFamily="34" charset="0"/>
                <a:cs typeface="Arial" panose="020B0604020202020204" pitchFamily="34" charset="0"/>
              </a:rPr>
              <a:t>.000.000,-. Dana sharing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Pemda</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Pemkot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sudah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dimulai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ke-2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dana CSR </a:t>
            </a:r>
            <a:r>
              <a:rPr lang="en-US" sz="2400" dirty="0" err="1">
                <a:latin typeface="Arial" panose="020B0604020202020204" pitchFamily="34" charset="0"/>
                <a:cs typeface="Arial" panose="020B0604020202020204" pitchFamily="34" charset="0"/>
              </a:rPr>
              <a:t>sudah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dimulai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sejak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a:t>
            </a:r>
            <a:r>
              <a:rPr lang="en-US" sz="2400" dirty="0">
                <a:latin typeface="Arial" panose="020B0604020202020204" pitchFamily="34" charset="0"/>
                <a:cs typeface="Arial" panose="020B0604020202020204" pitchFamily="34" charset="0"/>
              </a:rPr>
              <a:t> 1; </a:t>
            </a:r>
          </a:p>
          <a:p>
            <a:pPr lvl="0"/>
            <a:r>
              <a:rPr lang="en-US" sz="2400" dirty="0" err="1">
                <a:latin typeface="Arial" panose="020B0604020202020204" pitchFamily="34" charset="0"/>
                <a:cs typeface="Arial" panose="020B0604020202020204" pitchFamily="34" charset="0"/>
              </a:rPr>
              <a:t>Penandatangan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kerjasama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cukup</a:t>
            </a:r>
            <a:r>
              <a:rPr lang="en-US" sz="2400" dirty="0">
                <a:latin typeface="Arial" panose="020B0604020202020204" pitchFamily="34" charset="0"/>
                <a:cs typeface="Arial" panose="020B0604020202020204" pitchFamily="34" charset="0"/>
              </a:rPr>
              <a:t> OPD/SKPD</a:t>
            </a:r>
          </a:p>
          <a:p>
            <a:pPr lvl="0"/>
            <a:r>
              <a:rPr lang="en-US" sz="2400" dirty="0" err="1">
                <a:latin typeface="Arial" panose="020B0604020202020204" pitchFamily="34" charset="0"/>
                <a:cs typeface="Arial" panose="020B0604020202020204" pitchFamily="34" charset="0"/>
              </a:rPr>
              <a:t>Boleh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lintas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provinsi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kerjasama</a:t>
            </a:r>
            <a:r>
              <a:rPr lang="en-US" sz="2400" dirty="0">
                <a:latin typeface="Arial" panose="020B0604020202020204" pitchFamily="34" charset="0"/>
                <a:cs typeface="Arial" panose="020B0604020202020204" pitchFamily="34" charset="0"/>
              </a:rPr>
              <a:t> dg PT </a:t>
            </a:r>
            <a:r>
              <a:rPr lang="en-US" sz="2400" dirty="0" err="1">
                <a:latin typeface="Arial" panose="020B0604020202020204" pitchFamily="34" charset="0"/>
                <a:cs typeface="Arial" panose="020B0604020202020204" pitchFamily="34" charset="0"/>
              </a:rPr>
              <a:t>setempat</a:t>
            </a:r>
            <a:r>
              <a:rPr lang="en-US" sz="2400" dirty="0">
                <a:latin typeface="Arial" panose="020B0604020202020204" pitchFamily="34" charset="0"/>
                <a:cs typeface="Arial" panose="020B0604020202020204" pitchFamily="34" charset="0"/>
              </a:rPr>
              <a:t>)</a:t>
            </a:r>
            <a:endParaRPr lang="en-ID"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itchFamily="34" charset="0"/>
            </a:endParaRPr>
          </a:p>
        </p:txBody>
      </p:sp>
    </p:spTree>
    <p:extLst>
      <p:ext uri="{BB962C8B-B14F-4D97-AF65-F5344CB8AC3E}">
        <p14:creationId xmlns:p14="http://schemas.microsoft.com/office/powerpoint/2010/main" val="3294155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Luaran</a:t>
            </a:r>
            <a:r>
              <a:rPr lang="en-US" sz="4000" dirty="0"/>
              <a:t> </a:t>
            </a:r>
            <a:r>
              <a:rPr lang="en-US" sz="4000" dirty="0" err="1"/>
              <a:t>wajib</a:t>
            </a:r>
            <a:r>
              <a:rPr lang="en-US" sz="4000" dirty="0"/>
              <a:t> </a:t>
            </a:r>
            <a:r>
              <a:rPr lang="en-US" sz="4000" dirty="0" err="1"/>
              <a:t>pengabdian</a:t>
            </a:r>
            <a:r>
              <a:rPr lang="en-US" sz="4000" dirty="0"/>
              <a:t> mono </a:t>
            </a:r>
            <a:r>
              <a:rPr lang="en-US" sz="4000" dirty="0" err="1"/>
              <a:t>tahun</a:t>
            </a:r>
            <a:r>
              <a:rPr lang="en-US" sz="4000" dirty="0"/>
              <a:t> </a:t>
            </a:r>
          </a:p>
        </p:txBody>
      </p:sp>
      <p:sp>
        <p:nvSpPr>
          <p:cNvPr id="3" name="Content Placeholder 2"/>
          <p:cNvSpPr>
            <a:spLocks noGrp="1"/>
          </p:cNvSpPr>
          <p:nvPr>
            <p:ph idx="1"/>
          </p:nvPr>
        </p:nvSpPr>
        <p:spPr/>
        <p:txBody>
          <a:bodyPr>
            <a:normAutofit/>
          </a:bodyPr>
          <a:lstStyle/>
          <a:p>
            <a:pPr lvl="1"/>
            <a:r>
              <a:rPr lang="en-US" dirty="0" err="1"/>
              <a:t>Artikel</a:t>
            </a:r>
            <a:r>
              <a:rPr lang="en-US" dirty="0"/>
              <a:t> </a:t>
            </a:r>
            <a:r>
              <a:rPr lang="en-US" dirty="0" err="1"/>
              <a:t>ilmiah</a:t>
            </a:r>
            <a:r>
              <a:rPr lang="en-US" dirty="0"/>
              <a:t> (1 </a:t>
            </a:r>
            <a:r>
              <a:rPr lang="en-US" dirty="0" err="1"/>
              <a:t>Jurnal</a:t>
            </a:r>
            <a:r>
              <a:rPr lang="en-US" dirty="0"/>
              <a:t>/</a:t>
            </a:r>
            <a:r>
              <a:rPr lang="en-US" dirty="0" err="1"/>
              <a:t>th</a:t>
            </a:r>
            <a:r>
              <a:rPr lang="en-US" dirty="0"/>
              <a:t> </a:t>
            </a:r>
            <a:r>
              <a:rPr lang="en-US" dirty="0" err="1"/>
              <a:t>ber</a:t>
            </a:r>
            <a:r>
              <a:rPr lang="en-US" dirty="0"/>
              <a:t> ISSN </a:t>
            </a:r>
            <a:r>
              <a:rPr lang="en-US" dirty="0" err="1"/>
              <a:t>atau</a:t>
            </a:r>
            <a:r>
              <a:rPr lang="en-US" dirty="0"/>
              <a:t> 1 </a:t>
            </a:r>
            <a:r>
              <a:rPr lang="en-US" dirty="0" err="1"/>
              <a:t>prosiding</a:t>
            </a:r>
            <a:r>
              <a:rPr lang="en-US" dirty="0"/>
              <a:t>/</a:t>
            </a:r>
            <a:r>
              <a:rPr lang="en-US" dirty="0" err="1"/>
              <a:t>th</a:t>
            </a:r>
            <a:r>
              <a:rPr lang="en-US" dirty="0"/>
              <a:t>) </a:t>
            </a:r>
          </a:p>
          <a:p>
            <a:pPr lvl="1"/>
            <a:r>
              <a:rPr lang="en-US" dirty="0" err="1"/>
              <a:t>Artikel</a:t>
            </a:r>
            <a:r>
              <a:rPr lang="en-US" dirty="0"/>
              <a:t>  </a:t>
            </a:r>
            <a:r>
              <a:rPr lang="en-US" dirty="0" err="1"/>
              <a:t>pada</a:t>
            </a:r>
            <a:r>
              <a:rPr lang="en-US" dirty="0"/>
              <a:t> media </a:t>
            </a:r>
            <a:r>
              <a:rPr lang="en-US" dirty="0" err="1"/>
              <a:t>masa</a:t>
            </a:r>
            <a:r>
              <a:rPr lang="en-US" dirty="0"/>
              <a:t> </a:t>
            </a:r>
            <a:r>
              <a:rPr lang="en-US" dirty="0" err="1" smtClean="0"/>
              <a:t>cetak</a:t>
            </a:r>
            <a:r>
              <a:rPr lang="en-US" dirty="0" smtClean="0"/>
              <a:t>/</a:t>
            </a:r>
            <a:r>
              <a:rPr lang="en-US" dirty="0" err="1" smtClean="0"/>
              <a:t>elektronik</a:t>
            </a:r>
            <a:r>
              <a:rPr lang="en-US" dirty="0" smtClean="0"/>
              <a:t>;</a:t>
            </a:r>
            <a:endParaRPr lang="en-US" dirty="0"/>
          </a:p>
          <a:p>
            <a:pPr lvl="1"/>
            <a:r>
              <a:rPr lang="en-US" dirty="0"/>
              <a:t>Video </a:t>
            </a:r>
            <a:r>
              <a:rPr lang="en-US" dirty="0" err="1"/>
              <a:t>kegiatan</a:t>
            </a:r>
            <a:endParaRPr lang="en-US" dirty="0"/>
          </a:p>
          <a:p>
            <a:pPr lvl="1"/>
            <a:r>
              <a:rPr lang="en-US" dirty="0" err="1"/>
              <a:t>Peningkatan</a:t>
            </a:r>
            <a:r>
              <a:rPr lang="en-US" dirty="0"/>
              <a:t> </a:t>
            </a:r>
            <a:r>
              <a:rPr lang="en-US" dirty="0" err="1"/>
              <a:t>tingkat</a:t>
            </a:r>
            <a:r>
              <a:rPr lang="en-US" dirty="0"/>
              <a:t> </a:t>
            </a:r>
            <a:r>
              <a:rPr lang="en-US" dirty="0" err="1"/>
              <a:t>keberdayaan</a:t>
            </a:r>
            <a:r>
              <a:rPr lang="en-US" dirty="0"/>
              <a:t> </a:t>
            </a:r>
            <a:r>
              <a:rPr lang="en-US" dirty="0" err="1"/>
              <a:t>mitra</a:t>
            </a:r>
            <a:endParaRPr lang="en-US" dirty="0"/>
          </a:p>
          <a:p>
            <a:endParaRPr lang="en-US" dirty="0"/>
          </a:p>
        </p:txBody>
      </p:sp>
    </p:spTree>
    <p:extLst>
      <p:ext uri="{BB962C8B-B14F-4D97-AF65-F5344CB8AC3E}">
        <p14:creationId xmlns:p14="http://schemas.microsoft.com/office/powerpoint/2010/main" val="44894479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78D3FF-4ABE-1C4E-876D-8FB3F85C1FAE}"/>
              </a:ext>
            </a:extLst>
          </p:cNvPr>
          <p:cNvSpPr>
            <a:spLocks noGrp="1"/>
          </p:cNvSpPr>
          <p:nvPr>
            <p:ph type="title"/>
          </p:nvPr>
        </p:nvSpPr>
        <p:spPr/>
        <p:txBody>
          <a:bodyPr/>
          <a:lstStyle/>
          <a:p>
            <a:r>
              <a:rPr lang="en-US" dirty="0" err="1"/>
              <a:t>Persyaratan</a:t>
            </a:r>
            <a:r>
              <a:rPr lang="en-US" dirty="0"/>
              <a:t> </a:t>
            </a:r>
            <a:r>
              <a:rPr lang="en-US" dirty="0" err="1"/>
              <a:t>P</a:t>
            </a:r>
            <a:r>
              <a:rPr lang="en-US" dirty="0" err="1" smtClean="0"/>
              <a:t>engusul</a:t>
            </a:r>
            <a:r>
              <a:rPr lang="en-US" dirty="0" smtClean="0"/>
              <a:t> </a:t>
            </a:r>
            <a:r>
              <a:rPr lang="en-US" dirty="0"/>
              <a:t>PKW </a:t>
            </a:r>
          </a:p>
        </p:txBody>
      </p:sp>
      <p:sp>
        <p:nvSpPr>
          <p:cNvPr id="3" name="Content Placeholder 2">
            <a:extLst>
              <a:ext uri="{FF2B5EF4-FFF2-40B4-BE49-F238E27FC236}">
                <a16:creationId xmlns="" xmlns:a16="http://schemas.microsoft.com/office/drawing/2014/main" id="{9052A5F2-115D-0B4A-AA6B-0372BE14FBCA}"/>
              </a:ext>
            </a:extLst>
          </p:cNvPr>
          <p:cNvSpPr>
            <a:spLocks noGrp="1"/>
          </p:cNvSpPr>
          <p:nvPr>
            <p:ph idx="1"/>
          </p:nvPr>
        </p:nvSpPr>
        <p:spPr/>
        <p:txBody>
          <a:bodyPr>
            <a:normAutofit/>
          </a:bodyPr>
          <a:lstStyle/>
          <a:p>
            <a:pPr lvl="0"/>
            <a:r>
              <a:rPr lang="en-US" sz="2800" dirty="0">
                <a:latin typeface="Arial" panose="020B0604020202020204" pitchFamily="34" charset="0"/>
                <a:cs typeface="Arial" panose="020B0604020202020204" pitchFamily="34" charset="0"/>
              </a:rPr>
              <a:t>Tim </a:t>
            </a:r>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terdiri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atas</a:t>
            </a:r>
            <a:r>
              <a:rPr lang="en-US" sz="2800" dirty="0">
                <a:latin typeface="Arial" panose="020B0604020202020204" pitchFamily="34" charset="0"/>
                <a:cs typeface="Arial" panose="020B0604020202020204" pitchFamily="34" charset="0"/>
              </a:rPr>
              <a:t> 4 orang (1 </a:t>
            </a:r>
            <a:r>
              <a:rPr lang="en-US" sz="2800" dirty="0" err="1">
                <a:latin typeface="Arial" panose="020B0604020202020204" pitchFamily="34" charset="0"/>
                <a:cs typeface="Arial" panose="020B0604020202020204" pitchFamily="34" charset="0"/>
              </a:rPr>
              <a:t>ketua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3 </a:t>
            </a:r>
            <a:r>
              <a:rPr lang="en-US" sz="2800" dirty="0" err="1">
                <a:latin typeface="Arial" panose="020B0604020202020204" pitchFamily="34" charset="0"/>
                <a:cs typeface="Arial" panose="020B0604020202020204" pitchFamily="34" charset="0"/>
              </a:rPr>
              <a:t>anggota</a:t>
            </a:r>
            <a:r>
              <a:rPr lang="en-US" sz="2800" dirty="0">
                <a:latin typeface="Arial" panose="020B0604020202020204" pitchFamily="34" charset="0"/>
                <a:cs typeface="Arial" panose="020B0604020202020204" pitchFamily="34" charset="0"/>
              </a:rPr>
              <a:t>, minimal </a:t>
            </a:r>
            <a:r>
              <a:rPr lang="en-US" sz="2800" dirty="0" err="1">
                <a:latin typeface="Arial" panose="020B0604020202020204" pitchFamily="34" charset="0"/>
                <a:cs typeface="Arial" panose="020B0604020202020204" pitchFamily="34" charset="0"/>
              </a:rPr>
              <a:t>satu</a:t>
            </a:r>
            <a:r>
              <a:rPr lang="en-US" sz="2800" dirty="0">
                <a:latin typeface="Arial" panose="020B0604020202020204" pitchFamily="34" charset="0"/>
                <a:cs typeface="Arial" panose="020B0604020202020204" pitchFamily="34" charset="0"/>
              </a:rPr>
              <a:t> orang </a:t>
            </a:r>
            <a:r>
              <a:rPr lang="en-US" sz="2800" dirty="0" err="1">
                <a:latin typeface="Arial" panose="020B0604020202020204" pitchFamily="34" charset="0"/>
                <a:cs typeface="Arial" panose="020B0604020202020204" pitchFamily="34" charset="0"/>
              </a:rPr>
              <a:t>anggota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Perguruan</a:t>
            </a:r>
            <a:r>
              <a:rPr lang="en-US" sz="2800" dirty="0">
                <a:latin typeface="Arial" panose="020B0604020202020204" pitchFamily="34" charset="0"/>
                <a:cs typeface="Arial" panose="020B0604020202020204" pitchFamily="34" charset="0"/>
              </a:rPr>
              <a:t> Tinggi </a:t>
            </a:r>
            <a:r>
              <a:rPr lang="en-US" sz="2800" dirty="0" err="1">
                <a:latin typeface="Arial" panose="020B0604020202020204" pitchFamily="34" charset="0"/>
                <a:cs typeface="Arial" panose="020B0604020202020204" pitchFamily="34" charset="0"/>
              </a:rPr>
              <a:t>mitra</a:t>
            </a:r>
            <a:r>
              <a:rPr lang="en-US" sz="2800" dirty="0">
                <a:latin typeface="Arial" panose="020B0604020202020204" pitchFamily="34" charset="0"/>
                <a:cs typeface="Arial" panose="020B0604020202020204" pitchFamily="34" charset="0"/>
              </a:rPr>
              <a:t>).</a:t>
            </a:r>
            <a:endParaRPr lang="en-ID"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Tim </a:t>
            </a:r>
            <a:r>
              <a:rPr lang="en-US" sz="2800" dirty="0" err="1">
                <a:latin typeface="Arial" panose="020B0604020202020204" pitchFamily="34" charset="0"/>
                <a:cs typeface="Arial" panose="020B0604020202020204" pitchFamily="34" charset="0"/>
              </a:rPr>
              <a:t>Pengusul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memiliki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kapabilitas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rekam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jejak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keilmuan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sains</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sesuai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kegiatan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diusulkan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masalah</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ditangani</a:t>
            </a:r>
            <a:r>
              <a:rPr lang="en-US" sz="2800" dirty="0">
                <a:latin typeface="Arial" panose="020B0604020202020204" pitchFamily="34" charset="0"/>
                <a:cs typeface="Arial" panose="020B0604020202020204" pitchFamily="34" charset="0"/>
              </a:rPr>
              <a:t>.</a:t>
            </a:r>
            <a:endParaRPr lang="en-ID" sz="2800" dirty="0">
              <a:latin typeface="Arial" panose="020B0604020202020204" pitchFamily="34" charset="0"/>
              <a:cs typeface="Arial" panose="020B0604020202020204" pitchFamily="34" charset="0"/>
            </a:endParaRPr>
          </a:p>
          <a:p>
            <a:pPr marL="118872"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942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9</a:t>
            </a:r>
            <a:r>
              <a:rPr lang="en-US" sz="3100" dirty="0">
                <a:latin typeface="Arial" charset="0"/>
                <a:ea typeface="Arial" charset="0"/>
                <a:cs typeface="Arial" charset="0"/>
              </a:rPr>
              <a:t>. </a:t>
            </a:r>
            <a:r>
              <a:rPr lang="id-ID" sz="3100" dirty="0">
                <a:latin typeface="Arial" charset="0"/>
                <a:ea typeface="Arial" charset="0"/>
                <a:cs typeface="Arial" charset="0"/>
              </a:rPr>
              <a:t>PROGRAM PENGEMBANGAN  </a:t>
            </a:r>
            <a:r>
              <a:rPr lang="en-US" sz="3100" dirty="0">
                <a:latin typeface="Arial" charset="0"/>
                <a:ea typeface="Arial" charset="0"/>
                <a:cs typeface="Arial" charset="0"/>
              </a:rPr>
              <a:t>DESA MITRA</a:t>
            </a:r>
            <a:r>
              <a:rPr lang="en-US" dirty="0">
                <a:latin typeface="Arial" charset="0"/>
                <a:ea typeface="Arial" charset="0"/>
                <a:cs typeface="Arial" charset="0"/>
              </a:rPr>
              <a:t> </a:t>
            </a:r>
            <a:br>
              <a:rPr lang="en-US" dirty="0">
                <a:latin typeface="Arial" charset="0"/>
                <a:ea typeface="Arial" charset="0"/>
                <a:cs typeface="Arial" charset="0"/>
              </a:rPr>
            </a:br>
            <a:r>
              <a:rPr lang="id-ID" dirty="0"/>
              <a:t>PPDM</a:t>
            </a:r>
            <a:r>
              <a:rPr lang="en-US" dirty="0"/>
              <a:t/>
            </a:r>
            <a:br>
              <a:rPr lang="en-US" dirty="0"/>
            </a:br>
            <a:endParaRPr lang="en-US" dirty="0"/>
          </a:p>
        </p:txBody>
      </p:sp>
      <p:sp>
        <p:nvSpPr>
          <p:cNvPr id="3" name="Content Placeholder 2"/>
          <p:cNvSpPr>
            <a:spLocks noGrp="1"/>
          </p:cNvSpPr>
          <p:nvPr>
            <p:ph idx="1"/>
          </p:nvPr>
        </p:nvSpPr>
        <p:spPr>
          <a:xfrm>
            <a:off x="1911926" y="1775192"/>
            <a:ext cx="9670473" cy="4099135"/>
          </a:xfrm>
        </p:spPr>
        <p:txBody>
          <a:bodyPr>
            <a:normAutofit fontScale="85000" lnSpcReduction="10000"/>
          </a:bodyPr>
          <a:lstStyle/>
          <a:p>
            <a:pPr marL="118872" indent="0">
              <a:buNone/>
            </a:pPr>
            <a:r>
              <a:rPr lang="en-US" b="1" dirty="0" err="1">
                <a:latin typeface="Arial" panose="020B0604020202020204" pitchFamily="34" charset="0"/>
                <a:cs typeface="Arial" panose="020B0604020202020204" pitchFamily="34" charset="0"/>
              </a:rPr>
              <a:t>Tujuan</a:t>
            </a:r>
            <a:r>
              <a:rPr lang="en-US" b="1" dirty="0">
                <a:latin typeface="Arial" panose="020B0604020202020204" pitchFamily="34" charset="0"/>
                <a:cs typeface="Arial" panose="020B0604020202020204" pitchFamily="34" charset="0"/>
              </a:rPr>
              <a:t>  :</a:t>
            </a:r>
          </a:p>
          <a:p>
            <a:pPr lvl="0"/>
            <a:r>
              <a:rPr lang="en-GB" dirty="0">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emberikan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solusi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permasalahan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pendekatan</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holistic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berbasis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riset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multidisiplin</a:t>
            </a:r>
            <a:r>
              <a:rPr lang="en-GB"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engaplikasikan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hasil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riset</a:t>
            </a:r>
            <a:r>
              <a:rPr lang="en-US" dirty="0">
                <a:latin typeface="Arial" panose="020B0604020202020204" pitchFamily="34" charset="0"/>
                <a:cs typeface="Arial" panose="020B0604020202020204" pitchFamily="34" charset="0"/>
              </a:rPr>
              <a:t> un</a:t>
            </a:r>
            <a:r>
              <a:rPr lang="en-GB" dirty="0">
                <a:latin typeface="Arial" panose="020B0604020202020204" pitchFamily="34" charset="0"/>
                <a:cs typeface="Arial" panose="020B0604020202020204" pitchFamily="34" charset="0"/>
              </a:rPr>
              <a:t>g</a:t>
            </a:r>
            <a:r>
              <a:rPr lang="en-US" dirty="0" err="1">
                <a:latin typeface="Arial" panose="020B0604020202020204" pitchFamily="34" charset="0"/>
                <a:cs typeface="Arial" panose="020B0604020202020204" pitchFamily="34" charset="0"/>
              </a:rPr>
              <a:t>gulan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perguruan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tinggi</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sesuai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urgensi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kebutuhan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GB"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emberikan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penguatan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potensi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melalui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aplikasi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hasil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riset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unggulan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perguruan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tinggi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dan</a:t>
            </a:r>
            <a:endParaRPr lang="en-US"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embentuk</a:t>
            </a:r>
            <a:r>
              <a:rPr lang="en-US"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Desa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sebagai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salah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satu</a:t>
            </a:r>
            <a:r>
              <a:rPr lang="en-US" dirty="0">
                <a:latin typeface="Arial" panose="020B0604020202020204" pitchFamily="34" charset="0"/>
                <a:cs typeface="Arial" panose="020B0604020202020204" pitchFamily="34" charset="0"/>
              </a:rPr>
              <a:t> model </a:t>
            </a:r>
            <a:r>
              <a:rPr lang="en-US" b="1" i="1" dirty="0">
                <a:latin typeface="Arial" panose="020B0604020202020204" pitchFamily="34" charset="0"/>
                <a:cs typeface="Arial" panose="020B0604020202020204" pitchFamily="34" charset="0"/>
              </a:rPr>
              <a:t>science-techno-park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perguruan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tinggi</a:t>
            </a:r>
            <a:r>
              <a:rPr lang="en-GB"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9770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D54677-9441-6645-8223-4722385AD56C}"/>
              </a:ext>
            </a:extLst>
          </p:cNvPr>
          <p:cNvSpPr>
            <a:spLocks noGrp="1"/>
          </p:cNvSpPr>
          <p:nvPr>
            <p:ph type="title"/>
          </p:nvPr>
        </p:nvSpPr>
        <p:spPr/>
        <p:txBody>
          <a:bodyPr/>
          <a:lstStyle/>
          <a:p>
            <a:r>
              <a:rPr lang="en-US" dirty="0" err="1"/>
              <a:t>Latar</a:t>
            </a:r>
            <a:r>
              <a:rPr lang="en-US" dirty="0"/>
              <a:t> </a:t>
            </a:r>
            <a:r>
              <a:rPr lang="en-US" dirty="0" err="1"/>
              <a:t>B</a:t>
            </a:r>
            <a:r>
              <a:rPr lang="en-US" dirty="0" err="1" smtClean="0"/>
              <a:t>elakang</a:t>
            </a:r>
            <a:r>
              <a:rPr lang="en-US" dirty="0" smtClean="0"/>
              <a:t> </a:t>
            </a:r>
            <a:r>
              <a:rPr lang="en-US" dirty="0"/>
              <a:t>PPDM</a:t>
            </a:r>
          </a:p>
        </p:txBody>
      </p:sp>
      <p:sp>
        <p:nvSpPr>
          <p:cNvPr id="3" name="Content Placeholder 2">
            <a:extLst>
              <a:ext uri="{FF2B5EF4-FFF2-40B4-BE49-F238E27FC236}">
                <a16:creationId xmlns="" xmlns:a16="http://schemas.microsoft.com/office/drawing/2014/main" id="{7E716B33-39BD-BC43-842D-205917C6355F}"/>
              </a:ext>
            </a:extLst>
          </p:cNvPr>
          <p:cNvSpPr>
            <a:spLocks noGrp="1"/>
          </p:cNvSpPr>
          <p:nvPr>
            <p:ph idx="1"/>
          </p:nvPr>
        </p:nvSpPr>
        <p:spPr/>
        <p:txBody>
          <a:bodyPr>
            <a:normAutofit/>
          </a:bodyPr>
          <a:lstStyle/>
          <a:p>
            <a:r>
              <a:rPr lang="en-GB" dirty="0" err="1"/>
              <a:t>Desa</a:t>
            </a:r>
            <a:r>
              <a:rPr lang="en-GB" dirty="0"/>
              <a:t> </a:t>
            </a:r>
            <a:r>
              <a:rPr lang="en-GB" dirty="0" err="1"/>
              <a:t>merupakan</a:t>
            </a:r>
            <a:r>
              <a:rPr lang="en-GB" dirty="0"/>
              <a:t> </a:t>
            </a:r>
            <a:r>
              <a:rPr lang="en-GB" dirty="0" err="1"/>
              <a:t>pusat</a:t>
            </a:r>
            <a:r>
              <a:rPr lang="en-GB" dirty="0"/>
              <a:t> </a:t>
            </a:r>
            <a:r>
              <a:rPr lang="en-GB" dirty="0" err="1"/>
              <a:t>Perkembangan</a:t>
            </a:r>
            <a:r>
              <a:rPr lang="en-GB" dirty="0"/>
              <a:t> </a:t>
            </a:r>
            <a:r>
              <a:rPr lang="en-GB" dirty="0" err="1"/>
              <a:t>ekonomi</a:t>
            </a:r>
            <a:r>
              <a:rPr lang="en-GB" dirty="0"/>
              <a:t> </a:t>
            </a:r>
            <a:r>
              <a:rPr lang="en-GB" dirty="0" err="1"/>
              <a:t>masyarakat</a:t>
            </a:r>
            <a:r>
              <a:rPr lang="en-GB" dirty="0"/>
              <a:t> Indonesia </a:t>
            </a:r>
            <a:endParaRPr lang="en-US" dirty="0"/>
          </a:p>
          <a:p>
            <a:r>
              <a:rPr lang="en-US" dirty="0" err="1"/>
              <a:t>Kekayaan</a:t>
            </a:r>
            <a:r>
              <a:rPr lang="en-US" dirty="0"/>
              <a:t> </a:t>
            </a:r>
            <a:r>
              <a:rPr lang="en-US" dirty="0" err="1"/>
              <a:t>dan</a:t>
            </a:r>
            <a:r>
              <a:rPr lang="en-US" dirty="0"/>
              <a:t> </a:t>
            </a:r>
            <a:r>
              <a:rPr lang="en-US" dirty="0" err="1"/>
              <a:t>investasi</a:t>
            </a:r>
            <a:r>
              <a:rPr lang="en-US" dirty="0"/>
              <a:t> </a:t>
            </a:r>
            <a:r>
              <a:rPr lang="en-US" dirty="0" err="1"/>
              <a:t>masyarakat</a:t>
            </a:r>
            <a:r>
              <a:rPr lang="en-US" dirty="0"/>
              <a:t> </a:t>
            </a:r>
            <a:r>
              <a:rPr lang="en-US" dirty="0" err="1"/>
              <a:t>wilayah</a:t>
            </a:r>
            <a:r>
              <a:rPr lang="en-US" dirty="0"/>
              <a:t> </a:t>
            </a:r>
            <a:r>
              <a:rPr lang="en-US" dirty="0" err="1"/>
              <a:t>pe</a:t>
            </a:r>
            <a:r>
              <a:rPr lang="en-GB" dirty="0"/>
              <a:t>r</a:t>
            </a:r>
            <a:r>
              <a:rPr lang="en-US" dirty="0" err="1"/>
              <a:t>desaan</a:t>
            </a:r>
            <a:r>
              <a:rPr lang="en-US" dirty="0"/>
              <a:t>  </a:t>
            </a:r>
            <a:r>
              <a:rPr lang="en-US" dirty="0" err="1"/>
              <a:t>berbasis</a:t>
            </a:r>
            <a:r>
              <a:rPr lang="en-US" dirty="0"/>
              <a:t> </a:t>
            </a:r>
            <a:r>
              <a:rPr lang="en-US" dirty="0" err="1"/>
              <a:t>pada</a:t>
            </a:r>
            <a:r>
              <a:rPr lang="en-US" dirty="0"/>
              <a:t> </a:t>
            </a:r>
            <a:r>
              <a:rPr lang="en-US" dirty="0" err="1"/>
              <a:t>kepemilikan</a:t>
            </a:r>
            <a:r>
              <a:rPr lang="en-US" dirty="0"/>
              <a:t> </a:t>
            </a:r>
            <a:r>
              <a:rPr lang="en-US" dirty="0" err="1"/>
              <a:t>properti</a:t>
            </a:r>
            <a:r>
              <a:rPr lang="en-US" dirty="0"/>
              <a:t> </a:t>
            </a:r>
            <a:r>
              <a:rPr lang="en-US" dirty="0" err="1"/>
              <a:t>dan</a:t>
            </a:r>
            <a:r>
              <a:rPr lang="en-US" dirty="0"/>
              <a:t> </a:t>
            </a:r>
            <a:r>
              <a:rPr lang="en-US" dirty="0" err="1"/>
              <a:t>harta</a:t>
            </a:r>
            <a:r>
              <a:rPr lang="en-US" dirty="0"/>
              <a:t> (</a:t>
            </a:r>
            <a:r>
              <a:rPr lang="en-US" dirty="0" err="1"/>
              <a:t>sungai</a:t>
            </a:r>
            <a:r>
              <a:rPr lang="en-US" dirty="0"/>
              <a:t>, </a:t>
            </a:r>
            <a:r>
              <a:rPr lang="en-US" dirty="0" err="1"/>
              <a:t>tanah</a:t>
            </a:r>
            <a:r>
              <a:rPr lang="en-US" dirty="0"/>
              <a:t>, </a:t>
            </a:r>
            <a:r>
              <a:rPr lang="en-US" dirty="0" err="1"/>
              <a:t>rumah</a:t>
            </a:r>
            <a:r>
              <a:rPr lang="en-US" dirty="0"/>
              <a:t>, </a:t>
            </a:r>
            <a:r>
              <a:rPr lang="en-US" dirty="0" err="1"/>
              <a:t>lahan</a:t>
            </a:r>
            <a:r>
              <a:rPr lang="en-US" dirty="0"/>
              <a:t>, mineral) </a:t>
            </a:r>
            <a:r>
              <a:rPr lang="en-US" dirty="0" err="1"/>
              <a:t>bahkan</a:t>
            </a:r>
            <a:r>
              <a:rPr lang="en-US" dirty="0"/>
              <a:t> </a:t>
            </a:r>
            <a:r>
              <a:rPr lang="en-US" dirty="0" err="1"/>
              <a:t>kekayaan</a:t>
            </a:r>
            <a:r>
              <a:rPr lang="en-US" dirty="0"/>
              <a:t> </a:t>
            </a:r>
            <a:r>
              <a:rPr lang="en-US" dirty="0" err="1"/>
              <a:t>hayati</a:t>
            </a:r>
            <a:r>
              <a:rPr lang="en-US" dirty="0"/>
              <a:t> (</a:t>
            </a:r>
            <a:r>
              <a:rPr lang="en-US" dirty="0" err="1"/>
              <a:t>hutan</a:t>
            </a:r>
            <a:r>
              <a:rPr lang="en-US" dirty="0"/>
              <a:t>, </a:t>
            </a:r>
            <a:r>
              <a:rPr lang="en-US" dirty="0" err="1"/>
              <a:t>peternakan</a:t>
            </a:r>
            <a:r>
              <a:rPr lang="en-US" dirty="0"/>
              <a:t>, </a:t>
            </a:r>
            <a:r>
              <a:rPr lang="en-US" dirty="0" err="1"/>
              <a:t>pertanian</a:t>
            </a:r>
            <a:r>
              <a:rPr lang="en-US" dirty="0"/>
              <a:t>, </a:t>
            </a:r>
            <a:r>
              <a:rPr lang="en-US" dirty="0" err="1"/>
              <a:t>perikanan</a:t>
            </a:r>
            <a:r>
              <a:rPr lang="en-US" dirty="0"/>
              <a:t>, </a:t>
            </a:r>
            <a:r>
              <a:rPr lang="en-US" dirty="0" err="1"/>
              <a:t>dan</a:t>
            </a:r>
            <a:r>
              <a:rPr lang="en-US" dirty="0"/>
              <a:t> lain-lain). </a:t>
            </a:r>
          </a:p>
          <a:p>
            <a:r>
              <a:rPr lang="en-US" dirty="0" err="1"/>
              <a:t>Potensi</a:t>
            </a:r>
            <a:r>
              <a:rPr lang="en-US" dirty="0"/>
              <a:t> </a:t>
            </a:r>
            <a:r>
              <a:rPr lang="en-US" dirty="0" err="1"/>
              <a:t>dikembangkan</a:t>
            </a:r>
            <a:r>
              <a:rPr lang="en-US" dirty="0"/>
              <a:t> agar </a:t>
            </a:r>
            <a:r>
              <a:rPr lang="en-US" dirty="0" err="1"/>
              <a:t>berdaya</a:t>
            </a:r>
            <a:r>
              <a:rPr lang="en-US" dirty="0"/>
              <a:t>  </a:t>
            </a:r>
            <a:r>
              <a:rPr lang="en-US" dirty="0" err="1"/>
              <a:t>saing</a:t>
            </a:r>
            <a:r>
              <a:rPr lang="en-US" dirty="0"/>
              <a:t> </a:t>
            </a:r>
            <a:r>
              <a:rPr lang="en-US" dirty="0" err="1"/>
              <a:t>lebih</a:t>
            </a:r>
            <a:r>
              <a:rPr lang="en-US" dirty="0"/>
              <a:t> </a:t>
            </a:r>
            <a:r>
              <a:rPr lang="en-US" dirty="0" err="1"/>
              <a:t>tinggi</a:t>
            </a:r>
            <a:r>
              <a:rPr lang="en-US" dirty="0"/>
              <a:t> </a:t>
            </a:r>
            <a:r>
              <a:rPr lang="en-US" dirty="0" err="1"/>
              <a:t>karena</a:t>
            </a:r>
            <a:r>
              <a:rPr lang="en-US" dirty="0"/>
              <a:t> </a:t>
            </a:r>
            <a:r>
              <a:rPr lang="en-US" dirty="0" err="1"/>
              <a:t>berkaitan</a:t>
            </a:r>
            <a:r>
              <a:rPr lang="en-US" dirty="0"/>
              <a:t> </a:t>
            </a:r>
            <a:r>
              <a:rPr lang="en-US" dirty="0" err="1"/>
              <a:t>erat</a:t>
            </a:r>
            <a:r>
              <a:rPr lang="en-US" dirty="0"/>
              <a:t> </a:t>
            </a:r>
            <a:r>
              <a:rPr lang="en-US" dirty="0" err="1"/>
              <a:t>dengan</a:t>
            </a:r>
            <a:r>
              <a:rPr lang="en-US" dirty="0"/>
              <a:t> </a:t>
            </a:r>
            <a:r>
              <a:rPr lang="en-US" dirty="0" err="1"/>
              <a:t>hidup</a:t>
            </a:r>
            <a:r>
              <a:rPr lang="en-US" dirty="0"/>
              <a:t> </a:t>
            </a:r>
            <a:r>
              <a:rPr lang="en-US" dirty="0" err="1"/>
              <a:t>dan</a:t>
            </a:r>
            <a:r>
              <a:rPr lang="en-US" dirty="0"/>
              <a:t> </a:t>
            </a:r>
            <a:r>
              <a:rPr lang="en-US" dirty="0" err="1"/>
              <a:t>kehidupan</a:t>
            </a:r>
            <a:r>
              <a:rPr lang="en-US" dirty="0"/>
              <a:t> </a:t>
            </a:r>
            <a:r>
              <a:rPr lang="en-US" dirty="0" err="1"/>
              <a:t>manusia</a:t>
            </a:r>
            <a:r>
              <a:rPr lang="en-US" dirty="0"/>
              <a:t> </a:t>
            </a:r>
            <a:r>
              <a:rPr lang="en-US" dirty="0" err="1"/>
              <a:t>serta</a:t>
            </a:r>
            <a:r>
              <a:rPr lang="en-US" dirty="0"/>
              <a:t> </a:t>
            </a:r>
            <a:r>
              <a:rPr lang="en-US" dirty="0" err="1"/>
              <a:t>lingkungan</a:t>
            </a:r>
            <a:r>
              <a:rPr lang="en-ID" dirty="0"/>
              <a:t> </a:t>
            </a:r>
            <a:endParaRPr lang="en-US" dirty="0"/>
          </a:p>
        </p:txBody>
      </p:sp>
    </p:spTree>
    <p:extLst>
      <p:ext uri="{BB962C8B-B14F-4D97-AF65-F5344CB8AC3E}">
        <p14:creationId xmlns:p14="http://schemas.microsoft.com/office/powerpoint/2010/main" val="15273340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Kriteria</a:t>
            </a:r>
            <a:r>
              <a:rPr lang="en-US" dirty="0"/>
              <a:t> </a:t>
            </a:r>
            <a:r>
              <a:rPr lang="en-US" dirty="0" err="1"/>
              <a:t>dan</a:t>
            </a:r>
            <a:r>
              <a:rPr lang="en-US" dirty="0"/>
              <a:t> </a:t>
            </a:r>
            <a:r>
              <a:rPr lang="en-US" dirty="0" err="1"/>
              <a:t>Pengusulan</a:t>
            </a:r>
            <a:r>
              <a:rPr lang="en-US" dirty="0"/>
              <a:t> PPDM</a:t>
            </a:r>
          </a:p>
        </p:txBody>
      </p:sp>
      <p:sp>
        <p:nvSpPr>
          <p:cNvPr id="3" name="Content Placeholder 2"/>
          <p:cNvSpPr>
            <a:spLocks noGrp="1"/>
          </p:cNvSpPr>
          <p:nvPr>
            <p:ph idx="1"/>
          </p:nvPr>
        </p:nvSpPr>
        <p:spPr>
          <a:xfrm>
            <a:off x="2490538" y="1797494"/>
            <a:ext cx="9091862" cy="4675495"/>
          </a:xfrm>
        </p:spPr>
        <p:txBody>
          <a:bodyPr>
            <a:normAutofit fontScale="77500" lnSpcReduction="20000"/>
          </a:bodyPr>
          <a:lstStyle/>
          <a:p>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rogram </a:t>
            </a:r>
            <a:r>
              <a:rPr lang="en-US" dirty="0">
                <a:latin typeface="Arial" panose="020B0604020202020204" pitchFamily="34" charset="0"/>
                <a:cs typeface="Arial" panose="020B0604020202020204" pitchFamily="34" charset="0"/>
              </a:rPr>
              <a:t>multi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(3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Bermitra</a:t>
            </a:r>
            <a:r>
              <a:rPr lang="en-US" dirty="0">
                <a:latin typeface="Arial" panose="020B0604020202020204" pitchFamily="34" charset="0"/>
                <a:cs typeface="Arial" panose="020B0604020202020204" pitchFamily="34" charset="0"/>
              </a:rPr>
              <a:t> dg 1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merupakaan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binaan</a:t>
            </a:r>
            <a:r>
              <a:rPr lang="en-US" dirty="0">
                <a:latin typeface="Arial" panose="020B0604020202020204" pitchFamily="34" charset="0"/>
                <a:cs typeface="Arial" panose="020B0604020202020204" pitchFamily="34" charset="0"/>
              </a:rPr>
              <a:t> PT/Tim </a:t>
            </a:r>
            <a:r>
              <a:rPr lang="en-US" dirty="0" err="1">
                <a:latin typeface="Arial" panose="020B0604020202020204" pitchFamily="34" charset="0"/>
                <a:cs typeface="Arial" panose="020B0604020202020204" pitchFamily="34" charset="0"/>
              </a:rPr>
              <a:t>pengusul</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D</a:t>
            </a:r>
            <a:r>
              <a:rPr lang="en-US" dirty="0" err="1" smtClean="0">
                <a:latin typeface="Arial" panose="020B0604020202020204" pitchFamily="34" charset="0"/>
                <a:cs typeface="Arial" panose="020B0604020202020204" pitchFamily="34" charset="0"/>
              </a:rPr>
              <a:t>esa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yang </a:t>
            </a:r>
            <a:r>
              <a:rPr lang="en-US" dirty="0" err="1">
                <a:latin typeface="Arial" panose="020B0604020202020204" pitchFamily="34" charset="0"/>
                <a:cs typeface="Arial" panose="020B0604020202020204" pitchFamily="34" charset="0"/>
              </a:rPr>
              <a:t>dimaksud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sesuai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UU No. 6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2014 </a:t>
            </a:r>
            <a:r>
              <a:rPr lang="en-US" dirty="0" err="1">
                <a:latin typeface="Arial" panose="020B0604020202020204" pitchFamily="34" charset="0"/>
                <a:cs typeface="Arial" panose="020B0604020202020204" pitchFamily="34" charset="0"/>
              </a:rPr>
              <a:t>yaitu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administrasi</a:t>
            </a:r>
            <a:r>
              <a:rPr lang="en-US" dirty="0">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bukan</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kelurahan</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elibatkan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2 </a:t>
            </a:r>
            <a:r>
              <a:rPr lang="en-US" dirty="0" err="1">
                <a:latin typeface="Arial" panose="020B0604020202020204" pitchFamily="34" charset="0"/>
                <a:cs typeface="Arial" panose="020B0604020202020204" pitchFamily="34" charset="0"/>
              </a:rPr>
              <a:t>kelompok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pada</a:t>
            </a:r>
            <a:r>
              <a:rPr lang="en-US"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Desa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boleh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berganti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tidap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tahunnya</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D</a:t>
            </a:r>
            <a:r>
              <a:rPr lang="en-US" dirty="0" smtClean="0">
                <a:latin typeface="Arial" panose="020B0604020202020204" pitchFamily="34" charset="0"/>
                <a:cs typeface="Arial" panose="020B0604020202020204" pitchFamily="34" charset="0"/>
              </a:rPr>
              <a:t>ana </a:t>
            </a:r>
            <a:r>
              <a:rPr lang="en-US" dirty="0" err="1">
                <a:latin typeface="Arial" panose="020B0604020202020204" pitchFamily="34" charset="0"/>
                <a:cs typeface="Arial" panose="020B0604020202020204" pitchFamily="34" charset="0"/>
              </a:rPr>
              <a:t>pendampingan</a:t>
            </a:r>
            <a:r>
              <a:rPr lang="en-US" dirty="0">
                <a:latin typeface="Arial" panose="020B0604020202020204" pitchFamily="34" charset="0"/>
                <a:cs typeface="Arial" panose="020B0604020202020204" pitchFamily="34" charset="0"/>
              </a:rPr>
              <a:t> PT minimal </a:t>
            </a:r>
            <a:r>
              <a:rPr lang="en-US" dirty="0" err="1">
                <a:latin typeface="Arial" panose="020B0604020202020204" pitchFamily="34" charset="0"/>
                <a:cs typeface="Arial" panose="020B0604020202020204" pitchFamily="34" charset="0"/>
              </a:rPr>
              <a:t>Rp</a:t>
            </a:r>
            <a:r>
              <a:rPr lang="en-US" dirty="0">
                <a:latin typeface="Arial" panose="020B0604020202020204" pitchFamily="34" charset="0"/>
                <a:cs typeface="Arial" panose="020B0604020202020204" pitchFamily="34" charset="0"/>
              </a:rPr>
              <a:t> 10.000.000,-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endParaRPr lang="en-ID"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Dana DRPM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Rp150.000.000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pada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kedua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ketiga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disarankan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mendapat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dukungan</a:t>
            </a:r>
            <a:r>
              <a:rPr lang="en-US" dirty="0">
                <a:latin typeface="Arial" panose="020B0604020202020204" pitchFamily="34" charset="0"/>
                <a:cs typeface="Arial" panose="020B0604020202020204" pitchFamily="34" charset="0"/>
              </a:rPr>
              <a:t> dana/</a:t>
            </a:r>
            <a:r>
              <a:rPr lang="en-US" dirty="0" err="1">
                <a:latin typeface="Arial" panose="020B0604020202020204" pitchFamily="34" charset="0"/>
                <a:cs typeface="Arial" panose="020B0604020202020204" pitchFamily="34" charset="0"/>
              </a:rPr>
              <a:t>sarana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pemda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pihak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lainnya</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Lokasi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maksimal</a:t>
            </a:r>
            <a:r>
              <a:rPr lang="en-US" dirty="0">
                <a:latin typeface="Arial" panose="020B0604020202020204" pitchFamily="34" charset="0"/>
                <a:cs typeface="Arial" panose="020B0604020202020204" pitchFamily="34" charset="0"/>
              </a:rPr>
              <a:t> 200 km </a:t>
            </a:r>
            <a:r>
              <a:rPr lang="en-US" dirty="0" err="1">
                <a:latin typeface="Arial" panose="020B0604020202020204" pitchFamily="34" charset="0"/>
                <a:cs typeface="Arial" panose="020B0604020202020204" pitchFamily="34" charset="0"/>
              </a:rPr>
              <a:t>dr</a:t>
            </a:r>
            <a:r>
              <a:rPr lang="en-US" dirty="0">
                <a:latin typeface="Arial" panose="020B0604020202020204" pitchFamily="34" charset="0"/>
                <a:cs typeface="Arial" panose="020B0604020202020204" pitchFamily="34" charset="0"/>
              </a:rPr>
              <a:t> PT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boleh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lebih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dari</a:t>
            </a:r>
            <a:r>
              <a:rPr lang="en-US" dirty="0">
                <a:latin typeface="Arial" panose="020B0604020202020204" pitchFamily="34" charset="0"/>
                <a:cs typeface="Arial" panose="020B0604020202020204" pitchFamily="34" charset="0"/>
              </a:rPr>
              <a:t> 200 km </a:t>
            </a:r>
            <a:r>
              <a:rPr lang="en-US" dirty="0" err="1">
                <a:latin typeface="Arial" panose="020B0604020202020204" pitchFamily="34" charset="0"/>
                <a:cs typeface="Arial" panose="020B0604020202020204" pitchFamily="34" charset="0"/>
              </a:rPr>
              <a:t>asalkan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dalam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propinsi</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4909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E8D752-358C-064A-8E51-02BBCCBA50AD}"/>
              </a:ext>
            </a:extLst>
          </p:cNvPr>
          <p:cNvSpPr>
            <a:spLocks noGrp="1"/>
          </p:cNvSpPr>
          <p:nvPr>
            <p:ph type="title"/>
          </p:nvPr>
        </p:nvSpPr>
        <p:spPr/>
        <p:txBody>
          <a:bodyPr/>
          <a:lstStyle/>
          <a:p>
            <a:r>
              <a:rPr lang="en-US" dirty="0" err="1"/>
              <a:t>Persyaratan</a:t>
            </a:r>
            <a:r>
              <a:rPr lang="en-US" dirty="0"/>
              <a:t> </a:t>
            </a:r>
            <a:r>
              <a:rPr lang="en-US" dirty="0" err="1"/>
              <a:t>P</a:t>
            </a:r>
            <a:r>
              <a:rPr lang="en-US" dirty="0" err="1" smtClean="0"/>
              <a:t>engusul</a:t>
            </a:r>
            <a:r>
              <a:rPr lang="en-US" dirty="0" smtClean="0"/>
              <a:t> </a:t>
            </a:r>
            <a:r>
              <a:rPr lang="en-US" dirty="0"/>
              <a:t>PPDM</a:t>
            </a:r>
          </a:p>
        </p:txBody>
      </p:sp>
      <p:sp>
        <p:nvSpPr>
          <p:cNvPr id="3" name="Content Placeholder 2">
            <a:extLst>
              <a:ext uri="{FF2B5EF4-FFF2-40B4-BE49-F238E27FC236}">
                <a16:creationId xmlns="" xmlns:a16="http://schemas.microsoft.com/office/drawing/2014/main" id="{5E1E8258-CFA2-0A45-8DA2-7B9D0B254125}"/>
              </a:ext>
            </a:extLst>
          </p:cNvPr>
          <p:cNvSpPr>
            <a:spLocks noGrp="1"/>
          </p:cNvSpPr>
          <p:nvPr>
            <p:ph idx="1"/>
          </p:nvPr>
        </p:nvSpPr>
        <p:spPr/>
        <p:txBody>
          <a:bodyPr>
            <a:normAutofit/>
          </a:bodyPr>
          <a:lstStyle/>
          <a:p>
            <a:pPr lvl="0"/>
            <a:r>
              <a:rPr lang="en-US" dirty="0"/>
              <a:t>Tim </a:t>
            </a:r>
            <a:r>
              <a:rPr lang="en-US" dirty="0" err="1"/>
              <a:t>Pengusul</a:t>
            </a:r>
            <a:r>
              <a:rPr lang="en-US" dirty="0"/>
              <a:t> </a:t>
            </a:r>
            <a:r>
              <a:rPr lang="en-US" dirty="0" err="1"/>
              <a:t>memiliki</a:t>
            </a:r>
            <a:r>
              <a:rPr lang="en-US" dirty="0"/>
              <a:t> </a:t>
            </a:r>
            <a:r>
              <a:rPr lang="en-US" dirty="0" err="1"/>
              <a:t>kapabilitas</a:t>
            </a:r>
            <a:r>
              <a:rPr lang="en-US" dirty="0"/>
              <a:t> (</a:t>
            </a:r>
            <a:r>
              <a:rPr lang="en-US" dirty="0" err="1"/>
              <a:t>rekam</a:t>
            </a:r>
            <a:r>
              <a:rPr lang="en-US" dirty="0"/>
              <a:t> </a:t>
            </a:r>
            <a:r>
              <a:rPr lang="en-US" dirty="0" err="1"/>
              <a:t>jejak</a:t>
            </a:r>
            <a:r>
              <a:rPr lang="en-US" dirty="0"/>
              <a:t> </a:t>
            </a:r>
            <a:r>
              <a:rPr lang="en-US" dirty="0" err="1"/>
              <a:t>keilmuan</a:t>
            </a:r>
            <a:r>
              <a:rPr lang="en-US" dirty="0"/>
              <a:t>/ </a:t>
            </a:r>
            <a:r>
              <a:rPr lang="en-US" dirty="0" err="1"/>
              <a:t>sains</a:t>
            </a:r>
            <a:r>
              <a:rPr lang="en-US" dirty="0"/>
              <a:t>) yang </a:t>
            </a:r>
            <a:r>
              <a:rPr lang="en-US" dirty="0" err="1"/>
              <a:t>sesuai</a:t>
            </a:r>
            <a:r>
              <a:rPr lang="en-US" dirty="0"/>
              <a:t> </a:t>
            </a:r>
            <a:r>
              <a:rPr lang="en-US" dirty="0" err="1"/>
              <a:t>dengan</a:t>
            </a:r>
            <a:r>
              <a:rPr lang="en-US" dirty="0"/>
              <a:t> </a:t>
            </a:r>
            <a:r>
              <a:rPr lang="en-US" dirty="0" err="1"/>
              <a:t>kegiatan</a:t>
            </a:r>
            <a:r>
              <a:rPr lang="en-US" dirty="0"/>
              <a:t> yang </a:t>
            </a:r>
            <a:r>
              <a:rPr lang="en-US" dirty="0" err="1"/>
              <a:t>diusulkan</a:t>
            </a:r>
            <a:r>
              <a:rPr lang="en-US" dirty="0"/>
              <a:t>/</a:t>
            </a:r>
            <a:r>
              <a:rPr lang="en-US" dirty="0" err="1"/>
              <a:t>masalah</a:t>
            </a:r>
            <a:r>
              <a:rPr lang="en-US" dirty="0"/>
              <a:t> yang </a:t>
            </a:r>
            <a:r>
              <a:rPr lang="en-US" dirty="0" err="1"/>
              <a:t>ditangani</a:t>
            </a:r>
            <a:r>
              <a:rPr lang="en-US" dirty="0"/>
              <a:t>..</a:t>
            </a:r>
            <a:endParaRPr lang="en-ID" dirty="0"/>
          </a:p>
          <a:p>
            <a:pPr lvl="0"/>
            <a:r>
              <a:rPr lang="en-US" dirty="0"/>
              <a:t>Tim </a:t>
            </a:r>
            <a:r>
              <a:rPr lang="en-US" dirty="0" err="1"/>
              <a:t>pengusul</a:t>
            </a:r>
            <a:r>
              <a:rPr lang="en-US" dirty="0"/>
              <a:t> </a:t>
            </a:r>
            <a:r>
              <a:rPr lang="en-US" dirty="0" err="1"/>
              <a:t>dibentuk</a:t>
            </a:r>
            <a:r>
              <a:rPr lang="en-US" dirty="0"/>
              <a:t> </a:t>
            </a:r>
            <a:r>
              <a:rPr lang="en-US" dirty="0" err="1"/>
              <a:t>institusi</a:t>
            </a:r>
            <a:r>
              <a:rPr lang="en-US" dirty="0"/>
              <a:t> </a:t>
            </a:r>
            <a:r>
              <a:rPr lang="en-US" dirty="0" err="1"/>
              <a:t>atas</a:t>
            </a:r>
            <a:r>
              <a:rPr lang="en-US" dirty="0"/>
              <a:t> </a:t>
            </a:r>
            <a:r>
              <a:rPr lang="en-US" dirty="0" err="1"/>
              <a:t>rekomendasi</a:t>
            </a:r>
            <a:r>
              <a:rPr lang="en-US" dirty="0"/>
              <a:t> </a:t>
            </a:r>
            <a:r>
              <a:rPr lang="en-US" dirty="0" err="1"/>
              <a:t>Ketua</a:t>
            </a:r>
            <a:r>
              <a:rPr lang="en-US" dirty="0"/>
              <a:t> LPM/LPPM/P3M/DPPM </a:t>
            </a:r>
            <a:r>
              <a:rPr lang="en-US" dirty="0" err="1"/>
              <a:t>dimana</a:t>
            </a:r>
            <a:r>
              <a:rPr lang="en-US" dirty="0"/>
              <a:t> </a:t>
            </a:r>
            <a:r>
              <a:rPr lang="en-US" dirty="0" err="1"/>
              <a:t>setiap</a:t>
            </a:r>
            <a:r>
              <a:rPr lang="en-US" dirty="0"/>
              <a:t> </a:t>
            </a:r>
            <a:r>
              <a:rPr lang="en-US" dirty="0" err="1"/>
              <a:t>perguruan</a:t>
            </a:r>
            <a:r>
              <a:rPr lang="en-US" dirty="0"/>
              <a:t> </a:t>
            </a:r>
            <a:r>
              <a:rPr lang="en-US" dirty="0" err="1"/>
              <a:t>tinggi</a:t>
            </a:r>
            <a:r>
              <a:rPr lang="en-US" dirty="0"/>
              <a:t> </a:t>
            </a:r>
            <a:r>
              <a:rPr lang="en-US" dirty="0" err="1"/>
              <a:t>boleh</a:t>
            </a:r>
            <a:r>
              <a:rPr lang="en-US" dirty="0"/>
              <a:t> </a:t>
            </a:r>
            <a:r>
              <a:rPr lang="en-US" dirty="0" err="1"/>
              <a:t>mengusulkan</a:t>
            </a:r>
            <a:r>
              <a:rPr lang="en-US" dirty="0"/>
              <a:t> </a:t>
            </a:r>
            <a:r>
              <a:rPr lang="en-US" dirty="0" err="1"/>
              <a:t>lebih</a:t>
            </a:r>
            <a:r>
              <a:rPr lang="en-US" dirty="0"/>
              <a:t> </a:t>
            </a:r>
            <a:r>
              <a:rPr lang="en-US" dirty="0" err="1"/>
              <a:t>dari</a:t>
            </a:r>
            <a:r>
              <a:rPr lang="en-US" dirty="0"/>
              <a:t> 1 </a:t>
            </a:r>
            <a:r>
              <a:rPr lang="en-US" dirty="0" err="1"/>
              <a:t>tim</a:t>
            </a:r>
            <a:r>
              <a:rPr lang="en-US" dirty="0"/>
              <a:t> </a:t>
            </a:r>
            <a:r>
              <a:rPr lang="en-US" dirty="0" err="1"/>
              <a:t>untuk</a:t>
            </a:r>
            <a:r>
              <a:rPr lang="en-US" dirty="0"/>
              <a:t> </a:t>
            </a:r>
            <a:r>
              <a:rPr lang="en-US" dirty="0" err="1"/>
              <a:t>Desa</a:t>
            </a:r>
            <a:r>
              <a:rPr lang="en-US" dirty="0"/>
              <a:t> </a:t>
            </a:r>
            <a:r>
              <a:rPr lang="en-US" dirty="0" err="1"/>
              <a:t>Mitra</a:t>
            </a:r>
            <a:r>
              <a:rPr lang="en-US" dirty="0"/>
              <a:t> yang </a:t>
            </a:r>
            <a:r>
              <a:rPr lang="en-US" dirty="0" err="1"/>
              <a:t>berbeda</a:t>
            </a:r>
            <a:r>
              <a:rPr lang="en-US" dirty="0"/>
              <a:t>.</a:t>
            </a:r>
            <a:endParaRPr lang="en-ID" dirty="0"/>
          </a:p>
          <a:p>
            <a:endParaRPr lang="en-US" dirty="0"/>
          </a:p>
        </p:txBody>
      </p:sp>
    </p:spTree>
    <p:extLst>
      <p:ext uri="{BB962C8B-B14F-4D97-AF65-F5344CB8AC3E}">
        <p14:creationId xmlns:p14="http://schemas.microsoft.com/office/powerpoint/2010/main" val="38483518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a:extLst>
              <a:ext uri="{FF2B5EF4-FFF2-40B4-BE49-F238E27FC236}">
                <a16:creationId xmlns="" xmlns:a16="http://schemas.microsoft.com/office/drawing/2014/main" id="{32518A64-94C3-EC4C-A9C7-18FA270C7289}"/>
              </a:ext>
            </a:extLst>
          </p:cNvPr>
          <p:cNvSpPr>
            <a:spLocks noGrp="1"/>
          </p:cNvSpPr>
          <p:nvPr>
            <p:ph idx="1"/>
          </p:nvPr>
        </p:nvSpPr>
        <p:spPr>
          <a:xfrm>
            <a:off x="1738314" y="1071563"/>
            <a:ext cx="8929687" cy="5429250"/>
          </a:xfrm>
        </p:spPr>
        <p:txBody>
          <a:bodyPr>
            <a:normAutofit fontScale="92500" lnSpcReduction="10000"/>
          </a:bodyPr>
          <a:lstStyle/>
          <a:p>
            <a:pPr marL="365760" indent="-256032">
              <a:buNone/>
              <a:defRPr/>
            </a:pPr>
            <a:endParaRPr lang="en-US" sz="2800" dirty="0">
              <a:latin typeface="Arial" pitchFamily="34" charset="0"/>
              <a:cs typeface="Arial" pitchFamily="34" charset="0"/>
            </a:endParaRPr>
          </a:p>
          <a:p>
            <a:pPr marL="365760" indent="-256032">
              <a:buFont typeface="Wingdings 3"/>
              <a:buChar char=""/>
              <a:defRPr/>
            </a:pPr>
            <a:r>
              <a:rPr lang="id-ID" sz="2800" dirty="0">
                <a:latin typeface="Arial" pitchFamily="34" charset="0"/>
                <a:cs typeface="Arial" pitchFamily="34" charset="0"/>
              </a:rPr>
              <a:t>Desa Sentra Halal Food, </a:t>
            </a:r>
          </a:p>
          <a:p>
            <a:pPr marL="365760" indent="-256032">
              <a:buFont typeface="Wingdings 3"/>
              <a:buChar char=""/>
              <a:defRPr/>
            </a:pPr>
            <a:r>
              <a:rPr lang="id-ID" sz="2800" dirty="0">
                <a:latin typeface="Arial" pitchFamily="34" charset="0"/>
                <a:cs typeface="Arial" pitchFamily="34" charset="0"/>
              </a:rPr>
              <a:t>Desa Kerajinan Bambu, </a:t>
            </a:r>
          </a:p>
          <a:p>
            <a:pPr marL="365760" indent="-256032">
              <a:buFont typeface="Wingdings 3"/>
              <a:buChar char=""/>
              <a:defRPr/>
            </a:pPr>
            <a:r>
              <a:rPr lang="id-ID" sz="2800" dirty="0">
                <a:latin typeface="Arial" pitchFamily="34" charset="0"/>
                <a:cs typeface="Arial" pitchFamily="34" charset="0"/>
              </a:rPr>
              <a:t>Desa Konservasi Tanaman/Satwa Langka,</a:t>
            </a:r>
          </a:p>
          <a:p>
            <a:pPr marL="365760" indent="-256032">
              <a:buFont typeface="Wingdings 3"/>
              <a:buChar char=""/>
              <a:defRPr/>
            </a:pPr>
            <a:r>
              <a:rPr lang="id-ID" sz="2800" dirty="0">
                <a:latin typeface="Arial" pitchFamily="34" charset="0"/>
                <a:cs typeface="Arial" pitchFamily="34" charset="0"/>
              </a:rPr>
              <a:t>Desa Mandiri Energi,  </a:t>
            </a:r>
          </a:p>
          <a:p>
            <a:pPr marL="365760" indent="-256032">
              <a:buFont typeface="Wingdings 3"/>
              <a:buChar char=""/>
              <a:defRPr/>
            </a:pPr>
            <a:r>
              <a:rPr lang="id-ID" sz="2800" dirty="0">
                <a:latin typeface="Arial" pitchFamily="34" charset="0"/>
                <a:cs typeface="Arial" pitchFamily="34" charset="0"/>
              </a:rPr>
              <a:t>Desa Sentra Organic Farming, </a:t>
            </a:r>
          </a:p>
          <a:p>
            <a:pPr marL="365760" indent="-256032">
              <a:buFont typeface="Wingdings 3"/>
              <a:buChar char=""/>
              <a:defRPr/>
            </a:pPr>
            <a:r>
              <a:rPr lang="id-ID" sz="2800" dirty="0">
                <a:latin typeface="Arial" pitchFamily="34" charset="0"/>
                <a:cs typeface="Arial" pitchFamily="34" charset="0"/>
              </a:rPr>
              <a:t>Kampung Nelayan Mandiri</a:t>
            </a:r>
          </a:p>
          <a:p>
            <a:pPr marL="365760" indent="-256032">
              <a:buFont typeface="Wingdings 3"/>
              <a:buChar char=""/>
              <a:defRPr/>
            </a:pPr>
            <a:r>
              <a:rPr lang="id-ID" sz="2800" dirty="0">
                <a:latin typeface="Arial" pitchFamily="34" charset="0"/>
                <a:cs typeface="Arial" pitchFamily="34" charset="0"/>
              </a:rPr>
              <a:t>Desa Cagar Budaya, </a:t>
            </a:r>
          </a:p>
          <a:p>
            <a:pPr marL="365760" indent="-256032">
              <a:buFont typeface="Wingdings 3"/>
              <a:buChar char=""/>
              <a:defRPr/>
            </a:pPr>
            <a:r>
              <a:rPr lang="id-ID" sz="2800" dirty="0">
                <a:latin typeface="Arial" pitchFamily="34" charset="0"/>
                <a:cs typeface="Arial" pitchFamily="34" charset="0"/>
              </a:rPr>
              <a:t>Desa Cagar Alam</a:t>
            </a:r>
          </a:p>
          <a:p>
            <a:pPr marL="365760" indent="-256032">
              <a:buNone/>
              <a:defRPr/>
            </a:pPr>
            <a:endParaRPr lang="id-ID" sz="2800" dirty="0">
              <a:latin typeface="Arial" pitchFamily="34" charset="0"/>
              <a:cs typeface="Arial" pitchFamily="34" charset="0"/>
            </a:endParaRPr>
          </a:p>
          <a:p>
            <a:pPr marL="365760" indent="-256032">
              <a:buNone/>
              <a:defRPr/>
            </a:pPr>
            <a:r>
              <a:rPr lang="id-ID" sz="2800" dirty="0">
                <a:latin typeface="Arial" pitchFamily="34" charset="0"/>
                <a:cs typeface="Arial" pitchFamily="34" charset="0"/>
              </a:rPr>
              <a:t>Sentra-sentra pada desa tersebut menjadi pusat studi aplikasi riset perguruan tinggi, baik untuk dosen, mahasiswa, masyarakat, dan stake holder dari dalam dan luar negeri</a:t>
            </a:r>
          </a:p>
          <a:p>
            <a:pPr marL="365760" indent="-256032">
              <a:buNone/>
              <a:defRPr/>
            </a:pPr>
            <a:endParaRPr lang="id-ID" sz="2800" dirty="0">
              <a:latin typeface="Arial" pitchFamily="34" charset="0"/>
              <a:cs typeface="Arial" pitchFamily="34" charset="0"/>
            </a:endParaRPr>
          </a:p>
          <a:p>
            <a:pPr marL="365760" indent="-256032">
              <a:buFont typeface="Wingdings 3"/>
              <a:buChar char=""/>
              <a:defRPr/>
            </a:pPr>
            <a:endParaRPr lang="id-ID" sz="2800" dirty="0">
              <a:latin typeface="Arial" pitchFamily="34" charset="0"/>
              <a:cs typeface="Arial" pitchFamily="34" charset="0"/>
            </a:endParaRPr>
          </a:p>
        </p:txBody>
      </p:sp>
      <p:sp>
        <p:nvSpPr>
          <p:cNvPr id="3074" name="Title 1">
            <a:extLst>
              <a:ext uri="{FF2B5EF4-FFF2-40B4-BE49-F238E27FC236}">
                <a16:creationId xmlns="" xmlns:a16="http://schemas.microsoft.com/office/drawing/2014/main" id="{E4025E60-2F18-F044-8080-7B6473DF8CFD}"/>
              </a:ext>
            </a:extLst>
          </p:cNvPr>
          <p:cNvSpPr>
            <a:spLocks noGrp="1"/>
          </p:cNvSpPr>
          <p:nvPr>
            <p:ph type="title"/>
          </p:nvPr>
        </p:nvSpPr>
        <p:spPr/>
        <p:txBody>
          <a:bodyPr/>
          <a:lstStyle/>
          <a:p>
            <a:pPr>
              <a:defRPr/>
            </a:pPr>
            <a:r>
              <a:rPr lang="id-ID" dirty="0">
                <a:latin typeface="Arial" pitchFamily="34" charset="0"/>
                <a:cs typeface="Arial" pitchFamily="34" charset="0"/>
              </a:rPr>
              <a:t>CONTOH LUARAN PPDM</a:t>
            </a:r>
            <a:endParaRPr lang="en-US" dirty="0">
              <a:latin typeface="Arial" pitchFamily="34" charset="0"/>
              <a:cs typeface="Arial" pitchFamily="34" charset="0"/>
            </a:endParaRPr>
          </a:p>
        </p:txBody>
      </p:sp>
    </p:spTree>
    <p:extLst>
      <p:ext uri="{BB962C8B-B14F-4D97-AF65-F5344CB8AC3E}">
        <p14:creationId xmlns:p14="http://schemas.microsoft.com/office/powerpoint/2010/main" val="38010588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B74726-EFAD-DF47-9F0E-C66A89E831D3}"/>
              </a:ext>
            </a:extLst>
          </p:cNvPr>
          <p:cNvSpPr>
            <a:spLocks noGrp="1"/>
          </p:cNvSpPr>
          <p:nvPr>
            <p:ph type="title"/>
          </p:nvPr>
        </p:nvSpPr>
        <p:spPr>
          <a:xfrm>
            <a:off x="277091" y="155448"/>
            <a:ext cx="11707091" cy="1252728"/>
          </a:xfrm>
        </p:spPr>
        <p:txBody>
          <a:bodyPr>
            <a:normAutofit fontScale="90000"/>
          </a:bodyPr>
          <a:lstStyle/>
          <a:p>
            <a:pPr algn="r">
              <a:tabLst>
                <a:tab pos="3276600" algn="l"/>
              </a:tabLst>
            </a:pPr>
            <a:r>
              <a:rPr lang="en-US" sz="4000" b="0" dirty="0">
                <a:latin typeface="Arial Narrow" panose="020B0604020202020204" pitchFamily="34" charset="0"/>
                <a:cs typeface="Arial Narrow" panose="020B0604020202020204" pitchFamily="34" charset="0"/>
              </a:rPr>
              <a:t/>
            </a:r>
            <a:br>
              <a:rPr lang="en-US" sz="4000" b="0" dirty="0">
                <a:latin typeface="Arial Narrow" panose="020B0604020202020204" pitchFamily="34" charset="0"/>
                <a:cs typeface="Arial Narrow" panose="020B0604020202020204" pitchFamily="34" charset="0"/>
              </a:rPr>
            </a:br>
            <a:r>
              <a:rPr lang="en-US" sz="4000" b="0" dirty="0">
                <a:latin typeface="Arial Narrow" panose="020B0604020202020204" pitchFamily="34" charset="0"/>
                <a:cs typeface="Arial Narrow" panose="020B0604020202020204" pitchFamily="34" charset="0"/>
              </a:rPr>
              <a:t>10. </a:t>
            </a:r>
            <a:r>
              <a:rPr lang="en-US" sz="3100" b="0" dirty="0">
                <a:latin typeface="Arial Narrow" panose="020B0604020202020204" pitchFamily="34" charset="0"/>
                <a:cs typeface="Arial Narrow" panose="020B0604020202020204" pitchFamily="34" charset="0"/>
              </a:rPr>
              <a:t>PROGRAM PEMBERDAYAAN MASYARAKAT UNGGULAN PERGURUAN TINGGI </a:t>
            </a:r>
            <a:r>
              <a:rPr lang="en-US" sz="4000" b="0" dirty="0">
                <a:latin typeface="Arial Narrow" panose="020B0604020202020204" pitchFamily="34" charset="0"/>
                <a:cs typeface="Arial Narrow" panose="020B0604020202020204" pitchFamily="34" charset="0"/>
              </a:rPr>
              <a:t>PPMUPT</a:t>
            </a:r>
            <a:br>
              <a:rPr lang="en-US" sz="4000" b="0" dirty="0">
                <a:latin typeface="Arial Narrow" panose="020B0604020202020204" pitchFamily="34" charset="0"/>
                <a:cs typeface="Arial Narrow" panose="020B0604020202020204" pitchFamily="34" charset="0"/>
              </a:rPr>
            </a:br>
            <a:r>
              <a:rPr lang="en-ID" sz="2700" dirty="0" smtClean="0">
                <a:solidFill>
                  <a:srgbClr val="FF0000"/>
                </a:solidFill>
              </a:rPr>
              <a:t> </a:t>
            </a:r>
            <a:endParaRPr lang="en-US" sz="2700" dirty="0">
              <a:solidFill>
                <a:srgbClr val="FF0000"/>
              </a:solidFill>
            </a:endParaRPr>
          </a:p>
        </p:txBody>
      </p:sp>
      <p:sp>
        <p:nvSpPr>
          <p:cNvPr id="3" name="Content Placeholder 2">
            <a:extLst>
              <a:ext uri="{FF2B5EF4-FFF2-40B4-BE49-F238E27FC236}">
                <a16:creationId xmlns="" xmlns:a16="http://schemas.microsoft.com/office/drawing/2014/main" id="{0A79DB7D-5B60-3742-B712-6838E9D575B7}"/>
              </a:ext>
            </a:extLst>
          </p:cNvPr>
          <p:cNvSpPr>
            <a:spLocks noGrp="1"/>
          </p:cNvSpPr>
          <p:nvPr>
            <p:ph idx="1"/>
          </p:nvPr>
        </p:nvSpPr>
        <p:spPr/>
        <p:txBody>
          <a:bodyPr>
            <a:normAutofit/>
          </a:bodyPr>
          <a:lstStyle/>
          <a:p>
            <a:r>
              <a:rPr lang="en-GB" sz="2400" dirty="0" err="1"/>
              <a:t>Untuk</a:t>
            </a:r>
            <a:r>
              <a:rPr lang="en-GB" sz="2400" dirty="0"/>
              <a:t> </a:t>
            </a:r>
            <a:r>
              <a:rPr lang="en-GB" sz="2400" dirty="0" err="1"/>
              <a:t>mendukung</a:t>
            </a:r>
            <a:r>
              <a:rPr lang="en-GB" sz="2400" dirty="0"/>
              <a:t> </a:t>
            </a:r>
            <a:r>
              <a:rPr lang="en-GB" sz="2400" dirty="0" err="1"/>
              <a:t>percepatan</a:t>
            </a:r>
            <a:r>
              <a:rPr lang="en-GB" sz="2400" dirty="0"/>
              <a:t> </a:t>
            </a:r>
            <a:r>
              <a:rPr lang="en-GB" sz="2400" dirty="0" err="1"/>
              <a:t>tercapainya</a:t>
            </a:r>
            <a:r>
              <a:rPr lang="en-GB" sz="2400" dirty="0"/>
              <a:t> </a:t>
            </a:r>
            <a:r>
              <a:rPr lang="en-GB" sz="2400" dirty="0" err="1"/>
              <a:t>renstra</a:t>
            </a:r>
            <a:r>
              <a:rPr lang="en-GB" sz="2400" dirty="0"/>
              <a:t> </a:t>
            </a:r>
            <a:r>
              <a:rPr lang="en-GB" sz="2400" dirty="0" err="1"/>
              <a:t>perguruan</a:t>
            </a:r>
            <a:r>
              <a:rPr lang="en-GB" sz="2400" dirty="0"/>
              <a:t> </a:t>
            </a:r>
            <a:r>
              <a:rPr lang="en-GB" sz="2400" dirty="0" err="1"/>
              <a:t>tinggi</a:t>
            </a:r>
            <a:r>
              <a:rPr lang="en-GB" sz="2400" dirty="0"/>
              <a:t> </a:t>
            </a:r>
            <a:r>
              <a:rPr lang="en-GB" sz="2400" dirty="0" err="1"/>
              <a:t>klaster</a:t>
            </a:r>
            <a:r>
              <a:rPr lang="en-GB" sz="2400" dirty="0"/>
              <a:t> </a:t>
            </a:r>
            <a:r>
              <a:rPr lang="en-GB" sz="2400" dirty="0" err="1"/>
              <a:t>Memuaskan</a:t>
            </a:r>
            <a:r>
              <a:rPr lang="en-GB" sz="2400" dirty="0"/>
              <a:t>, </a:t>
            </a:r>
            <a:r>
              <a:rPr lang="en-GB" sz="2400" dirty="0" err="1"/>
              <a:t>Unggul</a:t>
            </a:r>
            <a:r>
              <a:rPr lang="en-GB" sz="2400" dirty="0"/>
              <a:t> </a:t>
            </a:r>
            <a:r>
              <a:rPr lang="en-GB" sz="2400" dirty="0" err="1"/>
              <a:t>dan</a:t>
            </a:r>
            <a:r>
              <a:rPr lang="en-GB" sz="2400" dirty="0"/>
              <a:t> </a:t>
            </a:r>
            <a:r>
              <a:rPr lang="en-GB" sz="2400" dirty="0" err="1"/>
              <a:t>Sangat</a:t>
            </a:r>
            <a:r>
              <a:rPr lang="en-GB" sz="2400" dirty="0"/>
              <a:t> </a:t>
            </a:r>
            <a:r>
              <a:rPr lang="en-GB" sz="2400" dirty="0" err="1"/>
              <a:t>Bagus</a:t>
            </a:r>
            <a:r>
              <a:rPr lang="en-US" sz="2400" dirty="0"/>
              <a:t> </a:t>
            </a:r>
          </a:p>
          <a:p>
            <a:r>
              <a:rPr lang="en-GB" sz="2400" dirty="0"/>
              <a:t>PPMUPT </a:t>
            </a:r>
            <a:r>
              <a:rPr lang="en-GB" sz="2400" dirty="0" err="1"/>
              <a:t>harus</a:t>
            </a:r>
            <a:r>
              <a:rPr lang="en-GB" sz="2400" dirty="0"/>
              <a:t> </a:t>
            </a:r>
            <a:r>
              <a:rPr lang="en-GB" sz="2400" dirty="0" err="1"/>
              <a:t>mengacu</a:t>
            </a:r>
            <a:r>
              <a:rPr lang="en-GB" sz="2400" dirty="0"/>
              <a:t> </a:t>
            </a:r>
            <a:r>
              <a:rPr lang="en-GB" sz="2400" dirty="0" err="1"/>
              <a:t>kepada</a:t>
            </a:r>
            <a:r>
              <a:rPr lang="en-GB" sz="2400" dirty="0"/>
              <a:t> </a:t>
            </a:r>
            <a:r>
              <a:rPr lang="en-GB" sz="2400" dirty="0" err="1"/>
              <a:t>Renstra</a:t>
            </a:r>
            <a:r>
              <a:rPr lang="en-GB" sz="2400" dirty="0"/>
              <a:t> </a:t>
            </a:r>
            <a:r>
              <a:rPr lang="en-GB" sz="2400" dirty="0" err="1"/>
              <a:t>Pengabdian</a:t>
            </a:r>
            <a:r>
              <a:rPr lang="en-GB" sz="2400" dirty="0"/>
              <a:t> </a:t>
            </a:r>
            <a:r>
              <a:rPr lang="en-GB" sz="2400" dirty="0" err="1"/>
              <a:t>kepada</a:t>
            </a:r>
            <a:r>
              <a:rPr lang="en-GB" sz="2400" dirty="0"/>
              <a:t> </a:t>
            </a:r>
            <a:r>
              <a:rPr lang="en-GB" sz="2400" dirty="0" err="1"/>
              <a:t>Masyarakat</a:t>
            </a:r>
            <a:r>
              <a:rPr lang="en-GB" sz="2400" dirty="0"/>
              <a:t> yang </a:t>
            </a:r>
            <a:r>
              <a:rPr lang="en-GB" sz="2400" dirty="0" err="1"/>
              <a:t>sudah</a:t>
            </a:r>
            <a:r>
              <a:rPr lang="en-GB" sz="2400" dirty="0"/>
              <a:t> </a:t>
            </a:r>
            <a:r>
              <a:rPr lang="en-GB" sz="2400" dirty="0" err="1"/>
              <a:t>disusun</a:t>
            </a:r>
            <a:r>
              <a:rPr lang="en-GB" sz="2400" dirty="0"/>
              <a:t> </a:t>
            </a:r>
            <a:r>
              <a:rPr lang="en-GB" sz="2400" dirty="0" err="1"/>
              <a:t>oleh</a:t>
            </a:r>
            <a:r>
              <a:rPr lang="en-GB" sz="2400" dirty="0"/>
              <a:t> PT</a:t>
            </a:r>
            <a:r>
              <a:rPr lang="en-ID" sz="2400" dirty="0"/>
              <a:t> </a:t>
            </a:r>
          </a:p>
          <a:p>
            <a:r>
              <a:rPr lang="en-GB" sz="2400" dirty="0" err="1"/>
              <a:t>Pengelolaan</a:t>
            </a:r>
            <a:r>
              <a:rPr lang="en-GB" sz="2400" dirty="0"/>
              <a:t> PPMUPT </a:t>
            </a:r>
            <a:r>
              <a:rPr lang="en-GB" sz="2400" dirty="0" err="1"/>
              <a:t>meliputi</a:t>
            </a:r>
            <a:r>
              <a:rPr lang="en-GB" sz="2400" dirty="0"/>
              <a:t> </a:t>
            </a:r>
            <a:r>
              <a:rPr lang="en-GB" sz="2400" dirty="0" err="1"/>
              <a:t>seleksi</a:t>
            </a:r>
            <a:r>
              <a:rPr lang="en-GB" sz="2400" dirty="0"/>
              <a:t>, </a:t>
            </a:r>
            <a:r>
              <a:rPr lang="en-GB" sz="2400" dirty="0" err="1"/>
              <a:t>pelaksanaan</a:t>
            </a:r>
            <a:r>
              <a:rPr lang="en-GB" sz="2400" dirty="0"/>
              <a:t> program, </a:t>
            </a:r>
            <a:r>
              <a:rPr lang="en-GB" sz="2400" dirty="0" err="1"/>
              <a:t>pengawasan</a:t>
            </a:r>
            <a:r>
              <a:rPr lang="en-GB" sz="2400" dirty="0"/>
              <a:t>, </a:t>
            </a:r>
            <a:r>
              <a:rPr lang="en-GB" sz="2400" dirty="0" err="1"/>
              <a:t>dan</a:t>
            </a:r>
            <a:r>
              <a:rPr lang="en-GB" sz="2400" dirty="0"/>
              <a:t> </a:t>
            </a:r>
            <a:r>
              <a:rPr lang="en-GB" sz="2400" dirty="0" err="1"/>
              <a:t>pelaporan</a:t>
            </a:r>
            <a:r>
              <a:rPr lang="en-GB" sz="2400" dirty="0"/>
              <a:t> </a:t>
            </a:r>
            <a:r>
              <a:rPr lang="en-GB" sz="2400" dirty="0" err="1"/>
              <a:t>diserahkan</a:t>
            </a:r>
            <a:r>
              <a:rPr lang="en-GB" sz="2400" dirty="0"/>
              <a:t> </a:t>
            </a:r>
            <a:r>
              <a:rPr lang="en-GB" sz="2400" dirty="0" err="1"/>
              <a:t>kepada</a:t>
            </a:r>
            <a:r>
              <a:rPr lang="en-GB" sz="2400" dirty="0"/>
              <a:t> </a:t>
            </a:r>
            <a:r>
              <a:rPr lang="en-GB" sz="2400" dirty="0" err="1"/>
              <a:t>perguruan</a:t>
            </a:r>
            <a:r>
              <a:rPr lang="en-GB" sz="2400" dirty="0"/>
              <a:t> </a:t>
            </a:r>
            <a:r>
              <a:rPr lang="en-GB" sz="2400" dirty="0" err="1"/>
              <a:t>tinggi</a:t>
            </a:r>
            <a:r>
              <a:rPr lang="en-GB" sz="2400" dirty="0"/>
              <a:t>.  </a:t>
            </a:r>
            <a:r>
              <a:rPr lang="en-GB" sz="2400" dirty="0" err="1"/>
              <a:t>Perguruan</a:t>
            </a:r>
            <a:r>
              <a:rPr lang="en-GB" sz="2400" dirty="0"/>
              <a:t> </a:t>
            </a:r>
            <a:r>
              <a:rPr lang="en-GB" sz="2400" dirty="0" err="1"/>
              <a:t>tinggi</a:t>
            </a:r>
            <a:r>
              <a:rPr lang="en-GB" sz="2400" dirty="0"/>
              <a:t> juga </a:t>
            </a:r>
            <a:r>
              <a:rPr lang="en-GB" sz="2400" dirty="0" err="1"/>
              <a:t>berkewajiban</a:t>
            </a:r>
            <a:r>
              <a:rPr lang="en-GB" sz="2400" dirty="0"/>
              <a:t> </a:t>
            </a:r>
            <a:r>
              <a:rPr lang="en-GB" sz="2400" dirty="0" err="1"/>
              <a:t>melakukan</a:t>
            </a:r>
            <a:r>
              <a:rPr lang="en-GB" sz="2400" dirty="0"/>
              <a:t> </a:t>
            </a:r>
            <a:r>
              <a:rPr lang="en-GB" sz="2400" dirty="0" err="1"/>
              <a:t>penjaminan</a:t>
            </a:r>
            <a:r>
              <a:rPr lang="en-GB" sz="2400" dirty="0"/>
              <a:t> </a:t>
            </a:r>
            <a:r>
              <a:rPr lang="en-GB" sz="2400" dirty="0" err="1"/>
              <a:t>mutu</a:t>
            </a:r>
            <a:r>
              <a:rPr lang="en-GB" sz="2400" dirty="0"/>
              <a:t> </a:t>
            </a:r>
            <a:r>
              <a:rPr lang="en-GB" sz="2400" dirty="0" err="1"/>
              <a:t>setiap</a:t>
            </a:r>
            <a:r>
              <a:rPr lang="en-GB" sz="2400" dirty="0"/>
              <a:t> </a:t>
            </a:r>
            <a:r>
              <a:rPr lang="en-GB" sz="2400" dirty="0" err="1"/>
              <a:t>tahapan</a:t>
            </a:r>
            <a:r>
              <a:rPr lang="en-GB" sz="2400" dirty="0"/>
              <a:t> </a:t>
            </a:r>
            <a:r>
              <a:rPr lang="en-GB" sz="2400" dirty="0" err="1"/>
              <a:t>pengabdian</a:t>
            </a:r>
            <a:r>
              <a:rPr lang="en-GB" sz="2400" dirty="0"/>
              <a:t> </a:t>
            </a:r>
            <a:r>
              <a:rPr lang="en-GB" sz="2400" dirty="0" err="1"/>
              <a:t>kepada</a:t>
            </a:r>
            <a:r>
              <a:rPr lang="en-GB" sz="2400" dirty="0"/>
              <a:t> </a:t>
            </a:r>
            <a:r>
              <a:rPr lang="en-GB" sz="2400" dirty="0" err="1"/>
              <a:t>masyarakat</a:t>
            </a:r>
            <a:r>
              <a:rPr lang="en-ID" sz="2400" dirty="0"/>
              <a:t> </a:t>
            </a:r>
            <a:endParaRPr lang="en-US" sz="2400" dirty="0"/>
          </a:p>
        </p:txBody>
      </p:sp>
    </p:spTree>
    <p:extLst>
      <p:ext uri="{BB962C8B-B14F-4D97-AF65-F5344CB8AC3E}">
        <p14:creationId xmlns:p14="http://schemas.microsoft.com/office/powerpoint/2010/main" val="24481958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27353F-C6D2-A644-A54B-D78841436EF3}"/>
              </a:ext>
            </a:extLst>
          </p:cNvPr>
          <p:cNvSpPr>
            <a:spLocks noGrp="1"/>
          </p:cNvSpPr>
          <p:nvPr>
            <p:ph type="title"/>
          </p:nvPr>
        </p:nvSpPr>
        <p:spPr/>
        <p:txBody>
          <a:bodyPr/>
          <a:lstStyle/>
          <a:p>
            <a:r>
              <a:rPr lang="en-US" dirty="0" err="1"/>
              <a:t>Tujuan</a:t>
            </a:r>
            <a:r>
              <a:rPr lang="en-US" dirty="0"/>
              <a:t> PPMUPT</a:t>
            </a:r>
          </a:p>
        </p:txBody>
      </p:sp>
      <p:sp>
        <p:nvSpPr>
          <p:cNvPr id="3" name="Content Placeholder 2">
            <a:extLst>
              <a:ext uri="{FF2B5EF4-FFF2-40B4-BE49-F238E27FC236}">
                <a16:creationId xmlns="" xmlns:a16="http://schemas.microsoft.com/office/drawing/2014/main" id="{8D26F1C7-025E-0640-B310-CAD7AC6A2FD8}"/>
              </a:ext>
            </a:extLst>
          </p:cNvPr>
          <p:cNvSpPr>
            <a:spLocks noGrp="1"/>
          </p:cNvSpPr>
          <p:nvPr>
            <p:ph idx="1"/>
          </p:nvPr>
        </p:nvSpPr>
        <p:spPr/>
        <p:txBody>
          <a:bodyPr/>
          <a:lstStyle/>
          <a:p>
            <a:pPr lvl="0" hangingPunct="0"/>
            <a:r>
              <a:rPr lang="en-US" dirty="0" err="1"/>
              <a:t>Mempercepat</a:t>
            </a:r>
            <a:r>
              <a:rPr lang="en-US" dirty="0"/>
              <a:t> target </a:t>
            </a:r>
            <a:r>
              <a:rPr lang="en-US" dirty="0" err="1"/>
              <a:t>capaian</a:t>
            </a:r>
            <a:r>
              <a:rPr lang="en-US" dirty="0"/>
              <a:t> </a:t>
            </a:r>
            <a:r>
              <a:rPr lang="en-US" dirty="0" err="1"/>
              <a:t>renstra</a:t>
            </a:r>
            <a:r>
              <a:rPr lang="en-US" dirty="0"/>
              <a:t> </a:t>
            </a:r>
            <a:r>
              <a:rPr lang="en-US" dirty="0" err="1"/>
              <a:t>pengabdian</a:t>
            </a:r>
            <a:r>
              <a:rPr lang="en-US" dirty="0"/>
              <a:t> </a:t>
            </a:r>
            <a:r>
              <a:rPr lang="en-US" dirty="0" err="1"/>
              <a:t>kepada</a:t>
            </a:r>
            <a:r>
              <a:rPr lang="en-US" dirty="0"/>
              <a:t> </a:t>
            </a:r>
            <a:r>
              <a:rPr lang="en-US" dirty="0" err="1"/>
              <a:t>masyarakat</a:t>
            </a:r>
            <a:r>
              <a:rPr lang="en-US" dirty="0"/>
              <a:t> PT;</a:t>
            </a:r>
            <a:endParaRPr lang="en-ID" dirty="0"/>
          </a:p>
          <a:p>
            <a:pPr lvl="0" hangingPunct="0"/>
            <a:r>
              <a:rPr lang="en-US" dirty="0"/>
              <a:t>M</a:t>
            </a:r>
            <a:r>
              <a:rPr lang="id-ID" dirty="0" smtClean="0"/>
              <a:t>engaplikasikan </a:t>
            </a:r>
            <a:r>
              <a:rPr lang="id-ID" dirty="0"/>
              <a:t>hasil riset unggulan perguruan tinggi yang sesuai dengan urgensi kebutuhan masyarakat;</a:t>
            </a:r>
            <a:r>
              <a:rPr lang="en-US" dirty="0"/>
              <a:t> </a:t>
            </a:r>
            <a:r>
              <a:rPr lang="en-US" dirty="0" err="1"/>
              <a:t>dan</a:t>
            </a:r>
            <a:endParaRPr lang="en-ID" dirty="0"/>
          </a:p>
          <a:p>
            <a:r>
              <a:rPr lang="en-US" dirty="0"/>
              <a:t>M</a:t>
            </a:r>
            <a:r>
              <a:rPr lang="id-ID" dirty="0" smtClean="0"/>
              <a:t>emberikan </a:t>
            </a:r>
            <a:r>
              <a:rPr lang="id-ID" dirty="0"/>
              <a:t>solusi permasalahan masyarakat</a:t>
            </a:r>
            <a:r>
              <a:rPr lang="en-ID" dirty="0"/>
              <a:t> </a:t>
            </a:r>
            <a:endParaRPr lang="en-US" dirty="0"/>
          </a:p>
        </p:txBody>
      </p:sp>
    </p:spTree>
    <p:extLst>
      <p:ext uri="{BB962C8B-B14F-4D97-AF65-F5344CB8AC3E}">
        <p14:creationId xmlns:p14="http://schemas.microsoft.com/office/powerpoint/2010/main" val="1765721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643815-C768-FD48-AA2B-B3A72ED10394}"/>
              </a:ext>
            </a:extLst>
          </p:cNvPr>
          <p:cNvSpPr>
            <a:spLocks noGrp="1"/>
          </p:cNvSpPr>
          <p:nvPr>
            <p:ph type="title"/>
          </p:nvPr>
        </p:nvSpPr>
        <p:spPr/>
        <p:txBody>
          <a:bodyPr/>
          <a:lstStyle/>
          <a:p>
            <a:r>
              <a:rPr lang="en-US" dirty="0" err="1"/>
              <a:t>Kriteria</a:t>
            </a:r>
            <a:r>
              <a:rPr lang="en-US" dirty="0"/>
              <a:t> </a:t>
            </a:r>
            <a:r>
              <a:rPr lang="en-US" dirty="0" err="1"/>
              <a:t>K</a:t>
            </a:r>
            <a:r>
              <a:rPr lang="en-US" dirty="0" err="1" smtClean="0"/>
              <a:t>egiatan</a:t>
            </a:r>
            <a:r>
              <a:rPr lang="en-US" dirty="0" smtClean="0"/>
              <a:t> </a:t>
            </a:r>
            <a:r>
              <a:rPr lang="en-US" dirty="0"/>
              <a:t>PPMUPT </a:t>
            </a:r>
          </a:p>
        </p:txBody>
      </p:sp>
      <p:sp>
        <p:nvSpPr>
          <p:cNvPr id="3" name="Content Placeholder 2">
            <a:extLst>
              <a:ext uri="{FF2B5EF4-FFF2-40B4-BE49-F238E27FC236}">
                <a16:creationId xmlns="" xmlns:a16="http://schemas.microsoft.com/office/drawing/2014/main" id="{374C2CF4-BA70-E643-B041-2A11095793B4}"/>
              </a:ext>
            </a:extLst>
          </p:cNvPr>
          <p:cNvSpPr>
            <a:spLocks noGrp="1"/>
          </p:cNvSpPr>
          <p:nvPr>
            <p:ph idx="1"/>
          </p:nvPr>
        </p:nvSpPr>
        <p:spPr>
          <a:xfrm>
            <a:off x="1503946" y="1775192"/>
            <a:ext cx="10078453" cy="4372945"/>
          </a:xfrm>
        </p:spPr>
        <p:txBody>
          <a:bodyPr>
            <a:normAutofit fontScale="85000" lnSpcReduction="10000"/>
          </a:bodyPr>
          <a:lstStyle/>
          <a:p>
            <a:pPr lvl="0"/>
            <a:r>
              <a:rPr lang="en-US" dirty="0" err="1">
                <a:latin typeface="Arial" panose="020B0604020202020204" pitchFamily="34" charset="0"/>
                <a:cs typeface="Arial" panose="020B0604020202020204" pitchFamily="34" charset="0"/>
              </a:rPr>
              <a:t>K</a:t>
            </a:r>
            <a:r>
              <a:rPr lang="en-US" dirty="0" err="1" smtClean="0">
                <a:latin typeface="Arial" panose="020B0604020202020204" pitchFamily="34" charset="0"/>
                <a:cs typeface="Arial" panose="020B0604020202020204" pitchFamily="34" charset="0"/>
              </a:rPr>
              <a:t>egiatan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yang </a:t>
            </a:r>
            <a:r>
              <a:rPr lang="en-US" dirty="0" err="1">
                <a:latin typeface="Arial" panose="020B0604020202020204" pitchFamily="34" charset="0"/>
                <a:cs typeface="Arial" panose="020B0604020202020204" pitchFamily="34" charset="0"/>
              </a:rPr>
              <a:t>dilaksanakan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harus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sesuai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renstra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pengabdian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kepada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PT;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erupakan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program multi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lama  </a:t>
            </a:r>
            <a:r>
              <a:rPr lang="en-US" dirty="0" err="1">
                <a:latin typeface="Arial" panose="020B0604020202020204" pitchFamily="34" charset="0"/>
                <a:cs typeface="Arial" panose="020B0604020202020204" pitchFamily="34" charset="0"/>
              </a:rPr>
              <a:t>kegiatan</a:t>
            </a:r>
            <a:r>
              <a:rPr lang="en-US" dirty="0">
                <a:latin typeface="Arial" panose="020B0604020202020204" pitchFamily="34" charset="0"/>
                <a:cs typeface="Arial" panose="020B0604020202020204" pitchFamily="34" charset="0"/>
              </a:rPr>
              <a:t> 3 </a:t>
            </a:r>
            <a:r>
              <a:rPr lang="en-US" dirty="0" err="1">
                <a:latin typeface="Arial" panose="020B0604020202020204" pitchFamily="34" charset="0"/>
                <a:cs typeface="Arial" panose="020B0604020202020204" pitchFamily="34" charset="0"/>
              </a:rPr>
              <a:t>tahun</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M</a:t>
            </a:r>
            <a:r>
              <a:rPr lang="en-US" dirty="0" err="1" smtClean="0">
                <a:latin typeface="Arial" panose="020B0604020202020204" pitchFamily="34" charset="0"/>
                <a:cs typeface="Arial" panose="020B0604020202020204" pitchFamily="34" charset="0"/>
              </a:rPr>
              <a:t>emiliki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berupa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wilayah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desa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adat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kelurahan</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melibatkan</a:t>
            </a:r>
            <a:r>
              <a:rPr lang="en-US" dirty="0">
                <a:latin typeface="Arial" panose="020B0604020202020204" pitchFamily="34" charset="0"/>
                <a:cs typeface="Arial" panose="020B0604020202020204" pitchFamily="34" charset="0"/>
              </a:rPr>
              <a:t> 2 </a:t>
            </a:r>
            <a:r>
              <a:rPr lang="en-US" dirty="0" err="1">
                <a:latin typeface="Arial" panose="020B0604020202020204" pitchFamily="34" charset="0"/>
                <a:cs typeface="Arial" panose="020B0604020202020204" pitchFamily="34" charset="0"/>
              </a:rPr>
              <a:t>kelompok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K</a:t>
            </a:r>
            <a:r>
              <a:rPr lang="en-US" dirty="0" err="1" smtClean="0">
                <a:latin typeface="Arial" panose="020B0604020202020204" pitchFamily="34" charset="0"/>
                <a:cs typeface="Arial" panose="020B0604020202020204" pitchFamily="34" charset="0"/>
              </a:rPr>
              <a:t>elompok</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masyarakat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mitra</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ditangani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berganti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setiap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tahunnya</a:t>
            </a:r>
            <a:r>
              <a:rPr lang="en-US" dirty="0">
                <a:latin typeface="Arial" panose="020B0604020202020204" pitchFamily="34" charset="0"/>
                <a:cs typeface="Arial" panose="020B0604020202020204" pitchFamily="34" charset="0"/>
              </a:rPr>
              <a:t>;</a:t>
            </a:r>
            <a:endParaRPr lang="en-ID" dirty="0">
              <a:latin typeface="Arial" panose="020B0604020202020204" pitchFamily="34" charset="0"/>
              <a:cs typeface="Arial" panose="020B0604020202020204" pitchFamily="34" charset="0"/>
            </a:endParaRPr>
          </a:p>
          <a:p>
            <a:pPr lvl="0"/>
            <a:r>
              <a:rPr lang="en-US" dirty="0" err="1">
                <a:latin typeface="Arial" panose="020B0604020202020204" pitchFamily="34" charset="0"/>
                <a:cs typeface="Arial" panose="020B0604020202020204" pitchFamily="34" charset="0"/>
              </a:rPr>
              <a:t>U</a:t>
            </a:r>
            <a:r>
              <a:rPr lang="en-US" dirty="0" err="1" smtClean="0">
                <a:latin typeface="Arial" panose="020B0604020202020204" pitchFamily="34" charset="0"/>
                <a:cs typeface="Arial" panose="020B0604020202020204" pitchFamily="34" charset="0"/>
              </a:rPr>
              <a:t>sulan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dana </a:t>
            </a:r>
            <a:r>
              <a:rPr lang="en-US" dirty="0" err="1">
                <a:latin typeface="Arial" panose="020B0604020202020204" pitchFamily="34" charset="0"/>
                <a:cs typeface="Arial" panose="020B0604020202020204" pitchFamily="34" charset="0"/>
              </a:rPr>
              <a:t>ke</a:t>
            </a:r>
            <a:r>
              <a:rPr lang="en-US" dirty="0">
                <a:latin typeface="Arial" panose="020B0604020202020204" pitchFamily="34" charset="0"/>
                <a:cs typeface="Arial" panose="020B0604020202020204" pitchFamily="34" charset="0"/>
              </a:rPr>
              <a:t> DRPM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Rp150.000.000,- per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a:t>
            </a:r>
          </a:p>
          <a:p>
            <a:pPr lvl="0"/>
            <a:r>
              <a:rPr lang="en-US" dirty="0" err="1">
                <a:latin typeface="Arial" panose="020B0604020202020204" pitchFamily="34" charset="0"/>
                <a:cs typeface="Arial" panose="020B0604020202020204" pitchFamily="34" charset="0"/>
              </a:rPr>
              <a:t>Jarak</a:t>
            </a:r>
            <a:r>
              <a:rPr lang="en-US" dirty="0">
                <a:latin typeface="Arial" panose="020B0604020202020204" pitchFamily="34" charset="0"/>
                <a:cs typeface="Arial" panose="020B0604020202020204" pitchFamily="34" charset="0"/>
              </a:rPr>
              <a:t> 200 km </a:t>
            </a:r>
            <a:r>
              <a:rPr lang="en-US" dirty="0" err="1">
                <a:latin typeface="Arial" panose="020B0604020202020204" pitchFamily="34" charset="0"/>
                <a:cs typeface="Arial" panose="020B0604020202020204" pitchFamily="34" charset="0"/>
              </a:rPr>
              <a:t>maksimum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dalam</a:t>
            </a:r>
            <a:r>
              <a:rPr lang="en-US" dirty="0">
                <a:latin typeface="Arial" panose="020B0604020202020204" pitchFamily="34" charset="0"/>
                <a:cs typeface="Arial" panose="020B0604020202020204" pitchFamily="34" charset="0"/>
              </a:rPr>
              <a:t> 1 </a:t>
            </a:r>
            <a:r>
              <a:rPr lang="en-US" dirty="0" err="1">
                <a:latin typeface="Arial" panose="020B0604020202020204" pitchFamily="34" charset="0"/>
                <a:cs typeface="Arial" panose="020B0604020202020204" pitchFamily="34" charset="0"/>
              </a:rPr>
              <a:t>provinsi</a:t>
            </a:r>
            <a:endParaRPr lang="en-ID"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557120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A8EC8E-83F5-9341-B4D9-119AE4521252}"/>
              </a:ext>
            </a:extLst>
          </p:cNvPr>
          <p:cNvSpPr>
            <a:spLocks noGrp="1"/>
          </p:cNvSpPr>
          <p:nvPr>
            <p:ph type="title"/>
          </p:nvPr>
        </p:nvSpPr>
        <p:spPr/>
        <p:txBody>
          <a:bodyPr/>
          <a:lstStyle/>
          <a:p>
            <a:r>
              <a:rPr lang="en-US" dirty="0" err="1"/>
              <a:t>Persyaratan</a:t>
            </a:r>
            <a:r>
              <a:rPr lang="en-US" dirty="0"/>
              <a:t> </a:t>
            </a:r>
            <a:r>
              <a:rPr lang="en-US" dirty="0" err="1"/>
              <a:t>P</a:t>
            </a:r>
            <a:r>
              <a:rPr lang="en-US" dirty="0" err="1" smtClean="0"/>
              <a:t>engusul</a:t>
            </a:r>
            <a:r>
              <a:rPr lang="en-US" dirty="0" smtClean="0"/>
              <a:t> </a:t>
            </a:r>
            <a:r>
              <a:rPr lang="en-US" dirty="0"/>
              <a:t>PPMUPT</a:t>
            </a:r>
          </a:p>
        </p:txBody>
      </p:sp>
      <p:sp>
        <p:nvSpPr>
          <p:cNvPr id="3" name="Content Placeholder 2">
            <a:extLst>
              <a:ext uri="{FF2B5EF4-FFF2-40B4-BE49-F238E27FC236}">
                <a16:creationId xmlns="" xmlns:a16="http://schemas.microsoft.com/office/drawing/2014/main" id="{6D7FBC09-2A16-A948-BA7B-1A8488299D6A}"/>
              </a:ext>
            </a:extLst>
          </p:cNvPr>
          <p:cNvSpPr>
            <a:spLocks noGrp="1"/>
          </p:cNvSpPr>
          <p:nvPr>
            <p:ph idx="1"/>
          </p:nvPr>
        </p:nvSpPr>
        <p:spPr/>
        <p:txBody>
          <a:bodyPr>
            <a:normAutofit/>
          </a:bodyPr>
          <a:lstStyle/>
          <a:p>
            <a:pPr lvl="0"/>
            <a:r>
              <a:rPr lang="en-US" dirty="0"/>
              <a:t>Tim </a:t>
            </a:r>
            <a:r>
              <a:rPr lang="en-US" dirty="0" err="1"/>
              <a:t>Pengusul</a:t>
            </a:r>
            <a:r>
              <a:rPr lang="en-US" dirty="0"/>
              <a:t> </a:t>
            </a:r>
            <a:r>
              <a:rPr lang="en-US" dirty="0" err="1"/>
              <a:t>memiliki</a:t>
            </a:r>
            <a:r>
              <a:rPr lang="en-US" dirty="0"/>
              <a:t> </a:t>
            </a:r>
            <a:r>
              <a:rPr lang="en-US" dirty="0" err="1"/>
              <a:t>kapabilitas</a:t>
            </a:r>
            <a:r>
              <a:rPr lang="en-US" dirty="0"/>
              <a:t> (</a:t>
            </a:r>
            <a:r>
              <a:rPr lang="en-US" dirty="0" err="1"/>
              <a:t>rekam</a:t>
            </a:r>
            <a:r>
              <a:rPr lang="en-US" dirty="0"/>
              <a:t> </a:t>
            </a:r>
            <a:r>
              <a:rPr lang="en-US" dirty="0" err="1"/>
              <a:t>jejak</a:t>
            </a:r>
            <a:r>
              <a:rPr lang="en-US" dirty="0"/>
              <a:t> </a:t>
            </a:r>
            <a:r>
              <a:rPr lang="en-US" dirty="0" err="1"/>
              <a:t>keilmuan</a:t>
            </a:r>
            <a:r>
              <a:rPr lang="en-US" dirty="0"/>
              <a:t>/</a:t>
            </a:r>
            <a:r>
              <a:rPr lang="en-US" dirty="0" err="1"/>
              <a:t>sains</a:t>
            </a:r>
            <a:r>
              <a:rPr lang="en-US" dirty="0"/>
              <a:t>) yang </a:t>
            </a:r>
            <a:r>
              <a:rPr lang="en-US" dirty="0" err="1"/>
              <a:t>sesuai</a:t>
            </a:r>
            <a:r>
              <a:rPr lang="en-US" dirty="0"/>
              <a:t> </a:t>
            </a:r>
            <a:r>
              <a:rPr lang="en-US" dirty="0" err="1"/>
              <a:t>dengan</a:t>
            </a:r>
            <a:r>
              <a:rPr lang="en-US" dirty="0"/>
              <a:t> </a:t>
            </a:r>
            <a:r>
              <a:rPr lang="en-US" dirty="0" err="1"/>
              <a:t>kegiatan</a:t>
            </a:r>
            <a:r>
              <a:rPr lang="en-US" dirty="0"/>
              <a:t> yang </a:t>
            </a:r>
            <a:r>
              <a:rPr lang="en-US" dirty="0" err="1"/>
              <a:t>diusulkan</a:t>
            </a:r>
            <a:r>
              <a:rPr lang="en-US" dirty="0"/>
              <a:t>/</a:t>
            </a:r>
            <a:r>
              <a:rPr lang="en-US" dirty="0" err="1"/>
              <a:t>masalah</a:t>
            </a:r>
            <a:r>
              <a:rPr lang="en-US" dirty="0"/>
              <a:t> yang </a:t>
            </a:r>
            <a:r>
              <a:rPr lang="en-US" dirty="0" err="1"/>
              <a:t>ditangani</a:t>
            </a:r>
            <a:r>
              <a:rPr lang="en-US" dirty="0"/>
              <a:t>.</a:t>
            </a:r>
            <a:endParaRPr lang="en-ID" dirty="0"/>
          </a:p>
        </p:txBody>
      </p:sp>
    </p:spTree>
    <p:extLst>
      <p:ext uri="{BB962C8B-B14F-4D97-AF65-F5344CB8AC3E}">
        <p14:creationId xmlns:p14="http://schemas.microsoft.com/office/powerpoint/2010/main" val="2753630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Luaran</a:t>
            </a:r>
            <a:r>
              <a:rPr lang="en-US" dirty="0"/>
              <a:t> </a:t>
            </a:r>
            <a:r>
              <a:rPr lang="en-US" dirty="0" err="1"/>
              <a:t>wajib</a:t>
            </a:r>
            <a:r>
              <a:rPr lang="en-US" dirty="0"/>
              <a:t> program multi </a:t>
            </a:r>
            <a:r>
              <a:rPr lang="en-US" dirty="0" err="1"/>
              <a:t>tahun</a:t>
            </a:r>
            <a:r>
              <a:rPr lang="en-US" dirty="0"/>
              <a:t> </a:t>
            </a:r>
          </a:p>
        </p:txBody>
      </p:sp>
      <p:sp>
        <p:nvSpPr>
          <p:cNvPr id="3" name="Content Placeholder 2"/>
          <p:cNvSpPr>
            <a:spLocks noGrp="1"/>
          </p:cNvSpPr>
          <p:nvPr>
            <p:ph idx="1"/>
          </p:nvPr>
        </p:nvSpPr>
        <p:spPr>
          <a:xfrm>
            <a:off x="1648326" y="1775192"/>
            <a:ext cx="9934073" cy="4625609"/>
          </a:xfrm>
        </p:spPr>
        <p:txBody>
          <a:bodyPr>
            <a:normAutofit/>
          </a:bodyPr>
          <a:lstStyle/>
          <a:p>
            <a:pPr lvl="0" hangingPunct="0"/>
            <a:r>
              <a:rPr lang="en-US" sz="2800" dirty="0">
                <a:solidFill>
                  <a:srgbClr val="002060"/>
                </a:solidFill>
                <a:latin typeface="Arial" panose="020B0604020202020204" pitchFamily="34" charset="0"/>
                <a:cs typeface="Arial" panose="020B0604020202020204" pitchFamily="34" charset="0"/>
              </a:rPr>
              <a:t>A</a:t>
            </a:r>
            <a:r>
              <a:rPr lang="id-ID" sz="2800" dirty="0">
                <a:solidFill>
                  <a:srgbClr val="002060"/>
                </a:solidFill>
                <a:latin typeface="Arial" panose="020B0604020202020204" pitchFamily="34" charset="0"/>
                <a:cs typeface="Arial" panose="020B0604020202020204" pitchFamily="34" charset="0"/>
              </a:rPr>
              <a:t>rtikel </a:t>
            </a:r>
            <a:r>
              <a:rPr lang="en-US" sz="2800" dirty="0" err="1">
                <a:solidFill>
                  <a:srgbClr val="002060"/>
                </a:solidFill>
                <a:latin typeface="Arial" panose="020B0604020202020204" pitchFamily="34" charset="0"/>
                <a:cs typeface="Arial" panose="020B0604020202020204" pitchFamily="34" charset="0"/>
              </a:rPr>
              <a:t>ilmiah</a:t>
            </a:r>
            <a:r>
              <a:rPr lang="en-US" sz="2800" dirty="0">
                <a:solidFill>
                  <a:srgbClr val="002060"/>
                </a:solidFill>
                <a:latin typeface="Arial" panose="020B0604020202020204" pitchFamily="34" charset="0"/>
                <a:cs typeface="Arial" panose="020B0604020202020204" pitchFamily="34" charset="0"/>
              </a:rPr>
              <a:t> yang</a:t>
            </a:r>
            <a:r>
              <a:rPr lang="id-ID" sz="2800" dirty="0">
                <a:solidFill>
                  <a:srgbClr val="002060"/>
                </a:solidFill>
                <a:latin typeface="Arial" panose="020B0604020202020204" pitchFamily="34" charset="0"/>
                <a:cs typeface="Arial" panose="020B0604020202020204" pitchFamily="34" charset="0"/>
              </a:rPr>
              <a:t> dipublikasikan melalui Jurnal</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ber</a:t>
            </a:r>
            <a:r>
              <a:rPr lang="en-US" sz="2800" dirty="0">
                <a:solidFill>
                  <a:srgbClr val="002060"/>
                </a:solidFill>
                <a:latin typeface="Arial" panose="020B0604020202020204" pitchFamily="34" charset="0"/>
                <a:cs typeface="Arial" panose="020B0604020202020204" pitchFamily="34" charset="0"/>
              </a:rPr>
              <a:t> ISSN, </a:t>
            </a:r>
            <a:r>
              <a:rPr lang="en-US" sz="2800" dirty="0" err="1">
                <a:solidFill>
                  <a:srgbClr val="002060"/>
                </a:solidFill>
                <a:latin typeface="Arial" panose="020B0604020202020204" pitchFamily="34" charset="0"/>
                <a:cs typeface="Arial" panose="020B0604020202020204" pitchFamily="34" charset="0"/>
              </a:rPr>
              <a:t>bukan</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pada</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jurnal</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terbitan</a:t>
            </a:r>
            <a:r>
              <a:rPr lang="en-US" sz="2800" dirty="0">
                <a:solidFill>
                  <a:srgbClr val="002060"/>
                </a:solidFill>
                <a:latin typeface="Arial" panose="020B0604020202020204" pitchFamily="34" charset="0"/>
                <a:cs typeface="Arial" panose="020B0604020202020204" pitchFamily="34" charset="0"/>
              </a:rPr>
              <a:t> PT </a:t>
            </a:r>
            <a:r>
              <a:rPr lang="en-US" sz="2800" dirty="0" err="1" smtClean="0">
                <a:solidFill>
                  <a:srgbClr val="002060"/>
                </a:solidFill>
                <a:latin typeface="Arial" panose="020B0604020202020204" pitchFamily="34" charset="0"/>
                <a:cs typeface="Arial" panose="020B0604020202020204" pitchFamily="34" charset="0"/>
              </a:rPr>
              <a:t>pengusul</a:t>
            </a:r>
            <a:r>
              <a:rPr lang="en-US" sz="2800" dirty="0" smtClean="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sekali</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dalam</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satu</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tahun</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atau</a:t>
            </a:r>
            <a:endParaRPr lang="en-US" sz="2800" dirty="0">
              <a:solidFill>
                <a:srgbClr val="002060"/>
              </a:solidFill>
              <a:latin typeface="Arial" panose="020B0604020202020204" pitchFamily="34" charset="0"/>
              <a:cs typeface="Arial" panose="020B0604020202020204" pitchFamily="34" charset="0"/>
            </a:endParaRPr>
          </a:p>
          <a:p>
            <a:pPr lvl="0" hangingPunct="0"/>
            <a:r>
              <a:rPr lang="en-US" sz="2800" dirty="0" err="1">
                <a:solidFill>
                  <a:srgbClr val="002060"/>
                </a:solidFill>
                <a:latin typeface="Arial" panose="020B0604020202020204" pitchFamily="34" charset="0"/>
                <a:cs typeface="Arial" panose="020B0604020202020204" pitchFamily="34" charset="0"/>
              </a:rPr>
              <a:t>P</a:t>
            </a:r>
            <a:r>
              <a:rPr lang="en-US" sz="2800" dirty="0" err="1" smtClean="0">
                <a:solidFill>
                  <a:srgbClr val="002060"/>
                </a:solidFill>
                <a:latin typeface="Arial" panose="020B0604020202020204" pitchFamily="34" charset="0"/>
                <a:cs typeface="Arial" panose="020B0604020202020204" pitchFamily="34" charset="0"/>
              </a:rPr>
              <a:t>rosiding</a:t>
            </a:r>
            <a:r>
              <a:rPr lang="en-US" sz="2800" dirty="0" smtClean="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dari</a:t>
            </a:r>
            <a:r>
              <a:rPr lang="en-US" sz="2800" dirty="0">
                <a:solidFill>
                  <a:srgbClr val="002060"/>
                </a:solidFill>
                <a:latin typeface="Arial" panose="020B0604020202020204" pitchFamily="34" charset="0"/>
                <a:cs typeface="Arial" panose="020B0604020202020204" pitchFamily="34" charset="0"/>
              </a:rPr>
              <a:t> seminar </a:t>
            </a:r>
            <a:r>
              <a:rPr lang="en-US" sz="2800" dirty="0" err="1">
                <a:solidFill>
                  <a:srgbClr val="002060"/>
                </a:solidFill>
                <a:latin typeface="Arial" panose="020B0604020202020204" pitchFamily="34" charset="0"/>
                <a:cs typeface="Arial" panose="020B0604020202020204" pitchFamily="34" charset="0"/>
              </a:rPr>
              <a:t>internasional</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sekali</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dalam</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satu</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tahun</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dan</a:t>
            </a:r>
            <a:endParaRPr lang="en-US" sz="2800" dirty="0">
              <a:solidFill>
                <a:srgbClr val="002060"/>
              </a:solidFill>
              <a:latin typeface="Arial" panose="020B0604020202020204" pitchFamily="34" charset="0"/>
              <a:cs typeface="Arial" panose="020B0604020202020204" pitchFamily="34" charset="0"/>
            </a:endParaRPr>
          </a:p>
          <a:p>
            <a:pPr lvl="0" hangingPunct="0"/>
            <a:r>
              <a:rPr lang="en-US" sz="2800" dirty="0" err="1">
                <a:solidFill>
                  <a:srgbClr val="002060"/>
                </a:solidFill>
                <a:latin typeface="Arial" panose="020B0604020202020204" pitchFamily="34" charset="0"/>
                <a:cs typeface="Arial" panose="020B0604020202020204" pitchFamily="34" charset="0"/>
              </a:rPr>
              <a:t>Artikel</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pada</a:t>
            </a:r>
            <a:r>
              <a:rPr lang="en-US" sz="2800" dirty="0">
                <a:solidFill>
                  <a:srgbClr val="002060"/>
                </a:solidFill>
                <a:latin typeface="Arial" panose="020B0604020202020204" pitchFamily="34" charset="0"/>
                <a:cs typeface="Arial" panose="020B0604020202020204" pitchFamily="34" charset="0"/>
              </a:rPr>
              <a:t> media </a:t>
            </a:r>
            <a:r>
              <a:rPr lang="en-US" sz="2800" dirty="0" err="1">
                <a:solidFill>
                  <a:srgbClr val="002060"/>
                </a:solidFill>
                <a:latin typeface="Arial" panose="020B0604020202020204" pitchFamily="34" charset="0"/>
                <a:cs typeface="Arial" panose="020B0604020202020204" pitchFamily="34" charset="0"/>
              </a:rPr>
              <a:t>masa</a:t>
            </a:r>
            <a:r>
              <a:rPr lang="en-US" sz="2800" dirty="0">
                <a:solidFill>
                  <a:srgbClr val="002060"/>
                </a:solidFill>
                <a:latin typeface="Arial" panose="020B0604020202020204" pitchFamily="34" charset="0"/>
                <a:cs typeface="Arial" panose="020B0604020202020204" pitchFamily="34" charset="0"/>
              </a:rPr>
              <a:t> </a:t>
            </a:r>
            <a:r>
              <a:rPr lang="en-US" sz="2800" dirty="0" err="1" smtClean="0">
                <a:solidFill>
                  <a:srgbClr val="002060"/>
                </a:solidFill>
                <a:latin typeface="Arial" panose="020B0604020202020204" pitchFamily="34" charset="0"/>
                <a:cs typeface="Arial" panose="020B0604020202020204" pitchFamily="34" charset="0"/>
              </a:rPr>
              <a:t>cetak</a:t>
            </a:r>
            <a:r>
              <a:rPr lang="en-US" sz="2800" dirty="0" smtClean="0">
                <a:solidFill>
                  <a:srgbClr val="002060"/>
                </a:solidFill>
                <a:latin typeface="Arial" panose="020B0604020202020204" pitchFamily="34" charset="0"/>
                <a:cs typeface="Arial" panose="020B0604020202020204" pitchFamily="34" charset="0"/>
              </a:rPr>
              <a:t>/</a:t>
            </a:r>
            <a:r>
              <a:rPr lang="en-US" sz="2800" dirty="0" err="1" smtClean="0">
                <a:solidFill>
                  <a:srgbClr val="002060"/>
                </a:solidFill>
                <a:latin typeface="Arial" panose="020B0604020202020204" pitchFamily="34" charset="0"/>
                <a:cs typeface="Arial" panose="020B0604020202020204" pitchFamily="34" charset="0"/>
              </a:rPr>
              <a:t>elektronik</a:t>
            </a:r>
            <a:endParaRPr lang="en-US" sz="2800" dirty="0">
              <a:solidFill>
                <a:srgbClr val="002060"/>
              </a:solidFill>
              <a:latin typeface="Arial" panose="020B0604020202020204" pitchFamily="34" charset="0"/>
              <a:cs typeface="Arial" panose="020B0604020202020204" pitchFamily="34" charset="0"/>
            </a:endParaRPr>
          </a:p>
          <a:p>
            <a:pPr lvl="0" hangingPunct="0"/>
            <a:r>
              <a:rPr lang="en-US" sz="2800" dirty="0">
                <a:solidFill>
                  <a:srgbClr val="002060"/>
                </a:solidFill>
                <a:latin typeface="Arial" panose="020B0604020202020204" pitchFamily="34" charset="0"/>
                <a:cs typeface="Arial" panose="020B0604020202020204" pitchFamily="34" charset="0"/>
              </a:rPr>
              <a:t>Video </a:t>
            </a:r>
            <a:r>
              <a:rPr lang="en-US" sz="2800" dirty="0" err="1">
                <a:solidFill>
                  <a:srgbClr val="002060"/>
                </a:solidFill>
                <a:latin typeface="Arial" panose="020B0604020202020204" pitchFamily="34" charset="0"/>
                <a:cs typeface="Arial" panose="020B0604020202020204" pitchFamily="34" charset="0"/>
              </a:rPr>
              <a:t>kegiatan</a:t>
            </a:r>
            <a:endParaRPr lang="en-US" sz="2800" dirty="0">
              <a:solidFill>
                <a:srgbClr val="002060"/>
              </a:solidFill>
              <a:latin typeface="Arial" panose="020B0604020202020204" pitchFamily="34" charset="0"/>
              <a:cs typeface="Arial" panose="020B0604020202020204" pitchFamily="34" charset="0"/>
            </a:endParaRPr>
          </a:p>
          <a:p>
            <a:pPr lvl="0" hangingPunct="0"/>
            <a:r>
              <a:rPr lang="en-US" sz="2800" dirty="0" err="1">
                <a:latin typeface="Arial" panose="020B0604020202020204" pitchFamily="34" charset="0"/>
                <a:cs typeface="Arial" panose="020B0604020202020204" pitchFamily="34" charset="0"/>
              </a:rPr>
              <a:t>Peningkatan</a:t>
            </a:r>
            <a:r>
              <a:rPr lang="en-US" sz="2800" dirty="0">
                <a:latin typeface="Arial" panose="020B0604020202020204" pitchFamily="34" charset="0"/>
                <a:cs typeface="Arial" panose="020B0604020202020204" pitchFamily="34" charset="0"/>
              </a:rPr>
              <a:t> level </a:t>
            </a:r>
            <a:r>
              <a:rPr lang="en-US" sz="2800" dirty="0" err="1">
                <a:latin typeface="Arial" panose="020B0604020202020204" pitchFamily="34" charset="0"/>
                <a:cs typeface="Arial" panose="020B0604020202020204" pitchFamily="34" charset="0"/>
              </a:rPr>
              <a:t>keberdayaan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mitra</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4678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73F339E-9929-F943-9A95-2B9B4189F322}"/>
              </a:ext>
            </a:extLst>
          </p:cNvPr>
          <p:cNvSpPr>
            <a:spLocks noGrp="1"/>
          </p:cNvSpPr>
          <p:nvPr>
            <p:ph type="ctrTitle"/>
          </p:nvPr>
        </p:nvSpPr>
        <p:spPr>
          <a:xfrm>
            <a:off x="816429" y="1592362"/>
            <a:ext cx="10769600" cy="1673352"/>
          </a:xfrm>
        </p:spPr>
        <p:txBody>
          <a:bodyPr/>
          <a:lstStyle/>
          <a:p>
            <a:r>
              <a:rPr lang="en-US" dirty="0"/>
              <a:t>MEKANISME PENGUSULAN PROPOSAL PPM SESUAI PANDUAN EDISI XII</a:t>
            </a:r>
          </a:p>
        </p:txBody>
      </p:sp>
    </p:spTree>
    <p:extLst>
      <p:ext uri="{BB962C8B-B14F-4D97-AF65-F5344CB8AC3E}">
        <p14:creationId xmlns:p14="http://schemas.microsoft.com/office/powerpoint/2010/main" val="32836480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AB66C0-D5CA-6344-B83F-A2B87C2EE132}"/>
              </a:ext>
            </a:extLst>
          </p:cNvPr>
          <p:cNvSpPr>
            <a:spLocks noGrp="1"/>
          </p:cNvSpPr>
          <p:nvPr>
            <p:ph type="title"/>
          </p:nvPr>
        </p:nvSpPr>
        <p:spPr/>
        <p:txBody>
          <a:bodyPr>
            <a:normAutofit fontScale="90000"/>
          </a:bodyPr>
          <a:lstStyle/>
          <a:p>
            <a:r>
              <a:rPr lang="en-US" dirty="0" err="1"/>
              <a:t>Pengusulan</a:t>
            </a:r>
            <a:r>
              <a:rPr lang="en-US" dirty="0"/>
              <a:t> </a:t>
            </a:r>
            <a:r>
              <a:rPr lang="en-US" dirty="0" err="1"/>
              <a:t>Pengabdian</a:t>
            </a:r>
            <a:r>
              <a:rPr lang="en-US" dirty="0"/>
              <a:t> </a:t>
            </a:r>
            <a:r>
              <a:rPr lang="en-US" dirty="0" err="1"/>
              <a:t>kepada</a:t>
            </a:r>
            <a:r>
              <a:rPr lang="en-US" dirty="0"/>
              <a:t> </a:t>
            </a:r>
            <a:r>
              <a:rPr lang="en-US" dirty="0" err="1"/>
              <a:t>Masyarakat</a:t>
            </a:r>
            <a:r>
              <a:rPr lang="en-ID" sz="4400" dirty="0"/>
              <a:t/>
            </a:r>
            <a:br>
              <a:rPr lang="en-ID" sz="4400" dirty="0"/>
            </a:br>
            <a:endParaRPr lang="en-US" dirty="0"/>
          </a:p>
        </p:txBody>
      </p:sp>
      <p:sp>
        <p:nvSpPr>
          <p:cNvPr id="3" name="Content Placeholder 2">
            <a:extLst>
              <a:ext uri="{FF2B5EF4-FFF2-40B4-BE49-F238E27FC236}">
                <a16:creationId xmlns="" xmlns:a16="http://schemas.microsoft.com/office/drawing/2014/main" id="{1ED9842E-6767-8947-AEB8-9DA6464C1A8A}"/>
              </a:ext>
            </a:extLst>
          </p:cNvPr>
          <p:cNvSpPr>
            <a:spLocks noGrp="1"/>
          </p:cNvSpPr>
          <p:nvPr>
            <p:ph idx="1"/>
          </p:nvPr>
        </p:nvSpPr>
        <p:spPr>
          <a:xfrm>
            <a:off x="609600" y="1432292"/>
            <a:ext cx="10972800" cy="4625609"/>
          </a:xfrm>
        </p:spPr>
        <p:txBody>
          <a:bodyPr>
            <a:normAutofit/>
          </a:bodyPr>
          <a:lstStyle/>
          <a:p>
            <a:r>
              <a:rPr lang="en-US" dirty="0" err="1"/>
              <a:t>Pengisian</a:t>
            </a:r>
            <a:r>
              <a:rPr lang="en-US" dirty="0"/>
              <a:t> </a:t>
            </a:r>
            <a:r>
              <a:rPr lang="en-US" dirty="0" err="1"/>
              <a:t>identitas</a:t>
            </a:r>
            <a:r>
              <a:rPr lang="en-US" dirty="0"/>
              <a:t> online </a:t>
            </a:r>
            <a:r>
              <a:rPr lang="en-US" dirty="0" err="1"/>
              <a:t>dalam</a:t>
            </a:r>
            <a:r>
              <a:rPr lang="en-US" dirty="0"/>
              <a:t>  </a:t>
            </a:r>
            <a:r>
              <a:rPr lang="en-US" dirty="0" err="1"/>
              <a:t>akun</a:t>
            </a:r>
            <a:r>
              <a:rPr lang="en-US" dirty="0"/>
              <a:t>   </a:t>
            </a:r>
            <a:r>
              <a:rPr lang="en-US" dirty="0" err="1"/>
              <a:t>Simlitabmas</a:t>
            </a:r>
            <a:r>
              <a:rPr lang="en-US" dirty="0"/>
              <a:t>.   </a:t>
            </a:r>
            <a:endParaRPr lang="en-ID" sz="2800" dirty="0"/>
          </a:p>
          <a:p>
            <a:pPr lvl="0"/>
            <a:r>
              <a:rPr lang="en-US" dirty="0" err="1"/>
              <a:t>Identitas</a:t>
            </a:r>
            <a:r>
              <a:rPr lang="en-US" dirty="0"/>
              <a:t> </a:t>
            </a:r>
            <a:r>
              <a:rPr lang="en-US" dirty="0" err="1"/>
              <a:t>Ketua</a:t>
            </a:r>
            <a:r>
              <a:rPr lang="en-US" dirty="0"/>
              <a:t> </a:t>
            </a:r>
            <a:r>
              <a:rPr lang="en-US" dirty="0" err="1"/>
              <a:t>Pengusul</a:t>
            </a:r>
            <a:r>
              <a:rPr lang="en-US" dirty="0"/>
              <a:t> </a:t>
            </a:r>
            <a:r>
              <a:rPr lang="en-US" dirty="0" err="1"/>
              <a:t>terdiri</a:t>
            </a:r>
            <a:r>
              <a:rPr lang="en-US" dirty="0"/>
              <a:t> </a:t>
            </a:r>
            <a:r>
              <a:rPr lang="en-US" dirty="0" err="1"/>
              <a:t>atas</a:t>
            </a:r>
            <a:r>
              <a:rPr lang="en-US" dirty="0"/>
              <a:t>:</a:t>
            </a:r>
            <a:endParaRPr lang="en-ID" sz="2800" dirty="0"/>
          </a:p>
          <a:p>
            <a:pPr lvl="1"/>
            <a:r>
              <a:rPr lang="en-US" dirty="0"/>
              <a:t>NIDN/NIDK;</a:t>
            </a:r>
            <a:endParaRPr lang="en-ID" sz="2400" dirty="0"/>
          </a:p>
          <a:p>
            <a:pPr lvl="1"/>
            <a:r>
              <a:rPr lang="en-US" dirty="0"/>
              <a:t>Nama </a:t>
            </a:r>
            <a:r>
              <a:rPr lang="en-US" dirty="0" err="1"/>
              <a:t>pelaksana</a:t>
            </a:r>
            <a:r>
              <a:rPr lang="en-US" dirty="0"/>
              <a:t>;</a:t>
            </a:r>
            <a:endParaRPr lang="en-ID" sz="2400" dirty="0"/>
          </a:p>
          <a:p>
            <a:pPr lvl="1"/>
            <a:r>
              <a:rPr lang="en-US" dirty="0" err="1"/>
              <a:t>Pangkat</a:t>
            </a:r>
            <a:r>
              <a:rPr lang="en-US" dirty="0"/>
              <a:t> </a:t>
            </a:r>
            <a:r>
              <a:rPr lang="en-US" dirty="0" err="1"/>
              <a:t>dan</a:t>
            </a:r>
            <a:r>
              <a:rPr lang="en-US" dirty="0"/>
              <a:t> </a:t>
            </a:r>
            <a:r>
              <a:rPr lang="en-US" dirty="0" err="1"/>
              <a:t>Jabatan</a:t>
            </a:r>
            <a:r>
              <a:rPr lang="en-US" dirty="0"/>
              <a:t>;</a:t>
            </a:r>
            <a:endParaRPr lang="en-ID" sz="2400" dirty="0"/>
          </a:p>
          <a:p>
            <a:pPr lvl="1"/>
            <a:r>
              <a:rPr lang="en-US" dirty="0" err="1"/>
              <a:t>Isian</a:t>
            </a:r>
            <a:r>
              <a:rPr lang="en-US" dirty="0"/>
              <a:t> </a:t>
            </a:r>
            <a:r>
              <a:rPr lang="en-US" i="1" dirty="0"/>
              <a:t>curriculum vitae</a:t>
            </a:r>
            <a:r>
              <a:rPr lang="en-US" dirty="0"/>
              <a:t> (CV)  </a:t>
            </a:r>
            <a:endParaRPr lang="en-ID" sz="2400" dirty="0"/>
          </a:p>
          <a:p>
            <a:pPr lvl="1"/>
            <a:r>
              <a:rPr lang="en-US" dirty="0" err="1"/>
              <a:t>Uraian</a:t>
            </a:r>
            <a:r>
              <a:rPr lang="en-US" dirty="0"/>
              <a:t> </a:t>
            </a:r>
            <a:r>
              <a:rPr lang="en-US" dirty="0" err="1"/>
              <a:t>kepakaran</a:t>
            </a:r>
            <a:r>
              <a:rPr lang="en-US" dirty="0"/>
              <a:t> </a:t>
            </a:r>
            <a:r>
              <a:rPr lang="en-US" dirty="0" err="1"/>
              <a:t>dan</a:t>
            </a:r>
            <a:r>
              <a:rPr lang="en-US" dirty="0"/>
              <a:t> </a:t>
            </a:r>
            <a:r>
              <a:rPr lang="en-US" dirty="0" err="1"/>
              <a:t>tugas</a:t>
            </a:r>
            <a:r>
              <a:rPr lang="en-US" dirty="0"/>
              <a:t> </a:t>
            </a:r>
            <a:r>
              <a:rPr lang="en-US" dirty="0" err="1"/>
              <a:t>dalam</a:t>
            </a:r>
            <a:r>
              <a:rPr lang="en-US" dirty="0"/>
              <a:t> </a:t>
            </a:r>
            <a:r>
              <a:rPr lang="en-US" dirty="0" err="1"/>
              <a:t>tim</a:t>
            </a:r>
            <a:r>
              <a:rPr lang="en-US" dirty="0"/>
              <a:t> </a:t>
            </a:r>
            <a:r>
              <a:rPr lang="en-US" dirty="0" err="1"/>
              <a:t>pengabdian</a:t>
            </a:r>
            <a:r>
              <a:rPr lang="en-US" dirty="0"/>
              <a:t> </a:t>
            </a:r>
            <a:r>
              <a:rPr lang="en-US" dirty="0" err="1"/>
              <a:t>kepada</a:t>
            </a:r>
            <a:r>
              <a:rPr lang="en-US" dirty="0"/>
              <a:t> </a:t>
            </a:r>
            <a:r>
              <a:rPr lang="en-US" dirty="0" err="1"/>
              <a:t>masyarakat</a:t>
            </a:r>
            <a:r>
              <a:rPr lang="en-US" dirty="0"/>
              <a:t>; </a:t>
            </a:r>
            <a:endParaRPr lang="en-ID" sz="2400" dirty="0">
              <a:highlight>
                <a:srgbClr val="FFFF00"/>
              </a:highlight>
            </a:endParaRPr>
          </a:p>
          <a:p>
            <a:pPr lvl="1"/>
            <a:r>
              <a:rPr lang="en-US" dirty="0" err="1"/>
              <a:t>Isian</a:t>
            </a:r>
            <a:r>
              <a:rPr lang="en-US" dirty="0"/>
              <a:t> </a:t>
            </a:r>
            <a:r>
              <a:rPr lang="en-US" dirty="0" err="1"/>
              <a:t>anggota</a:t>
            </a:r>
            <a:r>
              <a:rPr lang="en-US" dirty="0"/>
              <a:t> </a:t>
            </a:r>
            <a:r>
              <a:rPr lang="en-US" dirty="0" err="1"/>
              <a:t>pengusul</a:t>
            </a:r>
            <a:r>
              <a:rPr lang="en-US" dirty="0"/>
              <a:t>, </a:t>
            </a:r>
            <a:r>
              <a:rPr lang="en-US" dirty="0" err="1"/>
              <a:t>seperti</a:t>
            </a:r>
            <a:r>
              <a:rPr lang="en-US" dirty="0"/>
              <a:t> </a:t>
            </a:r>
            <a:r>
              <a:rPr lang="en-US" dirty="0" err="1"/>
              <a:t>isian</a:t>
            </a:r>
            <a:r>
              <a:rPr lang="en-US" dirty="0"/>
              <a:t> 1-5 di </a:t>
            </a:r>
            <a:r>
              <a:rPr lang="en-US" dirty="0" err="1"/>
              <a:t>atas</a:t>
            </a:r>
            <a:endParaRPr lang="en-ID" sz="2400" dirty="0"/>
          </a:p>
          <a:p>
            <a:endParaRPr lang="en-US" dirty="0"/>
          </a:p>
        </p:txBody>
      </p:sp>
    </p:spTree>
    <p:extLst>
      <p:ext uri="{BB962C8B-B14F-4D97-AF65-F5344CB8AC3E}">
        <p14:creationId xmlns:p14="http://schemas.microsoft.com/office/powerpoint/2010/main" val="19137067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FCB2C485-A930-B44A-A739-73F5546C556E}"/>
              </a:ext>
            </a:extLst>
          </p:cNvPr>
          <p:cNvSpPr>
            <a:spLocks noGrp="1"/>
          </p:cNvSpPr>
          <p:nvPr>
            <p:ph type="title"/>
          </p:nvPr>
        </p:nvSpPr>
        <p:spPr/>
        <p:txBody>
          <a:bodyPr>
            <a:normAutofit/>
          </a:bodyPr>
          <a:lstStyle/>
          <a:p>
            <a:r>
              <a:rPr lang="en-US" sz="3600" dirty="0" err="1"/>
              <a:t>Identitas</a:t>
            </a:r>
            <a:r>
              <a:rPr lang="en-US" sz="3600" dirty="0"/>
              <a:t> </a:t>
            </a:r>
            <a:r>
              <a:rPr lang="en-US" sz="3600" dirty="0" err="1"/>
              <a:t>U</a:t>
            </a:r>
            <a:r>
              <a:rPr lang="en-US" sz="3600" dirty="0" err="1" smtClean="0"/>
              <a:t>sulan</a:t>
            </a:r>
            <a:r>
              <a:rPr lang="en-US" sz="3600" dirty="0" smtClean="0"/>
              <a:t> </a:t>
            </a:r>
            <a:r>
              <a:rPr lang="en-US" sz="3600" dirty="0" err="1"/>
              <a:t>P</a:t>
            </a:r>
            <a:r>
              <a:rPr lang="en-US" sz="3600" dirty="0" err="1" smtClean="0"/>
              <a:t>engabdian</a:t>
            </a:r>
            <a:r>
              <a:rPr lang="en-US" sz="3600" dirty="0" smtClean="0"/>
              <a:t> </a:t>
            </a:r>
            <a:r>
              <a:rPr lang="en-US" sz="3600" dirty="0" err="1"/>
              <a:t>kepada</a:t>
            </a:r>
            <a:r>
              <a:rPr lang="en-US" sz="3600" dirty="0"/>
              <a:t> </a:t>
            </a:r>
            <a:r>
              <a:rPr lang="en-US" sz="3600" dirty="0" err="1"/>
              <a:t>M</a:t>
            </a:r>
            <a:r>
              <a:rPr lang="en-US" sz="3600" dirty="0" err="1" smtClean="0"/>
              <a:t>asyarakat</a:t>
            </a:r>
            <a:r>
              <a:rPr lang="en-ID" sz="3600" dirty="0"/>
              <a:t/>
            </a:r>
            <a:br>
              <a:rPr lang="en-ID" sz="3600" dirty="0"/>
            </a:br>
            <a:endParaRPr lang="en-US" sz="3600" dirty="0"/>
          </a:p>
        </p:txBody>
      </p:sp>
      <p:sp>
        <p:nvSpPr>
          <p:cNvPr id="8" name="Content Placeholder 7">
            <a:extLst>
              <a:ext uri="{FF2B5EF4-FFF2-40B4-BE49-F238E27FC236}">
                <a16:creationId xmlns="" xmlns:a16="http://schemas.microsoft.com/office/drawing/2014/main" id="{9731F079-2821-AA46-AE98-314364402E1A}"/>
              </a:ext>
            </a:extLst>
          </p:cNvPr>
          <p:cNvSpPr>
            <a:spLocks noGrp="1"/>
          </p:cNvSpPr>
          <p:nvPr>
            <p:ph idx="1"/>
          </p:nvPr>
        </p:nvSpPr>
        <p:spPr/>
        <p:txBody>
          <a:bodyPr>
            <a:normAutofit/>
          </a:bodyPr>
          <a:lstStyle/>
          <a:p>
            <a:pPr lvl="1"/>
            <a:r>
              <a:rPr lang="en-US" dirty="0" err="1"/>
              <a:t>Judul</a:t>
            </a:r>
            <a:r>
              <a:rPr lang="en-US" dirty="0"/>
              <a:t> </a:t>
            </a:r>
            <a:r>
              <a:rPr lang="en-US" dirty="0" err="1"/>
              <a:t>pengabdian</a:t>
            </a:r>
            <a:r>
              <a:rPr lang="en-US" dirty="0"/>
              <a:t> </a:t>
            </a:r>
            <a:r>
              <a:rPr lang="en-US" dirty="0" err="1"/>
              <a:t>kepada</a:t>
            </a:r>
            <a:r>
              <a:rPr lang="en-US" dirty="0"/>
              <a:t> </a:t>
            </a:r>
            <a:r>
              <a:rPr lang="en-US" dirty="0" err="1"/>
              <a:t>masyarakat</a:t>
            </a:r>
            <a:endParaRPr lang="en-ID" sz="2400" dirty="0"/>
          </a:p>
          <a:p>
            <a:pPr lvl="1"/>
            <a:r>
              <a:rPr lang="en-US" dirty="0" err="1"/>
              <a:t>Skema</a:t>
            </a:r>
            <a:r>
              <a:rPr lang="en-US" dirty="0"/>
              <a:t> </a:t>
            </a:r>
            <a:r>
              <a:rPr lang="en-US" dirty="0" err="1"/>
              <a:t>pengabdian</a:t>
            </a:r>
            <a:r>
              <a:rPr lang="en-US" dirty="0"/>
              <a:t> </a:t>
            </a:r>
            <a:r>
              <a:rPr lang="en-US" dirty="0" err="1"/>
              <a:t>kepada</a:t>
            </a:r>
            <a:r>
              <a:rPr lang="en-US" dirty="0"/>
              <a:t> </a:t>
            </a:r>
            <a:r>
              <a:rPr lang="en-US" dirty="0" err="1"/>
              <a:t>masyarakat</a:t>
            </a:r>
            <a:r>
              <a:rPr lang="en-US" dirty="0"/>
              <a:t> yang </a:t>
            </a:r>
            <a:r>
              <a:rPr lang="en-US" dirty="0" err="1"/>
              <a:t>dipilih</a:t>
            </a:r>
            <a:r>
              <a:rPr lang="en-US" dirty="0"/>
              <a:t> </a:t>
            </a:r>
            <a:r>
              <a:rPr lang="en-US" dirty="0" err="1"/>
              <a:t>oleh</a:t>
            </a:r>
            <a:r>
              <a:rPr lang="en-US" dirty="0"/>
              <a:t> </a:t>
            </a:r>
            <a:r>
              <a:rPr lang="en-US" dirty="0" err="1"/>
              <a:t>pengusul</a:t>
            </a:r>
            <a:endParaRPr lang="en-ID" sz="2400" dirty="0"/>
          </a:p>
          <a:p>
            <a:pPr lvl="1"/>
            <a:r>
              <a:rPr lang="en-US" dirty="0" err="1"/>
              <a:t>Tahun</a:t>
            </a:r>
            <a:r>
              <a:rPr lang="en-US" dirty="0"/>
              <a:t> </a:t>
            </a:r>
            <a:r>
              <a:rPr lang="en-US" dirty="0" err="1"/>
              <a:t>usulan</a:t>
            </a:r>
            <a:r>
              <a:rPr lang="en-US" dirty="0"/>
              <a:t> </a:t>
            </a:r>
            <a:r>
              <a:rPr lang="en-US" dirty="0" err="1"/>
              <a:t>dan</a:t>
            </a:r>
            <a:r>
              <a:rPr lang="en-US" dirty="0"/>
              <a:t> lama </a:t>
            </a:r>
            <a:r>
              <a:rPr lang="en-US" dirty="0" err="1"/>
              <a:t>pengabdian</a:t>
            </a:r>
            <a:r>
              <a:rPr lang="en-US" dirty="0"/>
              <a:t> </a:t>
            </a:r>
            <a:r>
              <a:rPr lang="en-US" dirty="0" err="1"/>
              <a:t>kepada</a:t>
            </a:r>
            <a:r>
              <a:rPr lang="en-US" dirty="0"/>
              <a:t> </a:t>
            </a:r>
            <a:r>
              <a:rPr lang="en-US" dirty="0" err="1"/>
              <a:t>masyarakat</a:t>
            </a:r>
            <a:endParaRPr lang="en-ID" sz="2400" dirty="0"/>
          </a:p>
          <a:p>
            <a:pPr lvl="1"/>
            <a:r>
              <a:rPr lang="en-US" dirty="0" err="1"/>
              <a:t>Biaya</a:t>
            </a:r>
            <a:r>
              <a:rPr lang="en-US" dirty="0"/>
              <a:t> yang </a:t>
            </a:r>
            <a:r>
              <a:rPr lang="en-US" dirty="0" err="1"/>
              <a:t>diusulkan</a:t>
            </a:r>
            <a:r>
              <a:rPr lang="en-US" dirty="0"/>
              <a:t> di </a:t>
            </a:r>
            <a:r>
              <a:rPr lang="en-US" dirty="0" err="1"/>
              <a:t>tahun</a:t>
            </a:r>
            <a:r>
              <a:rPr lang="en-US" dirty="0"/>
              <a:t> </a:t>
            </a:r>
            <a:r>
              <a:rPr lang="en-US" dirty="0" err="1"/>
              <a:t>berjalan</a:t>
            </a:r>
            <a:endParaRPr lang="en-ID" sz="2400" dirty="0"/>
          </a:p>
          <a:p>
            <a:pPr lvl="1"/>
            <a:r>
              <a:rPr lang="en-US" dirty="0"/>
              <a:t>Total </a:t>
            </a:r>
            <a:r>
              <a:rPr lang="en-US" dirty="0" err="1"/>
              <a:t>biaya</a:t>
            </a:r>
            <a:r>
              <a:rPr lang="en-US" dirty="0"/>
              <a:t> </a:t>
            </a:r>
            <a:r>
              <a:rPr lang="en-US" dirty="0" err="1"/>
              <a:t>pengabdian</a:t>
            </a:r>
            <a:r>
              <a:rPr lang="en-US" dirty="0"/>
              <a:t> </a:t>
            </a:r>
            <a:r>
              <a:rPr lang="en-US" dirty="0" err="1"/>
              <a:t>kepada</a:t>
            </a:r>
            <a:r>
              <a:rPr lang="en-US" dirty="0"/>
              <a:t> </a:t>
            </a:r>
            <a:r>
              <a:rPr lang="en-US" dirty="0" err="1"/>
              <a:t>masyarakat</a:t>
            </a:r>
            <a:endParaRPr lang="en-ID" sz="2400" dirty="0"/>
          </a:p>
          <a:p>
            <a:pPr lvl="1"/>
            <a:r>
              <a:rPr lang="en-US" dirty="0"/>
              <a:t>Target </a:t>
            </a:r>
            <a:r>
              <a:rPr lang="en-US" dirty="0" err="1"/>
              <a:t>capaian</a:t>
            </a:r>
            <a:r>
              <a:rPr lang="en-US" dirty="0"/>
              <a:t> </a:t>
            </a:r>
            <a:r>
              <a:rPr lang="en-US" dirty="0" err="1"/>
              <a:t>luaran</a:t>
            </a:r>
            <a:r>
              <a:rPr lang="en-US" dirty="0"/>
              <a:t> </a:t>
            </a:r>
            <a:r>
              <a:rPr lang="en-US" dirty="0" err="1"/>
              <a:t>pengabdian</a:t>
            </a:r>
            <a:r>
              <a:rPr lang="en-US" dirty="0"/>
              <a:t> </a:t>
            </a:r>
            <a:r>
              <a:rPr lang="en-US" dirty="0" err="1"/>
              <a:t>kepada</a:t>
            </a:r>
            <a:r>
              <a:rPr lang="en-US" dirty="0"/>
              <a:t> </a:t>
            </a:r>
            <a:r>
              <a:rPr lang="en-US" dirty="0" err="1"/>
              <a:t>masyarakat</a:t>
            </a:r>
            <a:endParaRPr lang="en-ID" sz="2400" dirty="0"/>
          </a:p>
          <a:p>
            <a:pPr lvl="0"/>
            <a:r>
              <a:rPr lang="en-US" sz="2800" dirty="0"/>
              <a:t>Nama unit </a:t>
            </a:r>
            <a:r>
              <a:rPr lang="en-US" sz="2800" dirty="0" err="1"/>
              <a:t>lembaga</a:t>
            </a:r>
            <a:r>
              <a:rPr lang="en-US" sz="2800" dirty="0"/>
              <a:t> </a:t>
            </a:r>
            <a:r>
              <a:rPr lang="en-US" sz="2800" dirty="0" err="1"/>
              <a:t>pengusul</a:t>
            </a:r>
            <a:r>
              <a:rPr lang="en-US" sz="2800" dirty="0"/>
              <a:t>, NIDN/NIDK, </a:t>
            </a:r>
            <a:r>
              <a:rPr lang="en-US" sz="2800" dirty="0" err="1"/>
              <a:t>nama</a:t>
            </a:r>
            <a:r>
              <a:rPr lang="en-US" sz="2800" dirty="0"/>
              <a:t> </a:t>
            </a:r>
            <a:r>
              <a:rPr lang="en-US" sz="2800" dirty="0" err="1"/>
              <a:t>pimpinan</a:t>
            </a:r>
            <a:r>
              <a:rPr lang="en-US" sz="2800" dirty="0"/>
              <a:t> (</a:t>
            </a:r>
            <a:r>
              <a:rPr lang="en-US" sz="2800" dirty="0" err="1"/>
              <a:t>ketua</a:t>
            </a:r>
            <a:r>
              <a:rPr lang="en-US" sz="2800" dirty="0"/>
              <a:t> LP/LPPM), </a:t>
            </a:r>
            <a:r>
              <a:rPr lang="en-US" sz="2800" dirty="0" err="1"/>
              <a:t>dan</a:t>
            </a:r>
            <a:r>
              <a:rPr lang="en-US" sz="2800" dirty="0"/>
              <a:t> </a:t>
            </a:r>
            <a:r>
              <a:rPr lang="en-US" sz="2800" dirty="0" err="1"/>
              <a:t>sebutan</a:t>
            </a:r>
            <a:r>
              <a:rPr lang="en-US" sz="2800" dirty="0"/>
              <a:t> </a:t>
            </a:r>
            <a:r>
              <a:rPr lang="en-US" sz="2800" dirty="0" err="1"/>
              <a:t>jabatan</a:t>
            </a:r>
            <a:r>
              <a:rPr lang="en-US" sz="2800" dirty="0"/>
              <a:t> unit.</a:t>
            </a:r>
            <a:endParaRPr lang="en-ID" sz="2800" dirty="0"/>
          </a:p>
          <a:p>
            <a:endParaRPr lang="en-US" dirty="0"/>
          </a:p>
        </p:txBody>
      </p:sp>
    </p:spTree>
    <p:extLst>
      <p:ext uri="{BB962C8B-B14F-4D97-AF65-F5344CB8AC3E}">
        <p14:creationId xmlns:p14="http://schemas.microsoft.com/office/powerpoint/2010/main" val="4863607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03D6CC-D5A7-2F40-B827-7A4353EE4B19}"/>
              </a:ext>
            </a:extLst>
          </p:cNvPr>
          <p:cNvSpPr>
            <a:spLocks noGrp="1"/>
          </p:cNvSpPr>
          <p:nvPr>
            <p:ph type="title"/>
          </p:nvPr>
        </p:nvSpPr>
        <p:spPr/>
        <p:txBody>
          <a:bodyPr>
            <a:normAutofit/>
          </a:bodyPr>
          <a:lstStyle/>
          <a:p>
            <a:r>
              <a:rPr lang="en-US" sz="3200" dirty="0"/>
              <a:t>RINGKASAN USULAN PENGABDIAN KEPADA MASYARAKAT</a:t>
            </a:r>
            <a:r>
              <a:rPr lang="en-ID" sz="3200" dirty="0"/>
              <a:t/>
            </a:r>
            <a:br>
              <a:rPr lang="en-ID" sz="3200" dirty="0"/>
            </a:br>
            <a:endParaRPr lang="en-US" sz="3200" dirty="0"/>
          </a:p>
        </p:txBody>
      </p:sp>
      <p:sp>
        <p:nvSpPr>
          <p:cNvPr id="3" name="Content Placeholder 2">
            <a:extLst>
              <a:ext uri="{FF2B5EF4-FFF2-40B4-BE49-F238E27FC236}">
                <a16:creationId xmlns="" xmlns:a16="http://schemas.microsoft.com/office/drawing/2014/main" id="{1F565267-E1F5-5845-9244-655F89E217C1}"/>
              </a:ext>
            </a:extLst>
          </p:cNvPr>
          <p:cNvSpPr>
            <a:spLocks noGrp="1"/>
          </p:cNvSpPr>
          <p:nvPr>
            <p:ph idx="1"/>
          </p:nvPr>
        </p:nvSpPr>
        <p:spPr/>
        <p:txBody>
          <a:bodyPr/>
          <a:lstStyle/>
          <a:p>
            <a:r>
              <a:rPr lang="en-US" dirty="0" err="1"/>
              <a:t>Ringkasan</a:t>
            </a:r>
            <a:r>
              <a:rPr lang="en-US" dirty="0"/>
              <a:t> </a:t>
            </a:r>
            <a:r>
              <a:rPr lang="en-US" dirty="0" err="1"/>
              <a:t>usulan</a:t>
            </a:r>
            <a:r>
              <a:rPr lang="en-US" dirty="0"/>
              <a:t> </a:t>
            </a:r>
            <a:r>
              <a:rPr lang="en-US" dirty="0" err="1"/>
              <a:t>maksimal</a:t>
            </a:r>
            <a:r>
              <a:rPr lang="en-US" dirty="0"/>
              <a:t> 500 kata yang </a:t>
            </a:r>
            <a:r>
              <a:rPr lang="en-US" dirty="0" err="1"/>
              <a:t>memuat</a:t>
            </a:r>
            <a:r>
              <a:rPr lang="en-US" dirty="0"/>
              <a:t> </a:t>
            </a:r>
            <a:r>
              <a:rPr lang="en-US" dirty="0" err="1"/>
              <a:t>permasalahan</a:t>
            </a:r>
            <a:r>
              <a:rPr lang="en-US" dirty="0"/>
              <a:t>, </a:t>
            </a:r>
            <a:r>
              <a:rPr lang="en-US" dirty="0" err="1"/>
              <a:t>solusi</a:t>
            </a:r>
            <a:r>
              <a:rPr lang="en-US" dirty="0"/>
              <a:t> </a:t>
            </a:r>
            <a:r>
              <a:rPr lang="en-US" dirty="0" err="1"/>
              <a:t>dan</a:t>
            </a:r>
            <a:r>
              <a:rPr lang="en-US" dirty="0"/>
              <a:t> target </a:t>
            </a:r>
            <a:r>
              <a:rPr lang="en-US" dirty="0" err="1"/>
              <a:t>luaran</a:t>
            </a:r>
            <a:r>
              <a:rPr lang="en-US" dirty="0"/>
              <a:t> yang </a:t>
            </a:r>
            <a:r>
              <a:rPr lang="en-US" dirty="0" err="1"/>
              <a:t>akan</a:t>
            </a:r>
            <a:r>
              <a:rPr lang="en-US" dirty="0"/>
              <a:t> </a:t>
            </a:r>
            <a:r>
              <a:rPr lang="en-US" dirty="0" err="1"/>
              <a:t>dicapai</a:t>
            </a:r>
            <a:r>
              <a:rPr lang="en-US" dirty="0"/>
              <a:t> </a:t>
            </a:r>
            <a:r>
              <a:rPr lang="en-US" dirty="0" err="1"/>
              <a:t>sesuai</a:t>
            </a:r>
            <a:r>
              <a:rPr lang="en-US" dirty="0"/>
              <a:t> </a:t>
            </a:r>
            <a:r>
              <a:rPr lang="en-US" dirty="0" err="1"/>
              <a:t>dengan</a:t>
            </a:r>
            <a:r>
              <a:rPr lang="en-US" dirty="0"/>
              <a:t>  </a:t>
            </a:r>
            <a:r>
              <a:rPr lang="en-US" dirty="0" err="1"/>
              <a:t>masing-masing</a:t>
            </a:r>
            <a:r>
              <a:rPr lang="en-US" dirty="0"/>
              <a:t> </a:t>
            </a:r>
            <a:r>
              <a:rPr lang="en-US" dirty="0" err="1"/>
              <a:t>skema</a:t>
            </a:r>
            <a:r>
              <a:rPr lang="en-US" dirty="0"/>
              <a:t> </a:t>
            </a:r>
            <a:r>
              <a:rPr lang="en-US" dirty="0" err="1"/>
              <a:t>pengabdian</a:t>
            </a:r>
            <a:r>
              <a:rPr lang="en-US" dirty="0"/>
              <a:t> </a:t>
            </a:r>
            <a:r>
              <a:rPr lang="en-US" dirty="0" err="1"/>
              <a:t>kepada</a:t>
            </a:r>
            <a:r>
              <a:rPr lang="en-US" dirty="0"/>
              <a:t> </a:t>
            </a:r>
            <a:r>
              <a:rPr lang="en-US" dirty="0" err="1"/>
              <a:t>masyarakat</a:t>
            </a:r>
            <a:r>
              <a:rPr lang="en-US" dirty="0"/>
              <a:t>. </a:t>
            </a:r>
            <a:r>
              <a:rPr lang="en-US" dirty="0" err="1"/>
              <a:t>Ringkasan</a:t>
            </a:r>
            <a:r>
              <a:rPr lang="en-US" dirty="0"/>
              <a:t> juga </a:t>
            </a:r>
            <a:r>
              <a:rPr lang="en-US" dirty="0" err="1"/>
              <a:t>memuat</a:t>
            </a:r>
            <a:r>
              <a:rPr lang="en-US" dirty="0"/>
              <a:t> </a:t>
            </a:r>
            <a:r>
              <a:rPr lang="en-US" dirty="0" err="1"/>
              <a:t>uraian</a:t>
            </a:r>
            <a:r>
              <a:rPr lang="en-US" dirty="0"/>
              <a:t> </a:t>
            </a:r>
            <a:r>
              <a:rPr lang="en-US" dirty="0" err="1"/>
              <a:t>secara</a:t>
            </a:r>
            <a:r>
              <a:rPr lang="en-US" dirty="0"/>
              <a:t> </a:t>
            </a:r>
            <a:r>
              <a:rPr lang="en-US" dirty="0" err="1"/>
              <a:t>cermat</a:t>
            </a:r>
            <a:r>
              <a:rPr lang="en-US" dirty="0"/>
              <a:t> </a:t>
            </a:r>
            <a:r>
              <a:rPr lang="en-US" dirty="0" err="1"/>
              <a:t>dan</a:t>
            </a:r>
            <a:r>
              <a:rPr lang="en-US" dirty="0"/>
              <a:t> </a:t>
            </a:r>
            <a:r>
              <a:rPr lang="en-US" dirty="0" err="1"/>
              <a:t>singkat</a:t>
            </a:r>
            <a:r>
              <a:rPr lang="en-US" dirty="0"/>
              <a:t> </a:t>
            </a:r>
            <a:r>
              <a:rPr lang="en-US" dirty="0" err="1"/>
              <a:t>rencana</a:t>
            </a:r>
            <a:r>
              <a:rPr lang="en-US" dirty="0"/>
              <a:t> </a:t>
            </a:r>
            <a:r>
              <a:rPr lang="en-US" dirty="0" err="1"/>
              <a:t>kegiatan</a:t>
            </a:r>
            <a:r>
              <a:rPr lang="en-US" dirty="0"/>
              <a:t> yang </a:t>
            </a:r>
            <a:r>
              <a:rPr lang="en-US" dirty="0" err="1"/>
              <a:t>diusulkan</a:t>
            </a:r>
            <a:r>
              <a:rPr lang="en-US" dirty="0"/>
              <a:t> </a:t>
            </a:r>
            <a:r>
              <a:rPr lang="en-US" dirty="0" err="1"/>
              <a:t>dan</a:t>
            </a:r>
            <a:r>
              <a:rPr lang="en-US" dirty="0"/>
              <a:t> </a:t>
            </a:r>
            <a:r>
              <a:rPr lang="en-US" dirty="0" err="1"/>
              <a:t>ditulis</a:t>
            </a:r>
            <a:r>
              <a:rPr lang="en-US" dirty="0"/>
              <a:t> </a:t>
            </a:r>
            <a:r>
              <a:rPr lang="en-US" dirty="0" err="1"/>
              <a:t>dengan</a:t>
            </a:r>
            <a:r>
              <a:rPr lang="en-US" dirty="0"/>
              <a:t> </a:t>
            </a:r>
            <a:r>
              <a:rPr lang="en-US" dirty="0" err="1"/>
              <a:t>jarak</a:t>
            </a:r>
            <a:r>
              <a:rPr lang="en-US" dirty="0"/>
              <a:t> 1 (</a:t>
            </a:r>
            <a:r>
              <a:rPr lang="en-US" dirty="0" err="1"/>
              <a:t>satu</a:t>
            </a:r>
            <a:r>
              <a:rPr lang="en-US" dirty="0"/>
              <a:t>) </a:t>
            </a:r>
            <a:r>
              <a:rPr lang="en-US" dirty="0" err="1"/>
              <a:t>spasi</a:t>
            </a:r>
            <a:r>
              <a:rPr lang="en-US" dirty="0"/>
              <a:t>. </a:t>
            </a:r>
            <a:endParaRPr lang="en-ID" dirty="0"/>
          </a:p>
          <a:p>
            <a:endParaRPr lang="en-US" dirty="0"/>
          </a:p>
        </p:txBody>
      </p:sp>
    </p:spTree>
    <p:extLst>
      <p:ext uri="{BB962C8B-B14F-4D97-AF65-F5344CB8AC3E}">
        <p14:creationId xmlns:p14="http://schemas.microsoft.com/office/powerpoint/2010/main" val="9377407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2E4AA3-65F9-084D-A980-58D13F02771B}"/>
              </a:ext>
            </a:extLst>
          </p:cNvPr>
          <p:cNvSpPr>
            <a:spLocks noGrp="1"/>
          </p:cNvSpPr>
          <p:nvPr>
            <p:ph type="title"/>
          </p:nvPr>
        </p:nvSpPr>
        <p:spPr/>
        <p:txBody>
          <a:bodyPr>
            <a:normAutofit fontScale="90000"/>
          </a:bodyPr>
          <a:lstStyle/>
          <a:p>
            <a:r>
              <a:rPr lang="en-US" dirty="0"/>
              <a:t>PENDAHULUAN</a:t>
            </a:r>
            <a:r>
              <a:rPr lang="en-ID" dirty="0"/>
              <a:t/>
            </a:r>
            <a:br>
              <a:rPr lang="en-ID" dirty="0"/>
            </a:br>
            <a:endParaRPr lang="en-US" dirty="0"/>
          </a:p>
        </p:txBody>
      </p:sp>
      <p:sp>
        <p:nvSpPr>
          <p:cNvPr id="3" name="Content Placeholder 2">
            <a:extLst>
              <a:ext uri="{FF2B5EF4-FFF2-40B4-BE49-F238E27FC236}">
                <a16:creationId xmlns="" xmlns:a16="http://schemas.microsoft.com/office/drawing/2014/main" id="{B3A2BA7B-5EF7-E349-A34E-E854D7CE1969}"/>
              </a:ext>
            </a:extLst>
          </p:cNvPr>
          <p:cNvSpPr>
            <a:spLocks noGrp="1"/>
          </p:cNvSpPr>
          <p:nvPr>
            <p:ph idx="1"/>
          </p:nvPr>
        </p:nvSpPr>
        <p:spPr/>
        <p:txBody>
          <a:bodyPr/>
          <a:lstStyle/>
          <a:p>
            <a:r>
              <a:rPr lang="en-US" dirty="0" err="1"/>
              <a:t>Bagian</a:t>
            </a:r>
            <a:r>
              <a:rPr lang="en-US" dirty="0"/>
              <a:t> </a:t>
            </a:r>
            <a:r>
              <a:rPr lang="en-US" dirty="0" err="1"/>
              <a:t>pendahuluan</a:t>
            </a:r>
            <a:r>
              <a:rPr lang="en-US" dirty="0"/>
              <a:t> </a:t>
            </a:r>
            <a:r>
              <a:rPr lang="en-US" dirty="0" err="1"/>
              <a:t>maksimum</a:t>
            </a:r>
            <a:r>
              <a:rPr lang="en-US" dirty="0"/>
              <a:t> 2000 kata yang </a:t>
            </a:r>
            <a:r>
              <a:rPr lang="en-US" dirty="0" err="1"/>
              <a:t>berisi</a:t>
            </a:r>
            <a:r>
              <a:rPr lang="en-US" dirty="0"/>
              <a:t> </a:t>
            </a:r>
            <a:r>
              <a:rPr lang="en-US" dirty="0" err="1"/>
              <a:t>uraian</a:t>
            </a:r>
            <a:r>
              <a:rPr lang="en-US" dirty="0"/>
              <a:t> </a:t>
            </a:r>
            <a:r>
              <a:rPr lang="en-US" dirty="0" err="1"/>
              <a:t>analisis</a:t>
            </a:r>
            <a:r>
              <a:rPr lang="en-US" dirty="0"/>
              <a:t> </a:t>
            </a:r>
            <a:r>
              <a:rPr lang="en-US" dirty="0" err="1"/>
              <a:t>situasi</a:t>
            </a:r>
            <a:r>
              <a:rPr lang="en-US" dirty="0"/>
              <a:t> </a:t>
            </a:r>
            <a:r>
              <a:rPr lang="en-US" dirty="0" err="1"/>
              <a:t>dan</a:t>
            </a:r>
            <a:r>
              <a:rPr lang="en-US" dirty="0"/>
              <a:t> </a:t>
            </a:r>
            <a:r>
              <a:rPr lang="en-US" dirty="0" err="1"/>
              <a:t>permasalahan</a:t>
            </a:r>
            <a:r>
              <a:rPr lang="en-US" dirty="0"/>
              <a:t>. </a:t>
            </a:r>
            <a:r>
              <a:rPr lang="en-US" dirty="0" err="1"/>
              <a:t>Deskripsi</a:t>
            </a:r>
            <a:r>
              <a:rPr lang="en-US" dirty="0"/>
              <a:t> </a:t>
            </a:r>
            <a:r>
              <a:rPr lang="en-US" dirty="0" err="1"/>
              <a:t>lengkap</a:t>
            </a:r>
            <a:r>
              <a:rPr lang="en-US" dirty="0"/>
              <a:t> </a:t>
            </a:r>
            <a:r>
              <a:rPr lang="en-US" dirty="0" err="1"/>
              <a:t>bagian</a:t>
            </a:r>
            <a:r>
              <a:rPr lang="en-US" dirty="0"/>
              <a:t> </a:t>
            </a:r>
            <a:r>
              <a:rPr lang="en-US" dirty="0" err="1"/>
              <a:t>pendahuluan</a:t>
            </a:r>
            <a:r>
              <a:rPr lang="en-US" dirty="0"/>
              <a:t> </a:t>
            </a:r>
            <a:r>
              <a:rPr lang="en-US" dirty="0" err="1"/>
              <a:t>pada</a:t>
            </a:r>
            <a:r>
              <a:rPr lang="en-US" dirty="0"/>
              <a:t> </a:t>
            </a:r>
            <a:r>
              <a:rPr lang="en-US" dirty="0" err="1"/>
              <a:t>masing-masing</a:t>
            </a:r>
            <a:r>
              <a:rPr lang="en-US" dirty="0"/>
              <a:t> </a:t>
            </a:r>
            <a:r>
              <a:rPr lang="en-US" dirty="0" err="1"/>
              <a:t>skema</a:t>
            </a:r>
            <a:r>
              <a:rPr lang="en-US" dirty="0"/>
              <a:t> </a:t>
            </a:r>
            <a:r>
              <a:rPr lang="en-US" dirty="0" err="1"/>
              <a:t>pengabdian</a:t>
            </a:r>
            <a:r>
              <a:rPr lang="en-US" dirty="0"/>
              <a:t> </a:t>
            </a:r>
            <a:r>
              <a:rPr lang="en-US" dirty="0" err="1"/>
              <a:t>kepada</a:t>
            </a:r>
            <a:r>
              <a:rPr lang="en-US" dirty="0"/>
              <a:t> </a:t>
            </a:r>
            <a:r>
              <a:rPr lang="en-US" dirty="0" err="1"/>
              <a:t>masyarakat</a:t>
            </a:r>
            <a:r>
              <a:rPr lang="en-US" dirty="0"/>
              <a:t> </a:t>
            </a:r>
            <a:r>
              <a:rPr lang="en-US" dirty="0" err="1"/>
              <a:t>diuraikan</a:t>
            </a:r>
            <a:r>
              <a:rPr lang="en-US" dirty="0"/>
              <a:t> </a:t>
            </a:r>
            <a:r>
              <a:rPr lang="en-US" dirty="0" err="1"/>
              <a:t>pada</a:t>
            </a:r>
            <a:r>
              <a:rPr lang="en-US" dirty="0"/>
              <a:t> </a:t>
            </a:r>
            <a:r>
              <a:rPr lang="en-US" dirty="0" err="1"/>
              <a:t>Simlitabmas</a:t>
            </a:r>
            <a:r>
              <a:rPr lang="en-US" dirty="0"/>
              <a:t>.</a:t>
            </a:r>
            <a:endParaRPr lang="en-ID" dirty="0"/>
          </a:p>
          <a:p>
            <a:endParaRPr lang="en-US" dirty="0"/>
          </a:p>
        </p:txBody>
      </p:sp>
    </p:spTree>
    <p:extLst>
      <p:ext uri="{BB962C8B-B14F-4D97-AF65-F5344CB8AC3E}">
        <p14:creationId xmlns:p14="http://schemas.microsoft.com/office/powerpoint/2010/main" val="224680180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9F8192-CD19-E045-9344-2D51BB79C8D7}"/>
              </a:ext>
            </a:extLst>
          </p:cNvPr>
          <p:cNvSpPr>
            <a:spLocks noGrp="1"/>
          </p:cNvSpPr>
          <p:nvPr>
            <p:ph type="title"/>
          </p:nvPr>
        </p:nvSpPr>
        <p:spPr/>
        <p:txBody>
          <a:bodyPr>
            <a:normAutofit fontScale="90000"/>
          </a:bodyPr>
          <a:lstStyle/>
          <a:p>
            <a:r>
              <a:rPr lang="en-US" dirty="0"/>
              <a:t>SOLUSI PERMASALAHAN  </a:t>
            </a:r>
            <a:r>
              <a:rPr lang="en-ID" dirty="0"/>
              <a:t/>
            </a:r>
            <a:br>
              <a:rPr lang="en-ID" dirty="0"/>
            </a:br>
            <a:endParaRPr lang="en-US" dirty="0"/>
          </a:p>
        </p:txBody>
      </p:sp>
      <p:sp>
        <p:nvSpPr>
          <p:cNvPr id="3" name="Content Placeholder 2">
            <a:extLst>
              <a:ext uri="{FF2B5EF4-FFF2-40B4-BE49-F238E27FC236}">
                <a16:creationId xmlns="" xmlns:a16="http://schemas.microsoft.com/office/drawing/2014/main" id="{551ECE72-E62E-A44B-BBC9-1CE2037AB9E8}"/>
              </a:ext>
            </a:extLst>
          </p:cNvPr>
          <p:cNvSpPr>
            <a:spLocks noGrp="1"/>
          </p:cNvSpPr>
          <p:nvPr>
            <p:ph idx="1"/>
          </p:nvPr>
        </p:nvSpPr>
        <p:spPr/>
        <p:txBody>
          <a:bodyPr/>
          <a:lstStyle/>
          <a:p>
            <a:r>
              <a:rPr lang="en-US" dirty="0" err="1"/>
              <a:t>Bagian</a:t>
            </a:r>
            <a:r>
              <a:rPr lang="en-US" dirty="0"/>
              <a:t> </a:t>
            </a:r>
            <a:r>
              <a:rPr lang="en-US" dirty="0" err="1"/>
              <a:t>ini</a:t>
            </a:r>
            <a:r>
              <a:rPr lang="en-US" dirty="0"/>
              <a:t> </a:t>
            </a:r>
            <a:r>
              <a:rPr lang="en-US" dirty="0" err="1"/>
              <a:t>maksimum</a:t>
            </a:r>
            <a:r>
              <a:rPr lang="en-US" dirty="0"/>
              <a:t> </a:t>
            </a:r>
            <a:r>
              <a:rPr lang="en-US" dirty="0" err="1"/>
              <a:t>terdiri</a:t>
            </a:r>
            <a:r>
              <a:rPr lang="en-US" dirty="0"/>
              <a:t> </a:t>
            </a:r>
            <a:r>
              <a:rPr lang="en-US" dirty="0" err="1"/>
              <a:t>atas</a:t>
            </a:r>
            <a:r>
              <a:rPr lang="en-US" dirty="0"/>
              <a:t> 1500 kata yang </a:t>
            </a:r>
            <a:r>
              <a:rPr lang="en-US" dirty="0" err="1"/>
              <a:t>berisi</a:t>
            </a:r>
            <a:r>
              <a:rPr lang="en-US" dirty="0"/>
              <a:t> </a:t>
            </a:r>
            <a:r>
              <a:rPr lang="en-US" dirty="0" err="1"/>
              <a:t>uraian</a:t>
            </a:r>
            <a:r>
              <a:rPr lang="en-US" dirty="0"/>
              <a:t> </a:t>
            </a:r>
            <a:r>
              <a:rPr lang="en-US" dirty="0" err="1"/>
              <a:t>semua</a:t>
            </a:r>
            <a:r>
              <a:rPr lang="en-US" dirty="0"/>
              <a:t> </a:t>
            </a:r>
            <a:r>
              <a:rPr lang="en-US" dirty="0" err="1"/>
              <a:t>solusi</a:t>
            </a:r>
            <a:r>
              <a:rPr lang="en-US" dirty="0"/>
              <a:t> yang </a:t>
            </a:r>
            <a:r>
              <a:rPr lang="en-US" dirty="0" err="1"/>
              <a:t>ditawarkan</a:t>
            </a:r>
            <a:r>
              <a:rPr lang="en-US" dirty="0"/>
              <a:t> </a:t>
            </a:r>
            <a:r>
              <a:rPr lang="en-US" dirty="0" err="1"/>
              <a:t>untuk</a:t>
            </a:r>
            <a:r>
              <a:rPr lang="en-US" dirty="0"/>
              <a:t> </a:t>
            </a:r>
            <a:r>
              <a:rPr lang="en-US" dirty="0" err="1"/>
              <a:t>menyelesaikan</a:t>
            </a:r>
            <a:r>
              <a:rPr lang="en-US" dirty="0"/>
              <a:t> </a:t>
            </a:r>
            <a:r>
              <a:rPr lang="en-US" dirty="0" err="1"/>
              <a:t>permasalahan</a:t>
            </a:r>
            <a:r>
              <a:rPr lang="en-US" dirty="0"/>
              <a:t> yang </a:t>
            </a:r>
            <a:r>
              <a:rPr lang="en-US" dirty="0" err="1"/>
              <a:t>dihadapi</a:t>
            </a:r>
            <a:r>
              <a:rPr lang="en-US" dirty="0"/>
              <a:t> </a:t>
            </a:r>
            <a:r>
              <a:rPr lang="en-US" dirty="0" err="1"/>
              <a:t>secara</a:t>
            </a:r>
            <a:r>
              <a:rPr lang="en-US" dirty="0"/>
              <a:t> </a:t>
            </a:r>
            <a:r>
              <a:rPr lang="en-US" dirty="0" err="1"/>
              <a:t>sistematis</a:t>
            </a:r>
            <a:r>
              <a:rPr lang="en-US" dirty="0"/>
              <a:t>. </a:t>
            </a:r>
            <a:r>
              <a:rPr lang="en-US" dirty="0" err="1"/>
              <a:t>Uraikan</a:t>
            </a:r>
            <a:r>
              <a:rPr lang="en-US" dirty="0"/>
              <a:t> juga </a:t>
            </a:r>
            <a:r>
              <a:rPr lang="en-US" dirty="0" err="1"/>
              <a:t>kaitan</a:t>
            </a:r>
            <a:r>
              <a:rPr lang="en-US" dirty="0"/>
              <a:t> </a:t>
            </a:r>
            <a:r>
              <a:rPr lang="en-US" dirty="0" err="1"/>
              <a:t>antara</a:t>
            </a:r>
            <a:r>
              <a:rPr lang="en-US" dirty="0"/>
              <a:t> </a:t>
            </a:r>
            <a:r>
              <a:rPr lang="en-US" dirty="0" err="1"/>
              <a:t>hasil</a:t>
            </a:r>
            <a:r>
              <a:rPr lang="en-US" dirty="0"/>
              <a:t> </a:t>
            </a:r>
            <a:r>
              <a:rPr lang="en-US" dirty="0" err="1"/>
              <a:t>riset</a:t>
            </a:r>
            <a:r>
              <a:rPr lang="en-US" dirty="0"/>
              <a:t> </a:t>
            </a:r>
            <a:r>
              <a:rPr lang="en-US" dirty="0" err="1"/>
              <a:t>tim</a:t>
            </a:r>
            <a:r>
              <a:rPr lang="en-US" dirty="0"/>
              <a:t> </a:t>
            </a:r>
            <a:r>
              <a:rPr lang="en-US" dirty="0" err="1"/>
              <a:t>pengusul</a:t>
            </a:r>
            <a:r>
              <a:rPr lang="en-US" dirty="0"/>
              <a:t> </a:t>
            </a:r>
            <a:r>
              <a:rPr lang="en-US" dirty="0" err="1"/>
              <a:t>dengan</a:t>
            </a:r>
            <a:r>
              <a:rPr lang="en-US" dirty="0"/>
              <a:t> </a:t>
            </a:r>
            <a:r>
              <a:rPr lang="en-US" dirty="0" err="1"/>
              <a:t>solusi</a:t>
            </a:r>
            <a:r>
              <a:rPr lang="en-US" dirty="0"/>
              <a:t> </a:t>
            </a:r>
            <a:r>
              <a:rPr lang="en-US" dirty="0" err="1"/>
              <a:t>tersebut</a:t>
            </a:r>
            <a:r>
              <a:rPr lang="en-US" dirty="0"/>
              <a:t>.</a:t>
            </a:r>
          </a:p>
          <a:p>
            <a:r>
              <a:rPr lang="en-US" dirty="0" err="1"/>
              <a:t>Deskripsi</a:t>
            </a:r>
            <a:r>
              <a:rPr lang="en-US" dirty="0"/>
              <a:t> </a:t>
            </a:r>
            <a:r>
              <a:rPr lang="en-US" dirty="0" err="1"/>
              <a:t>lengkap</a:t>
            </a:r>
            <a:r>
              <a:rPr lang="en-US" dirty="0"/>
              <a:t> </a:t>
            </a:r>
            <a:r>
              <a:rPr lang="en-US" dirty="0" err="1"/>
              <a:t>bagian</a:t>
            </a:r>
            <a:r>
              <a:rPr lang="en-US" dirty="0"/>
              <a:t> </a:t>
            </a:r>
            <a:r>
              <a:rPr lang="en-US" dirty="0" err="1"/>
              <a:t>solusi</a:t>
            </a:r>
            <a:r>
              <a:rPr lang="en-US" dirty="0"/>
              <a:t> </a:t>
            </a:r>
            <a:r>
              <a:rPr lang="en-US" dirty="0" err="1"/>
              <a:t>permasalahan</a:t>
            </a:r>
            <a:r>
              <a:rPr lang="en-US" dirty="0"/>
              <a:t> </a:t>
            </a:r>
            <a:r>
              <a:rPr lang="en-US" dirty="0" err="1"/>
              <a:t>untuk</a:t>
            </a:r>
            <a:r>
              <a:rPr lang="en-US" dirty="0"/>
              <a:t> </a:t>
            </a:r>
            <a:r>
              <a:rPr lang="en-US" dirty="0" err="1"/>
              <a:t>masing-masing</a:t>
            </a:r>
            <a:r>
              <a:rPr lang="en-US" dirty="0"/>
              <a:t> </a:t>
            </a:r>
            <a:r>
              <a:rPr lang="en-US" dirty="0" err="1"/>
              <a:t>skema</a:t>
            </a:r>
            <a:r>
              <a:rPr lang="en-US" dirty="0"/>
              <a:t> </a:t>
            </a:r>
            <a:r>
              <a:rPr lang="en-US" dirty="0" err="1"/>
              <a:t>pengabdian</a:t>
            </a:r>
            <a:r>
              <a:rPr lang="en-US" dirty="0"/>
              <a:t> </a:t>
            </a:r>
            <a:r>
              <a:rPr lang="en-US" dirty="0" err="1"/>
              <a:t>kepada</a:t>
            </a:r>
            <a:r>
              <a:rPr lang="en-US" dirty="0"/>
              <a:t> </a:t>
            </a:r>
            <a:r>
              <a:rPr lang="en-US" dirty="0" err="1"/>
              <a:t>masyarakat</a:t>
            </a:r>
            <a:r>
              <a:rPr lang="en-US" dirty="0"/>
              <a:t> </a:t>
            </a:r>
            <a:r>
              <a:rPr lang="en-US" dirty="0" err="1"/>
              <a:t>diuraikan</a:t>
            </a:r>
            <a:r>
              <a:rPr lang="en-US" dirty="0"/>
              <a:t> </a:t>
            </a:r>
            <a:r>
              <a:rPr lang="en-US" dirty="0" err="1"/>
              <a:t>pada</a:t>
            </a:r>
            <a:r>
              <a:rPr lang="en-US" dirty="0"/>
              <a:t> </a:t>
            </a:r>
            <a:r>
              <a:rPr lang="en-US" dirty="0" err="1"/>
              <a:t>Simlitabmas</a:t>
            </a:r>
            <a:r>
              <a:rPr lang="en-US" dirty="0"/>
              <a:t>.</a:t>
            </a:r>
            <a:endParaRPr lang="en-ID" dirty="0"/>
          </a:p>
          <a:p>
            <a:endParaRPr lang="en-US" dirty="0"/>
          </a:p>
        </p:txBody>
      </p:sp>
    </p:spTree>
    <p:extLst>
      <p:ext uri="{BB962C8B-B14F-4D97-AF65-F5344CB8AC3E}">
        <p14:creationId xmlns:p14="http://schemas.microsoft.com/office/powerpoint/2010/main" val="23749300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005058-4831-8244-A682-3824B6E79615}"/>
              </a:ext>
            </a:extLst>
          </p:cNvPr>
          <p:cNvSpPr>
            <a:spLocks noGrp="1"/>
          </p:cNvSpPr>
          <p:nvPr>
            <p:ph type="title"/>
          </p:nvPr>
        </p:nvSpPr>
        <p:spPr/>
        <p:txBody>
          <a:bodyPr>
            <a:normAutofit fontScale="90000"/>
          </a:bodyPr>
          <a:lstStyle/>
          <a:p>
            <a:r>
              <a:rPr lang="id-ID" dirty="0"/>
              <a:t>METODE </a:t>
            </a:r>
            <a:r>
              <a:rPr lang="en-US" dirty="0"/>
              <a:t>PELAKSANAAN</a:t>
            </a:r>
            <a:r>
              <a:rPr lang="en-ID" dirty="0"/>
              <a:t/>
            </a:r>
            <a:br>
              <a:rPr lang="en-ID" dirty="0"/>
            </a:br>
            <a:endParaRPr lang="en-US" dirty="0"/>
          </a:p>
        </p:txBody>
      </p:sp>
      <p:sp>
        <p:nvSpPr>
          <p:cNvPr id="3" name="Content Placeholder 2">
            <a:extLst>
              <a:ext uri="{FF2B5EF4-FFF2-40B4-BE49-F238E27FC236}">
                <a16:creationId xmlns="" xmlns:a16="http://schemas.microsoft.com/office/drawing/2014/main" id="{6093FC2C-CA92-F445-91C7-AC9D91E0212C}"/>
              </a:ext>
            </a:extLst>
          </p:cNvPr>
          <p:cNvSpPr>
            <a:spLocks noGrp="1"/>
          </p:cNvSpPr>
          <p:nvPr>
            <p:ph idx="1"/>
          </p:nvPr>
        </p:nvSpPr>
        <p:spPr/>
        <p:txBody>
          <a:bodyPr/>
          <a:lstStyle/>
          <a:p>
            <a:r>
              <a:rPr lang="en-US" dirty="0" err="1"/>
              <a:t>Metode</a:t>
            </a:r>
            <a:r>
              <a:rPr lang="en-US" dirty="0"/>
              <a:t> </a:t>
            </a:r>
            <a:r>
              <a:rPr lang="en-US" dirty="0" err="1"/>
              <a:t>pelaksanaan</a:t>
            </a:r>
            <a:r>
              <a:rPr lang="en-US" dirty="0"/>
              <a:t> </a:t>
            </a:r>
            <a:r>
              <a:rPr lang="en-US" dirty="0" err="1"/>
              <a:t>maksimal</a:t>
            </a:r>
            <a:r>
              <a:rPr lang="en-US" dirty="0"/>
              <a:t> </a:t>
            </a:r>
            <a:r>
              <a:rPr lang="en-US" dirty="0" err="1"/>
              <a:t>terdiri</a:t>
            </a:r>
            <a:r>
              <a:rPr lang="en-US" dirty="0"/>
              <a:t> </a:t>
            </a:r>
            <a:r>
              <a:rPr lang="en-US" dirty="0" err="1"/>
              <a:t>atas</a:t>
            </a:r>
            <a:r>
              <a:rPr lang="en-US" dirty="0"/>
              <a:t> 2000 kata  yang </a:t>
            </a:r>
            <a:r>
              <a:rPr lang="en-US" dirty="0" err="1"/>
              <a:t>menjelaskan</a:t>
            </a:r>
            <a:r>
              <a:rPr lang="en-US" dirty="0"/>
              <a:t> </a:t>
            </a:r>
            <a:r>
              <a:rPr lang="en-US" dirty="0" err="1"/>
              <a:t>tahapan</a:t>
            </a:r>
            <a:r>
              <a:rPr lang="en-US" dirty="0"/>
              <a:t> </a:t>
            </a:r>
            <a:r>
              <a:rPr lang="en-US" dirty="0" err="1"/>
              <a:t>atau</a:t>
            </a:r>
            <a:r>
              <a:rPr lang="en-US" dirty="0"/>
              <a:t> </a:t>
            </a:r>
            <a:r>
              <a:rPr lang="en-US" dirty="0" err="1"/>
              <a:t>langkah-langkah</a:t>
            </a:r>
            <a:r>
              <a:rPr lang="en-US" dirty="0"/>
              <a:t> </a:t>
            </a:r>
            <a:r>
              <a:rPr lang="en-US" dirty="0" err="1"/>
              <a:t>dalam</a:t>
            </a:r>
            <a:r>
              <a:rPr lang="en-US" dirty="0"/>
              <a:t> </a:t>
            </a:r>
            <a:r>
              <a:rPr lang="en-US" dirty="0" err="1"/>
              <a:t>melaksanakan</a:t>
            </a:r>
            <a:r>
              <a:rPr lang="en-US" dirty="0"/>
              <a:t> </a:t>
            </a:r>
            <a:r>
              <a:rPr lang="en-US" dirty="0" err="1"/>
              <a:t>solusi</a:t>
            </a:r>
            <a:r>
              <a:rPr lang="en-US" dirty="0"/>
              <a:t> yang </a:t>
            </a:r>
            <a:r>
              <a:rPr lang="en-US" dirty="0" err="1"/>
              <a:t>ditawarkan</a:t>
            </a:r>
            <a:r>
              <a:rPr lang="en-US" dirty="0"/>
              <a:t> </a:t>
            </a:r>
            <a:r>
              <a:rPr lang="en-US" dirty="0" err="1"/>
              <a:t>untuk</a:t>
            </a:r>
            <a:r>
              <a:rPr lang="en-US" dirty="0"/>
              <a:t> </a:t>
            </a:r>
            <a:r>
              <a:rPr lang="en-US" dirty="0" err="1"/>
              <a:t>mengatasi</a:t>
            </a:r>
            <a:r>
              <a:rPr lang="en-US" dirty="0"/>
              <a:t> </a:t>
            </a:r>
            <a:r>
              <a:rPr lang="en-US" dirty="0" err="1"/>
              <a:t>permasalahan</a:t>
            </a:r>
            <a:r>
              <a:rPr lang="en-US" dirty="0"/>
              <a:t> </a:t>
            </a:r>
            <a:r>
              <a:rPr lang="en-US" dirty="0" err="1"/>
              <a:t>mitra</a:t>
            </a:r>
            <a:r>
              <a:rPr lang="en-US" dirty="0"/>
              <a:t>. </a:t>
            </a:r>
            <a:r>
              <a:rPr lang="en-US" dirty="0" err="1"/>
              <a:t>Deskripsi</a:t>
            </a:r>
            <a:r>
              <a:rPr lang="en-US" dirty="0"/>
              <a:t> </a:t>
            </a:r>
            <a:r>
              <a:rPr lang="en-US" dirty="0" err="1"/>
              <a:t>lengkap</a:t>
            </a:r>
            <a:r>
              <a:rPr lang="en-US" dirty="0"/>
              <a:t> </a:t>
            </a:r>
            <a:r>
              <a:rPr lang="en-US" dirty="0" err="1"/>
              <a:t>bagian</a:t>
            </a:r>
            <a:r>
              <a:rPr lang="en-US" dirty="0"/>
              <a:t> </a:t>
            </a:r>
            <a:r>
              <a:rPr lang="en-US" dirty="0" err="1"/>
              <a:t>metode</a:t>
            </a:r>
            <a:r>
              <a:rPr lang="en-US" dirty="0"/>
              <a:t> </a:t>
            </a:r>
            <a:r>
              <a:rPr lang="en-US" dirty="0" err="1"/>
              <a:t>pelaksanaan</a:t>
            </a:r>
            <a:r>
              <a:rPr lang="en-US" dirty="0"/>
              <a:t> </a:t>
            </a:r>
            <a:r>
              <a:rPr lang="en-US" dirty="0" err="1"/>
              <a:t>untuk</a:t>
            </a:r>
            <a:r>
              <a:rPr lang="en-US" dirty="0"/>
              <a:t> </a:t>
            </a:r>
            <a:r>
              <a:rPr lang="en-US" dirty="0" err="1"/>
              <a:t>masing-masing</a:t>
            </a:r>
            <a:r>
              <a:rPr lang="en-US" dirty="0"/>
              <a:t> </a:t>
            </a:r>
            <a:r>
              <a:rPr lang="en-US" dirty="0" err="1"/>
              <a:t>skema</a:t>
            </a:r>
            <a:r>
              <a:rPr lang="en-US" dirty="0"/>
              <a:t> </a:t>
            </a:r>
            <a:r>
              <a:rPr lang="en-US" dirty="0" err="1"/>
              <a:t>pengabdian</a:t>
            </a:r>
            <a:r>
              <a:rPr lang="en-US" dirty="0"/>
              <a:t> </a:t>
            </a:r>
            <a:r>
              <a:rPr lang="en-US" dirty="0" err="1"/>
              <a:t>kepada</a:t>
            </a:r>
            <a:r>
              <a:rPr lang="en-US" dirty="0"/>
              <a:t> </a:t>
            </a:r>
            <a:r>
              <a:rPr lang="en-US" dirty="0" err="1"/>
              <a:t>masyarakat</a:t>
            </a:r>
            <a:r>
              <a:rPr lang="en-US" dirty="0"/>
              <a:t> </a:t>
            </a:r>
            <a:r>
              <a:rPr lang="en-US" dirty="0" err="1"/>
              <a:t>diuraikan</a:t>
            </a:r>
            <a:r>
              <a:rPr lang="en-US" dirty="0"/>
              <a:t> </a:t>
            </a:r>
            <a:r>
              <a:rPr lang="en-US" dirty="0" err="1"/>
              <a:t>pada</a:t>
            </a:r>
            <a:r>
              <a:rPr lang="en-US" dirty="0"/>
              <a:t> </a:t>
            </a:r>
            <a:r>
              <a:rPr lang="en-US" dirty="0" err="1"/>
              <a:t>Simlitabmas</a:t>
            </a:r>
            <a:r>
              <a:rPr lang="en-US" dirty="0"/>
              <a:t>.</a:t>
            </a:r>
            <a:endParaRPr lang="en-ID" dirty="0"/>
          </a:p>
          <a:p>
            <a:endParaRPr lang="en-US" dirty="0"/>
          </a:p>
        </p:txBody>
      </p:sp>
    </p:spTree>
    <p:extLst>
      <p:ext uri="{BB962C8B-B14F-4D97-AF65-F5344CB8AC3E}">
        <p14:creationId xmlns:p14="http://schemas.microsoft.com/office/powerpoint/2010/main" val="146510695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153A78-544A-A841-9514-1DB0F5EC0480}"/>
              </a:ext>
            </a:extLst>
          </p:cNvPr>
          <p:cNvSpPr>
            <a:spLocks noGrp="1"/>
          </p:cNvSpPr>
          <p:nvPr>
            <p:ph type="title"/>
          </p:nvPr>
        </p:nvSpPr>
        <p:spPr/>
        <p:txBody>
          <a:bodyPr>
            <a:normAutofit fontScale="90000"/>
          </a:bodyPr>
          <a:lstStyle/>
          <a:p>
            <a:r>
              <a:rPr lang="id-ID" dirty="0"/>
              <a:t>LAMPIRAN</a:t>
            </a:r>
            <a:r>
              <a:rPr lang="en-US" dirty="0"/>
              <a:t> PENDUKUNG</a:t>
            </a:r>
            <a:r>
              <a:rPr lang="en-ID" dirty="0"/>
              <a:t/>
            </a:r>
            <a:br>
              <a:rPr lang="en-ID" dirty="0"/>
            </a:br>
            <a:endParaRPr lang="en-US" dirty="0"/>
          </a:p>
        </p:txBody>
      </p:sp>
      <p:sp>
        <p:nvSpPr>
          <p:cNvPr id="3" name="Content Placeholder 2">
            <a:extLst>
              <a:ext uri="{FF2B5EF4-FFF2-40B4-BE49-F238E27FC236}">
                <a16:creationId xmlns="" xmlns:a16="http://schemas.microsoft.com/office/drawing/2014/main" id="{FE037D53-2C85-8D4C-BB4E-80B8D2DEF1BB}"/>
              </a:ext>
            </a:extLst>
          </p:cNvPr>
          <p:cNvSpPr>
            <a:spLocks noGrp="1"/>
          </p:cNvSpPr>
          <p:nvPr>
            <p:ph idx="1"/>
          </p:nvPr>
        </p:nvSpPr>
        <p:spPr/>
        <p:txBody>
          <a:bodyPr>
            <a:normAutofit/>
          </a:bodyPr>
          <a:lstStyle/>
          <a:p>
            <a:pPr marL="438150" indent="-319088"/>
            <a:r>
              <a:rPr lang="en-US" b="1" dirty="0" err="1"/>
              <a:t>Anggaran</a:t>
            </a:r>
            <a:r>
              <a:rPr lang="en-US" b="1" dirty="0"/>
              <a:t> </a:t>
            </a:r>
            <a:r>
              <a:rPr lang="en-US" b="1" dirty="0" err="1"/>
              <a:t>Biaya</a:t>
            </a:r>
            <a:endParaRPr lang="en-ID" b="1" dirty="0"/>
          </a:p>
          <a:p>
            <a:pPr marL="438150" indent="-319088"/>
            <a:r>
              <a:rPr lang="en-US" b="1" dirty="0" err="1"/>
              <a:t>Jadwal</a:t>
            </a:r>
            <a:r>
              <a:rPr lang="en-US" b="1" dirty="0"/>
              <a:t> </a:t>
            </a:r>
            <a:r>
              <a:rPr lang="en-US" b="1" dirty="0" err="1"/>
              <a:t>Pengabdian</a:t>
            </a:r>
            <a:r>
              <a:rPr lang="en-US" b="1" dirty="0"/>
              <a:t> </a:t>
            </a:r>
            <a:r>
              <a:rPr lang="en-US" b="1" dirty="0" err="1"/>
              <a:t>kepada</a:t>
            </a:r>
            <a:r>
              <a:rPr lang="en-US" b="1" dirty="0"/>
              <a:t> </a:t>
            </a:r>
            <a:r>
              <a:rPr lang="en-US" b="1" dirty="0" err="1"/>
              <a:t>Masyarakat</a:t>
            </a:r>
            <a:endParaRPr lang="en-ID" b="1" dirty="0"/>
          </a:p>
          <a:p>
            <a:pPr marL="438150" indent="-319088"/>
            <a:r>
              <a:rPr lang="en-US" b="1" dirty="0"/>
              <a:t> </a:t>
            </a:r>
            <a:r>
              <a:rPr lang="en-US" b="1" dirty="0" err="1"/>
              <a:t>Daftar</a:t>
            </a:r>
            <a:r>
              <a:rPr lang="en-US" b="1" dirty="0"/>
              <a:t> </a:t>
            </a:r>
            <a:r>
              <a:rPr lang="en-US" b="1" dirty="0" err="1"/>
              <a:t>Pustaka</a:t>
            </a:r>
            <a:endParaRPr lang="en-ID" b="1" dirty="0"/>
          </a:p>
          <a:p>
            <a:pPr marL="438150" indent="-319088"/>
            <a:r>
              <a:rPr lang="en-US" b="1" dirty="0"/>
              <a:t> </a:t>
            </a:r>
            <a:r>
              <a:rPr lang="en-US" b="1" dirty="0" err="1"/>
              <a:t>Persetujuan</a:t>
            </a:r>
            <a:r>
              <a:rPr lang="en-US" b="1" dirty="0"/>
              <a:t> </a:t>
            </a:r>
            <a:r>
              <a:rPr lang="en-US" b="1" dirty="0" err="1"/>
              <a:t>atau</a:t>
            </a:r>
            <a:r>
              <a:rPr lang="en-US" b="1" dirty="0"/>
              <a:t> </a:t>
            </a:r>
            <a:r>
              <a:rPr lang="en-US" b="1" dirty="0" err="1"/>
              <a:t>pernyataan</a:t>
            </a:r>
            <a:r>
              <a:rPr lang="en-US" b="1" dirty="0"/>
              <a:t> </a:t>
            </a:r>
            <a:r>
              <a:rPr lang="en-US" b="1" dirty="0" err="1"/>
              <a:t>Mitra</a:t>
            </a:r>
            <a:endParaRPr lang="en-ID" b="1" dirty="0"/>
          </a:p>
          <a:p>
            <a:pPr marL="438150" indent="-319088"/>
            <a:r>
              <a:rPr lang="en-US" b="1" dirty="0"/>
              <a:t> </a:t>
            </a:r>
            <a:r>
              <a:rPr lang="en-US" b="1" dirty="0" err="1"/>
              <a:t>Gambaran</a:t>
            </a:r>
            <a:r>
              <a:rPr lang="en-US" b="1" dirty="0"/>
              <a:t> </a:t>
            </a:r>
            <a:r>
              <a:rPr lang="en-US" b="1" dirty="0" err="1"/>
              <a:t>Iptek</a:t>
            </a:r>
            <a:r>
              <a:rPr lang="en-US" b="1" dirty="0"/>
              <a:t> </a:t>
            </a:r>
            <a:endParaRPr lang="en-ID" b="1" dirty="0"/>
          </a:p>
          <a:p>
            <a:pPr marL="438150" indent="-319088"/>
            <a:r>
              <a:rPr lang="en-US" b="1" dirty="0"/>
              <a:t> Peta </a:t>
            </a:r>
            <a:r>
              <a:rPr lang="en-US" b="1" dirty="0" err="1"/>
              <a:t>Lokasi</a:t>
            </a:r>
            <a:endParaRPr lang="en-ID" b="1" dirty="0"/>
          </a:p>
          <a:p>
            <a:pPr marL="438150" indent="-319088"/>
            <a:r>
              <a:rPr lang="en-US" b="1" dirty="0"/>
              <a:t> </a:t>
            </a:r>
            <a:r>
              <a:rPr lang="en-US" b="1" dirty="0" err="1"/>
              <a:t>dll</a:t>
            </a:r>
            <a:r>
              <a:rPr lang="en-US" b="1" dirty="0"/>
              <a:t> </a:t>
            </a:r>
            <a:r>
              <a:rPr lang="en-US" b="1" dirty="0" err="1"/>
              <a:t>sesuai</a:t>
            </a:r>
            <a:r>
              <a:rPr lang="en-US" b="1" dirty="0"/>
              <a:t> </a:t>
            </a:r>
            <a:r>
              <a:rPr lang="en-US" b="1" dirty="0" err="1"/>
              <a:t>permintaan</a:t>
            </a:r>
            <a:r>
              <a:rPr lang="en-US" b="1" dirty="0"/>
              <a:t> </a:t>
            </a:r>
            <a:r>
              <a:rPr lang="en-US" b="1" dirty="0" err="1" smtClean="0"/>
              <a:t>skema</a:t>
            </a:r>
            <a:r>
              <a:rPr lang="en-US" b="1" dirty="0" smtClean="0"/>
              <a:t> </a:t>
            </a:r>
            <a:r>
              <a:rPr lang="en-US" b="1" dirty="0"/>
              <a:t>PPM</a:t>
            </a:r>
          </a:p>
        </p:txBody>
      </p:sp>
    </p:spTree>
    <p:extLst>
      <p:ext uri="{BB962C8B-B14F-4D97-AF65-F5344CB8AC3E}">
        <p14:creationId xmlns:p14="http://schemas.microsoft.com/office/powerpoint/2010/main" val="313671594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CFD3F0-891D-AD4E-B887-330D4AFEE0EB}"/>
              </a:ext>
            </a:extLst>
          </p:cNvPr>
          <p:cNvSpPr>
            <a:spLocks noGrp="1"/>
          </p:cNvSpPr>
          <p:nvPr>
            <p:ph type="title"/>
          </p:nvPr>
        </p:nvSpPr>
        <p:spPr/>
        <p:txBody>
          <a:bodyPr>
            <a:normAutofit fontScale="90000"/>
          </a:bodyPr>
          <a:lstStyle/>
          <a:p>
            <a:r>
              <a:rPr lang="en-US" dirty="0"/>
              <a:t>Proses </a:t>
            </a:r>
            <a:r>
              <a:rPr lang="en-US" dirty="0" err="1"/>
              <a:t>persetujuan</a:t>
            </a:r>
            <a:r>
              <a:rPr lang="en-US" dirty="0"/>
              <a:t> </a:t>
            </a:r>
            <a:r>
              <a:rPr lang="en-US" dirty="0" err="1"/>
              <a:t>usulan</a:t>
            </a:r>
            <a:r>
              <a:rPr lang="en-ID" dirty="0"/>
              <a:t/>
            </a:r>
            <a:br>
              <a:rPr lang="en-ID" dirty="0"/>
            </a:br>
            <a:endParaRPr lang="en-US" dirty="0"/>
          </a:p>
        </p:txBody>
      </p:sp>
      <p:sp>
        <p:nvSpPr>
          <p:cNvPr id="3" name="Content Placeholder 2">
            <a:extLst>
              <a:ext uri="{FF2B5EF4-FFF2-40B4-BE49-F238E27FC236}">
                <a16:creationId xmlns="" xmlns:a16="http://schemas.microsoft.com/office/drawing/2014/main" id="{13DF7FDB-F3EE-E149-ABD0-A75539C86F89}"/>
              </a:ext>
            </a:extLst>
          </p:cNvPr>
          <p:cNvSpPr>
            <a:spLocks noGrp="1"/>
          </p:cNvSpPr>
          <p:nvPr>
            <p:ph idx="1"/>
          </p:nvPr>
        </p:nvSpPr>
        <p:spPr/>
        <p:txBody>
          <a:bodyPr>
            <a:normAutofit lnSpcReduction="10000"/>
          </a:bodyPr>
          <a:lstStyle/>
          <a:p>
            <a:r>
              <a:rPr lang="en-US" dirty="0" err="1"/>
              <a:t>Pengusulan</a:t>
            </a:r>
            <a:r>
              <a:rPr lang="en-US" dirty="0"/>
              <a:t> </a:t>
            </a:r>
            <a:r>
              <a:rPr lang="en-US" dirty="0" err="1"/>
              <a:t>diakhiri</a:t>
            </a:r>
            <a:r>
              <a:rPr lang="en-US" dirty="0"/>
              <a:t> </a:t>
            </a:r>
            <a:r>
              <a:rPr lang="en-US" dirty="0" err="1"/>
              <a:t>dengan</a:t>
            </a:r>
            <a:r>
              <a:rPr lang="en-US" dirty="0"/>
              <a:t> </a:t>
            </a:r>
            <a:r>
              <a:rPr lang="en-US" dirty="0" err="1"/>
              <a:t>konfirmasi</a:t>
            </a:r>
            <a:r>
              <a:rPr lang="en-US" dirty="0"/>
              <a:t> submit </a:t>
            </a:r>
            <a:r>
              <a:rPr lang="en-US" dirty="0" err="1"/>
              <a:t>oleh</a:t>
            </a:r>
            <a:r>
              <a:rPr lang="en-US" dirty="0"/>
              <a:t> </a:t>
            </a:r>
            <a:r>
              <a:rPr lang="en-US" dirty="0" err="1"/>
              <a:t>pengusul</a:t>
            </a:r>
            <a:r>
              <a:rPr lang="en-US" dirty="0"/>
              <a:t> yang </a:t>
            </a:r>
            <a:r>
              <a:rPr lang="en-US" dirty="0" err="1"/>
              <a:t>selanjutnya</a:t>
            </a:r>
            <a:r>
              <a:rPr lang="en-US" dirty="0"/>
              <a:t> </a:t>
            </a:r>
            <a:r>
              <a:rPr lang="en-US" dirty="0" err="1"/>
              <a:t>dilakukan</a:t>
            </a:r>
            <a:r>
              <a:rPr lang="en-US" dirty="0"/>
              <a:t> </a:t>
            </a:r>
            <a:r>
              <a:rPr lang="en-US" dirty="0" err="1"/>
              <a:t>persetujuan</a:t>
            </a:r>
            <a:r>
              <a:rPr lang="en-US" dirty="0"/>
              <a:t> </a:t>
            </a:r>
            <a:r>
              <a:rPr lang="en-US" dirty="0">
                <a:highlight>
                  <a:srgbClr val="FFFF00"/>
                </a:highlight>
              </a:rPr>
              <a:t>(</a:t>
            </a:r>
            <a:r>
              <a:rPr lang="en-US" i="1" dirty="0">
                <a:highlight>
                  <a:srgbClr val="FFFF00"/>
                </a:highlight>
              </a:rPr>
              <a:t>approval</a:t>
            </a:r>
            <a:r>
              <a:rPr lang="en-US" dirty="0">
                <a:highlight>
                  <a:srgbClr val="FFFF00"/>
                </a:highlight>
              </a:rPr>
              <a:t>) </a:t>
            </a:r>
            <a:r>
              <a:rPr lang="en-US" dirty="0" err="1"/>
              <a:t>oleh</a:t>
            </a:r>
            <a:r>
              <a:rPr lang="en-US" dirty="0"/>
              <a:t> </a:t>
            </a:r>
            <a:r>
              <a:rPr lang="en-US" dirty="0" err="1"/>
              <a:t>pimpinan</a:t>
            </a:r>
            <a:r>
              <a:rPr lang="en-US" dirty="0"/>
              <a:t> unit. </a:t>
            </a:r>
          </a:p>
          <a:p>
            <a:r>
              <a:rPr lang="en-US" dirty="0" err="1"/>
              <a:t>Pengusul</a:t>
            </a:r>
            <a:r>
              <a:rPr lang="en-US" dirty="0"/>
              <a:t> </a:t>
            </a:r>
            <a:r>
              <a:rPr lang="en-US" dirty="0" err="1"/>
              <a:t>akan</a:t>
            </a:r>
            <a:r>
              <a:rPr lang="en-US" dirty="0"/>
              <a:t> </a:t>
            </a:r>
            <a:r>
              <a:rPr lang="en-US" dirty="0" err="1"/>
              <a:t>mendapatkan</a:t>
            </a:r>
            <a:r>
              <a:rPr lang="en-US" dirty="0"/>
              <a:t> </a:t>
            </a:r>
            <a:r>
              <a:rPr lang="en-US" dirty="0" err="1"/>
              <a:t>konfirmasi</a:t>
            </a:r>
            <a:r>
              <a:rPr lang="en-US" dirty="0"/>
              <a:t> </a:t>
            </a:r>
            <a:r>
              <a:rPr lang="en-US" dirty="0" err="1"/>
              <a:t>dari</a:t>
            </a:r>
            <a:r>
              <a:rPr lang="en-US" dirty="0"/>
              <a:t> </a:t>
            </a:r>
            <a:r>
              <a:rPr lang="en-US" dirty="0" err="1"/>
              <a:t>Simlitabmas</a:t>
            </a:r>
            <a:r>
              <a:rPr lang="en-US" dirty="0"/>
              <a:t> </a:t>
            </a:r>
            <a:r>
              <a:rPr lang="en-US" dirty="0" err="1"/>
              <a:t>apabila</a:t>
            </a:r>
            <a:r>
              <a:rPr lang="en-US" dirty="0"/>
              <a:t> </a:t>
            </a:r>
            <a:r>
              <a:rPr lang="en-US" dirty="0" err="1"/>
              <a:t>usulannya</a:t>
            </a:r>
            <a:r>
              <a:rPr lang="en-US" dirty="0"/>
              <a:t> </a:t>
            </a:r>
            <a:r>
              <a:rPr lang="en-US" dirty="0" err="1"/>
              <a:t>sudah</a:t>
            </a:r>
            <a:r>
              <a:rPr lang="en-US" dirty="0"/>
              <a:t> </a:t>
            </a:r>
            <a:r>
              <a:rPr lang="en-US" dirty="0" err="1"/>
              <a:t>disetujui</a:t>
            </a:r>
            <a:r>
              <a:rPr lang="en-US" dirty="0"/>
              <a:t> </a:t>
            </a:r>
            <a:r>
              <a:rPr lang="en-US" dirty="0" err="1"/>
              <a:t>oleh</a:t>
            </a:r>
            <a:r>
              <a:rPr lang="en-US" dirty="0"/>
              <a:t> </a:t>
            </a:r>
            <a:r>
              <a:rPr lang="en-US" dirty="0" err="1"/>
              <a:t>pimpinan</a:t>
            </a:r>
            <a:r>
              <a:rPr lang="en-US" dirty="0"/>
              <a:t> unit. </a:t>
            </a:r>
          </a:p>
          <a:p>
            <a:r>
              <a:rPr lang="en-US" dirty="0" err="1"/>
              <a:t>Jika</a:t>
            </a:r>
            <a:r>
              <a:rPr lang="en-US" dirty="0"/>
              <a:t> </a:t>
            </a:r>
            <a:r>
              <a:rPr lang="en-US" dirty="0" err="1"/>
              <a:t>dinilai</a:t>
            </a:r>
            <a:r>
              <a:rPr lang="en-US" dirty="0"/>
              <a:t> </a:t>
            </a:r>
            <a:r>
              <a:rPr lang="en-US" dirty="0" err="1"/>
              <a:t>usulan</a:t>
            </a:r>
            <a:r>
              <a:rPr lang="en-US" dirty="0"/>
              <a:t> </a:t>
            </a:r>
            <a:r>
              <a:rPr lang="en-US" dirty="0" err="1"/>
              <a:t>tidak</a:t>
            </a:r>
            <a:r>
              <a:rPr lang="en-US" dirty="0"/>
              <a:t> </a:t>
            </a:r>
            <a:r>
              <a:rPr lang="en-US" dirty="0" err="1"/>
              <a:t>layak</a:t>
            </a:r>
            <a:r>
              <a:rPr lang="en-US" dirty="0"/>
              <a:t> </a:t>
            </a:r>
            <a:r>
              <a:rPr lang="en-US" dirty="0" err="1"/>
              <a:t>dengan</a:t>
            </a:r>
            <a:r>
              <a:rPr lang="en-US" dirty="0"/>
              <a:t> </a:t>
            </a:r>
            <a:r>
              <a:rPr lang="en-US" dirty="0" err="1"/>
              <a:t>alasan</a:t>
            </a:r>
            <a:r>
              <a:rPr lang="en-US" dirty="0"/>
              <a:t> yang </a:t>
            </a:r>
            <a:r>
              <a:rPr lang="en-US" dirty="0" err="1"/>
              <a:t>cukup</a:t>
            </a:r>
            <a:r>
              <a:rPr lang="en-US" dirty="0"/>
              <a:t> </a:t>
            </a:r>
            <a:r>
              <a:rPr lang="en-US" dirty="0" err="1"/>
              <a:t>kuat</a:t>
            </a:r>
            <a:r>
              <a:rPr lang="en-US" dirty="0"/>
              <a:t> </a:t>
            </a:r>
            <a:r>
              <a:rPr lang="en-US" dirty="0" err="1"/>
              <a:t>misalkan</a:t>
            </a:r>
            <a:r>
              <a:rPr lang="en-US" dirty="0"/>
              <a:t> </a:t>
            </a:r>
            <a:r>
              <a:rPr lang="en-US" dirty="0" err="1"/>
              <a:t>duplikasi</a:t>
            </a:r>
            <a:r>
              <a:rPr lang="en-US" dirty="0"/>
              <a:t> </a:t>
            </a:r>
            <a:r>
              <a:rPr lang="en-US" dirty="0" err="1"/>
              <a:t>usulan</a:t>
            </a:r>
            <a:r>
              <a:rPr lang="en-US" dirty="0"/>
              <a:t>, </a:t>
            </a:r>
            <a:r>
              <a:rPr lang="en-US" dirty="0" err="1"/>
              <a:t>duplikasi</a:t>
            </a:r>
            <a:r>
              <a:rPr lang="en-US" dirty="0"/>
              <a:t> </a:t>
            </a:r>
            <a:r>
              <a:rPr lang="en-US" dirty="0" err="1"/>
              <a:t>mitra</a:t>
            </a:r>
            <a:r>
              <a:rPr lang="en-US" dirty="0"/>
              <a:t>, </a:t>
            </a:r>
            <a:r>
              <a:rPr lang="en-US" dirty="0" err="1"/>
              <a:t>tidak</a:t>
            </a:r>
            <a:r>
              <a:rPr lang="en-US" dirty="0"/>
              <a:t> </a:t>
            </a:r>
            <a:r>
              <a:rPr lang="en-US" dirty="0" err="1"/>
              <a:t>sesuai</a:t>
            </a:r>
            <a:r>
              <a:rPr lang="en-US" dirty="0"/>
              <a:t> </a:t>
            </a:r>
            <a:r>
              <a:rPr lang="en-US" dirty="0" err="1"/>
              <a:t>dengan</a:t>
            </a:r>
            <a:r>
              <a:rPr lang="en-US" dirty="0"/>
              <a:t> </a:t>
            </a:r>
            <a:r>
              <a:rPr lang="en-US" dirty="0" err="1"/>
              <a:t>renstra</a:t>
            </a:r>
            <a:r>
              <a:rPr lang="en-US" dirty="0"/>
              <a:t> PT </a:t>
            </a:r>
            <a:r>
              <a:rPr lang="en-US" dirty="0" err="1"/>
              <a:t>untuk</a:t>
            </a:r>
            <a:r>
              <a:rPr lang="en-US" dirty="0"/>
              <a:t> </a:t>
            </a:r>
            <a:r>
              <a:rPr lang="en-US" dirty="0" err="1"/>
              <a:t>skema</a:t>
            </a:r>
            <a:r>
              <a:rPr lang="en-US" dirty="0"/>
              <a:t> </a:t>
            </a:r>
            <a:r>
              <a:rPr lang="en-US" dirty="0" err="1"/>
              <a:t>desentralisasi</a:t>
            </a:r>
            <a:r>
              <a:rPr lang="en-US" dirty="0"/>
              <a:t>, </a:t>
            </a:r>
            <a:r>
              <a:rPr lang="en-US" dirty="0" err="1"/>
              <a:t>plagiasi</a:t>
            </a:r>
            <a:r>
              <a:rPr lang="en-US" dirty="0"/>
              <a:t> </a:t>
            </a:r>
            <a:r>
              <a:rPr lang="en-US" dirty="0" err="1"/>
              <a:t>usulan</a:t>
            </a:r>
            <a:r>
              <a:rPr lang="en-US" dirty="0"/>
              <a:t>, </a:t>
            </a:r>
            <a:r>
              <a:rPr lang="en-US" dirty="0" err="1"/>
              <a:t>maka</a:t>
            </a:r>
            <a:r>
              <a:rPr lang="en-US" dirty="0"/>
              <a:t> </a:t>
            </a:r>
            <a:r>
              <a:rPr lang="en-US" dirty="0" err="1"/>
              <a:t>pimpinan</a:t>
            </a:r>
            <a:r>
              <a:rPr lang="en-US" dirty="0"/>
              <a:t> unit </a:t>
            </a:r>
            <a:r>
              <a:rPr lang="en-US" dirty="0" err="1"/>
              <a:t>dapat</a:t>
            </a:r>
            <a:r>
              <a:rPr lang="en-US" dirty="0"/>
              <a:t> </a:t>
            </a:r>
            <a:r>
              <a:rPr lang="en-US" dirty="0" err="1"/>
              <a:t>tidak</a:t>
            </a:r>
            <a:r>
              <a:rPr lang="en-US" dirty="0"/>
              <a:t> </a:t>
            </a:r>
            <a:r>
              <a:rPr lang="en-US" dirty="0" err="1"/>
              <a:t>menyetujui</a:t>
            </a:r>
            <a:r>
              <a:rPr lang="en-US" dirty="0"/>
              <a:t> </a:t>
            </a:r>
            <a:r>
              <a:rPr lang="en-US" dirty="0" err="1"/>
              <a:t>dengan</a:t>
            </a:r>
            <a:r>
              <a:rPr lang="en-US" dirty="0"/>
              <a:t> </a:t>
            </a:r>
            <a:r>
              <a:rPr lang="en-US" dirty="0" err="1"/>
              <a:t>memberikan</a:t>
            </a:r>
            <a:r>
              <a:rPr lang="en-US" dirty="0"/>
              <a:t> </a:t>
            </a:r>
            <a:r>
              <a:rPr lang="en-US" dirty="0" err="1"/>
              <a:t>alasan</a:t>
            </a:r>
            <a:r>
              <a:rPr lang="en-US" dirty="0"/>
              <a:t> yang </a:t>
            </a:r>
            <a:r>
              <a:rPr lang="en-US" dirty="0" err="1"/>
              <a:t>dilaporkan</a:t>
            </a:r>
            <a:r>
              <a:rPr lang="en-US" dirty="0"/>
              <a:t> </a:t>
            </a:r>
            <a:r>
              <a:rPr lang="en-US" dirty="0" err="1"/>
              <a:t>melalui</a:t>
            </a:r>
            <a:r>
              <a:rPr lang="en-US" dirty="0"/>
              <a:t> </a:t>
            </a:r>
            <a:r>
              <a:rPr lang="en-US" dirty="0" err="1"/>
              <a:t>Simlitabmas</a:t>
            </a:r>
            <a:endParaRPr lang="en-US" dirty="0"/>
          </a:p>
        </p:txBody>
      </p:sp>
    </p:spTree>
    <p:extLst>
      <p:ext uri="{BB962C8B-B14F-4D97-AF65-F5344CB8AC3E}">
        <p14:creationId xmlns:p14="http://schemas.microsoft.com/office/powerpoint/2010/main" val="23309362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42B693-98BE-AA4C-86F0-ED018DC6BFD8}"/>
              </a:ext>
            </a:extLst>
          </p:cNvPr>
          <p:cNvSpPr>
            <a:spLocks noGrp="1"/>
          </p:cNvSpPr>
          <p:nvPr>
            <p:ph type="title"/>
          </p:nvPr>
        </p:nvSpPr>
        <p:spPr/>
        <p:txBody>
          <a:bodyPr>
            <a:normAutofit/>
          </a:bodyPr>
          <a:lstStyle/>
          <a:p>
            <a:r>
              <a:rPr lang="en-US" dirty="0" err="1"/>
              <a:t>Pelaporan</a:t>
            </a:r>
            <a:r>
              <a:rPr lang="en-US" dirty="0"/>
              <a:t> </a:t>
            </a:r>
            <a:r>
              <a:rPr lang="en-US" dirty="0" err="1"/>
              <a:t>Pengabdian</a:t>
            </a:r>
            <a:r>
              <a:rPr lang="en-US" dirty="0"/>
              <a:t> </a:t>
            </a:r>
            <a:r>
              <a:rPr lang="en-US" dirty="0" err="1"/>
              <a:t>kepada</a:t>
            </a:r>
            <a:r>
              <a:rPr lang="en-US" dirty="0"/>
              <a:t> </a:t>
            </a:r>
            <a:r>
              <a:rPr lang="en-US" dirty="0" err="1"/>
              <a:t>Masyarakat</a:t>
            </a:r>
            <a:endParaRPr lang="en-US" dirty="0"/>
          </a:p>
        </p:txBody>
      </p:sp>
      <p:sp>
        <p:nvSpPr>
          <p:cNvPr id="3" name="Content Placeholder 2">
            <a:extLst>
              <a:ext uri="{FF2B5EF4-FFF2-40B4-BE49-F238E27FC236}">
                <a16:creationId xmlns="" xmlns:a16="http://schemas.microsoft.com/office/drawing/2014/main" id="{5FD5D205-CF28-E349-A0C2-3E31D2ADEF31}"/>
              </a:ext>
            </a:extLst>
          </p:cNvPr>
          <p:cNvSpPr>
            <a:spLocks noGrp="1"/>
          </p:cNvSpPr>
          <p:nvPr>
            <p:ph idx="1"/>
          </p:nvPr>
        </p:nvSpPr>
        <p:spPr/>
        <p:txBody>
          <a:bodyPr>
            <a:normAutofit/>
          </a:bodyPr>
          <a:lstStyle/>
          <a:p>
            <a:endParaRPr lang="en-ID" dirty="0"/>
          </a:p>
          <a:p>
            <a:r>
              <a:rPr lang="en-US" dirty="0" err="1"/>
              <a:t>M</a:t>
            </a:r>
            <a:r>
              <a:rPr lang="en-US" dirty="0" err="1" smtClean="0"/>
              <a:t>elaporkan</a:t>
            </a:r>
            <a:r>
              <a:rPr lang="en-US" dirty="0" smtClean="0"/>
              <a:t> </a:t>
            </a:r>
            <a:r>
              <a:rPr lang="en-US" dirty="0" err="1"/>
              <a:t>kemajuan</a:t>
            </a:r>
            <a:r>
              <a:rPr lang="en-US" dirty="0"/>
              <a:t> </a:t>
            </a:r>
            <a:r>
              <a:rPr lang="en-US" dirty="0" err="1"/>
              <a:t>pelaksanaan</a:t>
            </a:r>
            <a:r>
              <a:rPr lang="en-US" dirty="0"/>
              <a:t>   </a:t>
            </a:r>
          </a:p>
          <a:p>
            <a:r>
              <a:rPr lang="en-US" dirty="0" err="1"/>
              <a:t>M</a:t>
            </a:r>
            <a:r>
              <a:rPr lang="en-US" dirty="0" err="1" smtClean="0"/>
              <a:t>elaporkan</a:t>
            </a:r>
            <a:r>
              <a:rPr lang="en-US" dirty="0" smtClean="0"/>
              <a:t> </a:t>
            </a:r>
            <a:r>
              <a:rPr lang="en-US" dirty="0" err="1"/>
              <a:t>hasil</a:t>
            </a:r>
            <a:r>
              <a:rPr lang="en-US" dirty="0"/>
              <a:t> </a:t>
            </a:r>
            <a:r>
              <a:rPr lang="en-US" dirty="0" err="1"/>
              <a:t>pelaksanaan</a:t>
            </a:r>
            <a:r>
              <a:rPr lang="en-US" dirty="0"/>
              <a:t>   </a:t>
            </a:r>
          </a:p>
          <a:p>
            <a:r>
              <a:rPr lang="en-US" dirty="0" err="1"/>
              <a:t>D</a:t>
            </a:r>
            <a:r>
              <a:rPr lang="en-US" dirty="0" err="1" smtClean="0"/>
              <a:t>ilakukan</a:t>
            </a:r>
            <a:r>
              <a:rPr lang="en-US" dirty="0" smtClean="0"/>
              <a:t> </a:t>
            </a:r>
            <a:r>
              <a:rPr lang="en-US" dirty="0" err="1"/>
              <a:t>dengan</a:t>
            </a:r>
            <a:r>
              <a:rPr lang="en-US" dirty="0"/>
              <a:t> </a:t>
            </a:r>
            <a:r>
              <a:rPr lang="en-US" dirty="0" err="1"/>
              <a:t>mengakses</a:t>
            </a:r>
            <a:r>
              <a:rPr lang="en-US" dirty="0"/>
              <a:t> </a:t>
            </a:r>
            <a:r>
              <a:rPr lang="en-US" dirty="0" err="1"/>
              <a:t>dan</a:t>
            </a:r>
            <a:r>
              <a:rPr lang="en-US" dirty="0"/>
              <a:t> </a:t>
            </a:r>
            <a:r>
              <a:rPr lang="en-US" dirty="0" err="1"/>
              <a:t>mengisikan</a:t>
            </a:r>
            <a:r>
              <a:rPr lang="en-US" dirty="0"/>
              <a:t> </a:t>
            </a:r>
            <a:r>
              <a:rPr lang="en-US" dirty="0" err="1"/>
              <a:t>capaian</a:t>
            </a:r>
            <a:r>
              <a:rPr lang="en-US" dirty="0"/>
              <a:t> </a:t>
            </a:r>
            <a:r>
              <a:rPr lang="en-US" dirty="0" err="1"/>
              <a:t>luaran</a:t>
            </a:r>
            <a:r>
              <a:rPr lang="en-US" dirty="0"/>
              <a:t> </a:t>
            </a:r>
            <a:r>
              <a:rPr lang="en-US" dirty="0" err="1"/>
              <a:t>sesuai</a:t>
            </a:r>
            <a:r>
              <a:rPr lang="en-US" dirty="0"/>
              <a:t> yang </a:t>
            </a:r>
            <a:r>
              <a:rPr lang="en-US" dirty="0" err="1"/>
              <a:t>direncanakan</a:t>
            </a:r>
            <a:r>
              <a:rPr lang="en-US" dirty="0"/>
              <a:t>, </a:t>
            </a:r>
            <a:r>
              <a:rPr lang="en-US" dirty="0" err="1"/>
              <a:t>penggunaan</a:t>
            </a:r>
            <a:r>
              <a:rPr lang="en-US" dirty="0"/>
              <a:t> </a:t>
            </a:r>
            <a:r>
              <a:rPr lang="en-US" dirty="0" err="1"/>
              <a:t>anggaran</a:t>
            </a:r>
            <a:r>
              <a:rPr lang="en-US" dirty="0"/>
              <a:t> (</a:t>
            </a:r>
            <a:r>
              <a:rPr lang="en-US" dirty="0" err="1"/>
              <a:t>untuk</a:t>
            </a:r>
            <a:r>
              <a:rPr lang="en-US" dirty="0"/>
              <a:t> </a:t>
            </a:r>
            <a:r>
              <a:rPr lang="en-US" dirty="0" err="1"/>
              <a:t>Pengabdian</a:t>
            </a:r>
            <a:r>
              <a:rPr lang="en-US" dirty="0"/>
              <a:t> </a:t>
            </a:r>
            <a:r>
              <a:rPr lang="en-US" dirty="0" err="1"/>
              <a:t>kepada</a:t>
            </a:r>
            <a:r>
              <a:rPr lang="en-US" dirty="0"/>
              <a:t> </a:t>
            </a:r>
            <a:r>
              <a:rPr lang="en-US" dirty="0" err="1"/>
              <a:t>Masyarakat</a:t>
            </a:r>
            <a:r>
              <a:rPr lang="en-US" dirty="0"/>
              <a:t>), </a:t>
            </a:r>
            <a:r>
              <a:rPr lang="en-US" dirty="0" err="1"/>
              <a:t>berkas</a:t>
            </a:r>
            <a:r>
              <a:rPr lang="en-US" dirty="0"/>
              <a:t> seminar </a:t>
            </a:r>
            <a:r>
              <a:rPr lang="en-US" dirty="0" err="1"/>
              <a:t>hasil</a:t>
            </a:r>
            <a:r>
              <a:rPr lang="en-US" dirty="0"/>
              <a:t> di </a:t>
            </a:r>
            <a:r>
              <a:rPr lang="en-US" dirty="0" err="1"/>
              <a:t>Simlitabmas</a:t>
            </a:r>
            <a:r>
              <a:rPr lang="en-US" dirty="0"/>
              <a:t> </a:t>
            </a:r>
            <a:r>
              <a:rPr lang="en-US" dirty="0" err="1"/>
              <a:t>oleh</a:t>
            </a:r>
            <a:r>
              <a:rPr lang="en-US" dirty="0"/>
              <a:t> </a:t>
            </a:r>
            <a:r>
              <a:rPr lang="en-US" dirty="0" err="1"/>
              <a:t>ketua</a:t>
            </a:r>
            <a:r>
              <a:rPr lang="en-US" dirty="0"/>
              <a:t> </a:t>
            </a:r>
            <a:r>
              <a:rPr lang="en-US" dirty="0" err="1"/>
              <a:t>pelaksana</a:t>
            </a:r>
            <a:r>
              <a:rPr lang="en-US" dirty="0"/>
              <a:t>.</a:t>
            </a:r>
            <a:endParaRPr lang="en-ID" dirty="0"/>
          </a:p>
          <a:p>
            <a:endParaRPr lang="en-US" dirty="0"/>
          </a:p>
        </p:txBody>
      </p:sp>
    </p:spTree>
    <p:extLst>
      <p:ext uri="{BB962C8B-B14F-4D97-AF65-F5344CB8AC3E}">
        <p14:creationId xmlns:p14="http://schemas.microsoft.com/office/powerpoint/2010/main" val="2200470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38400" y="3405582"/>
            <a:ext cx="7772400" cy="1975104"/>
          </a:xfrm>
        </p:spPr>
        <p:txBody>
          <a:bodyPr>
            <a:normAutofit fontScale="90000"/>
          </a:bodyPr>
          <a:lstStyle/>
          <a:p>
            <a:pPr algn="r"/>
            <a:r>
              <a:rPr lang="en-US" sz="2400" dirty="0" err="1">
                <a:latin typeface="Arial" panose="020B0604020202020204" pitchFamily="34" charset="0"/>
                <a:cs typeface="Arial" panose="020B0604020202020204" pitchFamily="34" charset="0"/>
              </a:rPr>
              <a:t>Misi</a:t>
            </a:r>
            <a:r>
              <a:rPr lang="en-US" sz="2400" dirty="0">
                <a:latin typeface="Arial" panose="020B0604020202020204" pitchFamily="34" charset="0"/>
                <a:cs typeface="Arial" panose="020B0604020202020204" pitchFamily="34" charset="0"/>
              </a:rPr>
              <a:t> : </a:t>
            </a:r>
            <a:r>
              <a:rPr lang="en-US" altLang="ko-KR" sz="2400" dirty="0">
                <a:latin typeface="Arial" panose="020B0604020202020204" pitchFamily="34" charset="0"/>
                <a:ea typeface="굴림" pitchFamily="34" charset="-127"/>
                <a:cs typeface="Arial" panose="020B0604020202020204" pitchFamily="34" charset="0"/>
              </a:rPr>
              <a:t>M</a:t>
            </a:r>
            <a:r>
              <a:rPr lang="id-ID" altLang="ko-KR" sz="2400" dirty="0">
                <a:latin typeface="Arial" panose="020B0604020202020204" pitchFamily="34" charset="0"/>
                <a:cs typeface="Arial" panose="020B0604020202020204" pitchFamily="34" charset="0"/>
              </a:rPr>
              <a:t>embentuk masyarakat produktif yang tenteram dan  sentosa.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err="1">
                <a:latin typeface="Arial" panose="020B0604020202020204" pitchFamily="34" charset="0"/>
                <a:cs typeface="Arial" panose="020B0604020202020204" pitchFamily="34" charset="0"/>
              </a:rPr>
              <a:t>T</a:t>
            </a:r>
            <a:r>
              <a:rPr lang="en-US" sz="2400" dirty="0" err="1" smtClean="0">
                <a:latin typeface="Arial" panose="020B0604020202020204" pitchFamily="34" charset="0"/>
                <a:cs typeface="Arial" panose="020B0604020202020204" pitchFamily="34" charset="0"/>
              </a:rPr>
              <a:t>ujuan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r>
              <a:rPr lang="en-US" altLang="ko-KR" sz="2400" dirty="0" err="1">
                <a:latin typeface="Arial" panose="020B0604020202020204" pitchFamily="34" charset="0"/>
                <a:ea typeface="굴림" pitchFamily="34" charset="-127"/>
                <a:cs typeface="Arial" panose="020B0604020202020204" pitchFamily="34" charset="0"/>
              </a:rPr>
              <a:t>Kemandirian</a:t>
            </a:r>
            <a:r>
              <a:rPr lang="en-US" altLang="ko-KR" sz="2400" dirty="0">
                <a:latin typeface="Arial" panose="020B0604020202020204" pitchFamily="34" charset="0"/>
                <a:ea typeface="굴림" pitchFamily="34" charset="-127"/>
                <a:cs typeface="Arial" panose="020B0604020202020204" pitchFamily="34" charset="0"/>
              </a:rPr>
              <a:t> </a:t>
            </a:r>
            <a:r>
              <a:rPr lang="en-US" altLang="ko-KR" sz="2400" dirty="0" err="1">
                <a:latin typeface="Arial" panose="020B0604020202020204" pitchFamily="34" charset="0"/>
                <a:ea typeface="굴림" pitchFamily="34" charset="-127"/>
                <a:cs typeface="Arial" panose="020B0604020202020204" pitchFamily="34" charset="0"/>
              </a:rPr>
              <a:t>Mitra</a:t>
            </a:r>
            <a:r>
              <a:rPr lang="en-US" altLang="ko-KR" sz="2400" dirty="0">
                <a:latin typeface="Arial" panose="020B0604020202020204" pitchFamily="34" charset="0"/>
                <a:ea typeface="굴림" pitchFamily="34" charset="-127"/>
                <a:cs typeface="Arial" panose="020B0604020202020204" pitchFamily="34" charset="0"/>
              </a:rPr>
              <a:t>, </a:t>
            </a:r>
            <a:br>
              <a:rPr lang="en-US" altLang="ko-KR" sz="2400" dirty="0">
                <a:latin typeface="Arial" panose="020B0604020202020204" pitchFamily="34" charset="0"/>
                <a:ea typeface="굴림" pitchFamily="34" charset="-127"/>
                <a:cs typeface="Arial" panose="020B0604020202020204" pitchFamily="34" charset="0"/>
              </a:rPr>
            </a:br>
            <a:r>
              <a:rPr lang="en-US" sz="2400" dirty="0" err="1">
                <a:latin typeface="Arial" panose="020B0604020202020204" pitchFamily="34" charset="0"/>
                <a:ea typeface="굴림" pitchFamily="34" charset="-127"/>
                <a:cs typeface="Arial" panose="020B0604020202020204" pitchFamily="34" charset="0"/>
              </a:rPr>
              <a:t>Ketentraman</a:t>
            </a:r>
            <a:r>
              <a:rPr lang="en-US" sz="2400" dirty="0">
                <a:latin typeface="Arial" panose="020B0604020202020204" pitchFamily="34" charset="0"/>
                <a:ea typeface="굴림" pitchFamily="34" charset="-127"/>
                <a:cs typeface="Arial" panose="020B0604020202020204" pitchFamily="34" charset="0"/>
              </a:rPr>
              <a:t> </a:t>
            </a:r>
            <a:r>
              <a:rPr lang="en-US" sz="2400" dirty="0" err="1">
                <a:latin typeface="Arial" panose="020B0604020202020204" pitchFamily="34" charset="0"/>
                <a:ea typeface="굴림" pitchFamily="34" charset="-127"/>
                <a:cs typeface="Arial" panose="020B0604020202020204" pitchFamily="34" charset="0"/>
              </a:rPr>
              <a:t>Masyarakat</a:t>
            </a:r>
            <a:r>
              <a:rPr lang="en-US" sz="2400" dirty="0">
                <a:latin typeface="Arial" panose="020B0604020202020204" pitchFamily="34" charset="0"/>
                <a:ea typeface="굴림" pitchFamily="34" charset="-127"/>
                <a:cs typeface="Arial" panose="020B0604020202020204" pitchFamily="34" charset="0"/>
              </a:rPr>
              <a:t>,  </a:t>
            </a:r>
            <a:r>
              <a:rPr lang="en-US" sz="2400" dirty="0" err="1">
                <a:latin typeface="Arial" panose="020B0604020202020204" pitchFamily="34" charset="0"/>
                <a:ea typeface="굴림" pitchFamily="34" charset="-127"/>
                <a:cs typeface="Arial" panose="020B0604020202020204" pitchFamily="34" charset="0"/>
              </a:rPr>
              <a:t>dan</a:t>
            </a:r>
            <a:r>
              <a:rPr lang="en-US" sz="2400" dirty="0">
                <a:latin typeface="Arial" panose="020B0604020202020204" pitchFamily="34" charset="0"/>
                <a:ea typeface="굴림" pitchFamily="34" charset="-127"/>
                <a:cs typeface="Arial" panose="020B0604020202020204" pitchFamily="34" charset="0"/>
              </a:rPr>
              <a:t> </a:t>
            </a:r>
            <a:r>
              <a:rPr lang="en-US" sz="2400" dirty="0" err="1">
                <a:latin typeface="Arial" panose="020B0604020202020204" pitchFamily="34" charset="0"/>
                <a:ea typeface="굴림" pitchFamily="34" charset="-127"/>
                <a:cs typeface="Arial" panose="020B0604020202020204" pitchFamily="34" charset="0"/>
              </a:rPr>
              <a:t>trampil</a:t>
            </a:r>
            <a:r>
              <a:rPr lang="en-US" sz="3200" dirty="0"/>
              <a:t/>
            </a:r>
            <a:br>
              <a:rPr lang="en-US" sz="3200" dirty="0"/>
            </a:br>
            <a:r>
              <a:rPr lang="en-US" dirty="0"/>
              <a:t/>
            </a:r>
            <a:br>
              <a:rPr lang="en-US" dirty="0"/>
            </a:br>
            <a:endParaRPr lang="en-US" dirty="0"/>
          </a:p>
        </p:txBody>
      </p:sp>
      <p:sp>
        <p:nvSpPr>
          <p:cNvPr id="5" name="Subtitle 4"/>
          <p:cNvSpPr>
            <a:spLocks noGrp="1"/>
          </p:cNvSpPr>
          <p:nvPr>
            <p:ph type="subTitle" idx="1"/>
          </p:nvPr>
        </p:nvSpPr>
        <p:spPr>
          <a:xfrm>
            <a:off x="2438400" y="1124744"/>
            <a:ext cx="7772400" cy="1508760"/>
          </a:xfrm>
        </p:spPr>
        <p:txBody>
          <a:bodyPr>
            <a:normAutofit/>
          </a:bodyPr>
          <a:lstStyle/>
          <a:p>
            <a:pPr algn="r"/>
            <a:r>
              <a:rPr lang="en-US" sz="4000" b="1" dirty="0">
                <a:solidFill>
                  <a:schemeClr val="tx1"/>
                </a:solidFill>
                <a:latin typeface="Arial" panose="020B0604020202020204" pitchFamily="34" charset="0"/>
                <a:cs typeface="Arial" panose="020B0604020202020204" pitchFamily="34" charset="0"/>
              </a:rPr>
              <a:t>1. PROGRAM KEMITRAAN MASYARAKAT (PKM )</a:t>
            </a:r>
            <a:endParaRPr lang="en-US" sz="4000" dirty="0">
              <a:solidFill>
                <a:schemeClr val="accent2">
                  <a:lumMod val="50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8032" y="14859"/>
            <a:ext cx="1269969" cy="1183381"/>
          </a:xfrm>
          <a:prstGeom prst="rect">
            <a:avLst/>
          </a:prstGeom>
        </p:spPr>
      </p:pic>
    </p:spTree>
    <p:extLst>
      <p:ext uri="{BB962C8B-B14F-4D97-AF65-F5344CB8AC3E}">
        <p14:creationId xmlns:p14="http://schemas.microsoft.com/office/powerpoint/2010/main" val="2206975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75264" y="3972426"/>
            <a:ext cx="5900156" cy="838200"/>
          </a:xfrm>
        </p:spPr>
        <p:txBody>
          <a:bodyPr>
            <a:normAutofit fontScale="90000"/>
          </a:bodyPr>
          <a:lstStyle/>
          <a:p>
            <a:r>
              <a:rPr lang="en-US" sz="4400" dirty="0">
                <a:solidFill>
                  <a:schemeClr val="accent4">
                    <a:lumMod val="90000"/>
                    <a:lumOff val="10000"/>
                  </a:schemeClr>
                </a:solidFill>
                <a:effectLst>
                  <a:outerShdw blurRad="38100" dist="38100" dir="2700000" algn="tl">
                    <a:srgbClr val="C0C0C0"/>
                  </a:outerShdw>
                </a:effectLst>
                <a:latin typeface="Arial Black" pitchFamily="34" charset="0"/>
              </a:rPr>
              <a:t> </a:t>
            </a:r>
            <a:br>
              <a:rPr lang="en-US" sz="4400" dirty="0">
                <a:solidFill>
                  <a:schemeClr val="accent4">
                    <a:lumMod val="90000"/>
                    <a:lumOff val="10000"/>
                  </a:schemeClr>
                </a:solidFill>
                <a:effectLst>
                  <a:outerShdw blurRad="38100" dist="38100" dir="2700000" algn="tl">
                    <a:srgbClr val="C0C0C0"/>
                  </a:outerShdw>
                </a:effectLst>
                <a:latin typeface="Arial Black" pitchFamily="34" charset="0"/>
              </a:rPr>
            </a:br>
            <a:r>
              <a:rPr lang="en-US" sz="4400" dirty="0" err="1">
                <a:solidFill>
                  <a:schemeClr val="accent4">
                    <a:lumMod val="90000"/>
                    <a:lumOff val="10000"/>
                  </a:schemeClr>
                </a:solidFill>
                <a:effectLst>
                  <a:outerShdw blurRad="38100" dist="38100" dir="2700000" algn="tl">
                    <a:srgbClr val="C0C0C0"/>
                  </a:outerShdw>
                </a:effectLst>
                <a:latin typeface="Arial Black" pitchFamily="34" charset="0"/>
              </a:rPr>
              <a:t>Terimakasih</a:t>
            </a:r>
            <a:r>
              <a:rPr lang="en-US" sz="4400" dirty="0">
                <a:solidFill>
                  <a:schemeClr val="accent4">
                    <a:lumMod val="90000"/>
                    <a:lumOff val="10000"/>
                  </a:schemeClr>
                </a:solidFill>
                <a:effectLst>
                  <a:outerShdw blurRad="38100" dist="38100" dir="2700000" algn="tl">
                    <a:srgbClr val="C0C0C0"/>
                  </a:outerShdw>
                </a:effectLst>
                <a:latin typeface="Arial Black" pitchFamily="34" charset="0"/>
              </a:rPr>
              <a:t/>
            </a:r>
            <a:br>
              <a:rPr lang="en-US" sz="4400" dirty="0">
                <a:solidFill>
                  <a:schemeClr val="accent4">
                    <a:lumMod val="90000"/>
                    <a:lumOff val="10000"/>
                  </a:schemeClr>
                </a:solidFill>
                <a:effectLst>
                  <a:outerShdw blurRad="38100" dist="38100" dir="2700000" algn="tl">
                    <a:srgbClr val="C0C0C0"/>
                  </a:outerShdw>
                </a:effectLst>
                <a:latin typeface="Arial Black" pitchFamily="34" charset="0"/>
              </a:rPr>
            </a:br>
            <a:r>
              <a:rPr lang="en-US" sz="4400" dirty="0">
                <a:solidFill>
                  <a:schemeClr val="accent4">
                    <a:lumMod val="90000"/>
                    <a:lumOff val="10000"/>
                  </a:schemeClr>
                </a:solidFill>
                <a:effectLst>
                  <a:outerShdw blurRad="38100" dist="38100" dir="2700000" algn="tl">
                    <a:srgbClr val="C0C0C0"/>
                  </a:outerShdw>
                </a:effectLst>
                <a:latin typeface="Arial Black" pitchFamily="34" charset="0"/>
              </a:rPr>
              <a:t/>
            </a:r>
            <a:br>
              <a:rPr lang="en-US" sz="4400" dirty="0">
                <a:solidFill>
                  <a:schemeClr val="accent4">
                    <a:lumMod val="90000"/>
                    <a:lumOff val="10000"/>
                  </a:schemeClr>
                </a:solidFill>
                <a:effectLst>
                  <a:outerShdw blurRad="38100" dist="38100" dir="2700000" algn="tl">
                    <a:srgbClr val="C0C0C0"/>
                  </a:outerShdw>
                </a:effectLst>
                <a:latin typeface="Arial Black" pitchFamily="34" charset="0"/>
              </a:rPr>
            </a:br>
            <a:r>
              <a:rPr lang="en-US" sz="2200" dirty="0">
                <a:solidFill>
                  <a:srgbClr val="0070C0"/>
                </a:solidFill>
                <a:effectLst>
                  <a:outerShdw blurRad="38100" dist="38100" dir="2700000" algn="tl">
                    <a:srgbClr val="C0C0C0"/>
                  </a:outerShdw>
                </a:effectLst>
                <a:latin typeface="Arial Black" pitchFamily="34" charset="0"/>
              </a:rPr>
              <a:t> </a:t>
            </a:r>
            <a:r>
              <a:rPr lang="en-US" dirty="0">
                <a:solidFill>
                  <a:schemeClr val="accent4">
                    <a:lumMod val="90000"/>
                    <a:lumOff val="10000"/>
                  </a:schemeClr>
                </a:solidFill>
                <a:effectLst>
                  <a:outerShdw blurRad="38100" dist="38100" dir="2700000" algn="tl">
                    <a:srgbClr val="C0C0C0"/>
                  </a:outerShdw>
                </a:effectLst>
                <a:latin typeface="Arial Black" pitchFamily="34" charset="0"/>
              </a:rPr>
              <a:t/>
            </a:r>
            <a:br>
              <a:rPr lang="en-US" dirty="0">
                <a:solidFill>
                  <a:schemeClr val="accent4">
                    <a:lumMod val="90000"/>
                    <a:lumOff val="10000"/>
                  </a:schemeClr>
                </a:solidFill>
                <a:effectLst>
                  <a:outerShdw blurRad="38100" dist="38100" dir="2700000" algn="tl">
                    <a:srgbClr val="C0C0C0"/>
                  </a:outerShdw>
                </a:effectLst>
                <a:latin typeface="Arial Black" pitchFamily="34" charset="0"/>
              </a:rPr>
            </a:br>
            <a:r>
              <a:rPr lang="en-US" dirty="0">
                <a:solidFill>
                  <a:schemeClr val="accent4">
                    <a:lumMod val="90000"/>
                    <a:lumOff val="10000"/>
                  </a:schemeClr>
                </a:solidFill>
                <a:effectLst>
                  <a:outerShdw blurRad="38100" dist="38100" dir="2700000" algn="tl">
                    <a:srgbClr val="C0C0C0"/>
                  </a:outerShdw>
                </a:effectLst>
                <a:latin typeface="Arial Black" pitchFamily="34" charset="0"/>
              </a:rPr>
              <a:t>  </a:t>
            </a:r>
            <a:endParaRPr lang="en-GB" sz="4400" dirty="0">
              <a:solidFill>
                <a:schemeClr val="accent4">
                  <a:lumMod val="90000"/>
                  <a:lumOff val="10000"/>
                </a:schemeClr>
              </a:solidFill>
              <a:effectLst>
                <a:outerShdw blurRad="38100" dist="38100" dir="2700000" algn="tl">
                  <a:srgbClr val="C0C0C0"/>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0" fill="hold"/>
                                        <p:tgtEl>
                                          <p:spTgt spid="7170"/>
                                        </p:tgtEl>
                                        <p:attrNameLst>
                                          <p:attrName>ppt_w</p:attrName>
                                        </p:attrNameLst>
                                      </p:cBhvr>
                                      <p:tavLst>
                                        <p:tav tm="0" fmla="#ppt_w*sin(2.5*pi*$)">
                                          <p:val>
                                            <p:fltVal val="0"/>
                                          </p:val>
                                        </p:tav>
                                        <p:tav tm="100000">
                                          <p:val>
                                            <p:fltVal val="1"/>
                                          </p:val>
                                        </p:tav>
                                      </p:tavLst>
                                    </p:anim>
                                    <p:anim calcmode="lin" valueType="num">
                                      <p:cBhvr>
                                        <p:cTn id="8" dur="5000" fill="hold"/>
                                        <p:tgtEl>
                                          <p:spTgt spid="7170"/>
                                        </p:tgtEl>
                                        <p:attrNameLst>
                                          <p:attrName>ppt_h</p:attrName>
                                        </p:attrNameLst>
                                      </p:cBhvr>
                                      <p:tavLst>
                                        <p:tav tm="0">
                                          <p:val>
                                            <p:strVal val="#ppt_h"/>
                                          </p:val>
                                        </p:tav>
                                        <p:tav tm="100000">
                                          <p:val>
                                            <p:strVal val="#ppt_h"/>
                                          </p:val>
                                        </p:tav>
                                      </p:tavLst>
                                    </p:anim>
                                  </p:childTnLst>
                                  <p:subTnLst>
                                    <p:audio>
                                      <p:cMediaNode vol="100000">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4959</TotalTime>
  <Words>5262</Words>
  <Application>Microsoft Office PowerPoint</Application>
  <PresentationFormat>Custom</PresentationFormat>
  <Paragraphs>856</Paragraphs>
  <Slides>90</Slides>
  <Notes>4</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Module</vt:lpstr>
      <vt:lpstr>PROGRAM  PENGABDIAN KEPADA MASYARAKAT DRPM EDISI XII TAHUN 2018    KHASRAD Email: khasrad63@gmail.com </vt:lpstr>
      <vt:lpstr>PowerPoint Presentation</vt:lpstr>
      <vt:lpstr>Perubahan skema pada  Panduan Pengabdian Masyarakat Edisi XII</vt:lpstr>
      <vt:lpstr>Skema Pendanaan, Tim Pelaksana, Waktu, dan Pendanaan Pengabdian kepada Masyarakat </vt:lpstr>
      <vt:lpstr>Pengusulan PPM Berdasarkan Kelompok Perguruan Tinggi </vt:lpstr>
      <vt:lpstr>Persyaratan Umum Usulan Skema Pengabdian</vt:lpstr>
      <vt:lpstr>Luaran wajib pengabdian mono tahun </vt:lpstr>
      <vt:lpstr>Luaran wajib program multi tahun </vt:lpstr>
      <vt:lpstr>Misi : Membentuk masyarakat produktif yang tenteram dan  sentosa.   Tujuan : Kemandirian Mitra,  Ketentraman Masyarakat,  dan trampil  </vt:lpstr>
      <vt:lpstr>Tujuan PKM </vt:lpstr>
      <vt:lpstr>Kriteria dan Pengusulan PKM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PROGRAM KEMITRAAN MASYARAKAT STIMULUS       PKMS</vt:lpstr>
      <vt:lpstr>Khalayak sasaran program PKM-S </vt:lpstr>
      <vt:lpstr>Kriteria PKMS</vt:lpstr>
      <vt:lpstr>Luaran wajib PKMS </vt:lpstr>
      <vt:lpstr>3. Program KKN-PPM</vt:lpstr>
      <vt:lpstr>Kriteria Pengusulan KKN-PPM</vt:lpstr>
      <vt:lpstr>Sistimatika Usulan</vt:lpstr>
      <vt:lpstr>PENDAHULUAN</vt:lpstr>
      <vt:lpstr>TARGET LUARAN</vt:lpstr>
      <vt:lpstr>PowerPoint Presentation</vt:lpstr>
      <vt:lpstr>PowerPoint Presentation</vt:lpstr>
      <vt:lpstr>PowerPoint Presentation</vt:lpstr>
      <vt:lpstr>PowerPoint Presentation</vt:lpstr>
      <vt:lpstr>4. Program Penerapan Iptek kepada Masyarakat  PPIM</vt:lpstr>
      <vt:lpstr>Tujuan PPIM</vt:lpstr>
      <vt:lpstr>Kriteria PPIM </vt:lpstr>
      <vt:lpstr>PROGRAM PPM MULTI TAHUN</vt:lpstr>
      <vt:lpstr> 5. PROGRAM PENGEMBANGAN PRODUK UNGGULAN DAERAH  PPPUD (+ gabungan PPPE dan Hi-Link) </vt:lpstr>
      <vt:lpstr>Kriteria Produk Unggulan Daerah</vt:lpstr>
      <vt:lpstr>Mitra program PPPUD </vt:lpstr>
      <vt:lpstr>Kriteria   pengusulan PPPUD </vt:lpstr>
      <vt:lpstr>STRUKTUR USULAN PPPUD</vt:lpstr>
      <vt:lpstr>BAB 1 PENDAHULUAN</vt:lpstr>
      <vt:lpstr>BAB 2 SOLUSI DAN TARGET LUARAN</vt:lpstr>
      <vt:lpstr>BAB 3 METODE PELAKSANAAN</vt:lpstr>
      <vt:lpstr>BAB 4 BIAYA DAN JADWAL KERJA</vt:lpstr>
      <vt:lpstr>PowerPoint Presentation</vt:lpstr>
      <vt:lpstr>6.  PROGRAM PENGEMBANGAN KEWIRAUSAHAAN  PPK </vt:lpstr>
      <vt:lpstr>Kriteria Pengusulan PPK</vt:lpstr>
      <vt:lpstr>Persyaratan pengusul PPK </vt:lpstr>
      <vt:lpstr>Luaran  Wajib PPK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PROGRAM PENGEMBANGAN USAHA PRODUK INTELEKTUAL KAMPUS PPUPIK</vt:lpstr>
      <vt:lpstr>Wujud PPUPIK</vt:lpstr>
      <vt:lpstr>Kriteria dan Pengusulan PPUPIK</vt:lpstr>
      <vt:lpstr>Persyaratan pengusul PPUPIK </vt:lpstr>
      <vt:lpstr>Luaran PPUPIK </vt:lpstr>
      <vt:lpstr>8.PROGRAM KEMITRAAN WILAYAH / PKW  PKW, PKW – CSR, PKW – PEMDA - CSR </vt:lpstr>
      <vt:lpstr>PERMASALAN   WILAYAH</vt:lpstr>
      <vt:lpstr>Kriteria dan Pengusulan PKW</vt:lpstr>
      <vt:lpstr>Persyaratan Pengusul PKW </vt:lpstr>
      <vt:lpstr> 9. PROGRAM PENGEMBANGAN  DESA MITRA  PPDM </vt:lpstr>
      <vt:lpstr>Latar Belakang PPDM</vt:lpstr>
      <vt:lpstr>Kriteria dan Pengusulan PPDM</vt:lpstr>
      <vt:lpstr>Persyaratan Pengusul PPDM</vt:lpstr>
      <vt:lpstr>CONTOH LUARAN PPDM</vt:lpstr>
      <vt:lpstr> 10. PROGRAM PEMBERDAYAAN MASYARAKAT UNGGULAN PERGURUAN TINGGI PPMUPT  </vt:lpstr>
      <vt:lpstr>Tujuan PPMUPT</vt:lpstr>
      <vt:lpstr>Kriteria Kegiatan PPMUPT </vt:lpstr>
      <vt:lpstr>Persyaratan Pengusul PPMUPT</vt:lpstr>
      <vt:lpstr>MEKANISME PENGUSULAN PROPOSAL PPM SESUAI PANDUAN EDISI XII</vt:lpstr>
      <vt:lpstr>Pengusulan Pengabdian kepada Masyarakat </vt:lpstr>
      <vt:lpstr>Identitas Usulan Pengabdian kepada Masyarakat </vt:lpstr>
      <vt:lpstr>RINGKASAN USULAN PENGABDIAN KEPADA MASYARAKAT </vt:lpstr>
      <vt:lpstr>PENDAHULUAN </vt:lpstr>
      <vt:lpstr>SOLUSI PERMASALAHAN   </vt:lpstr>
      <vt:lpstr>METODE PELAKSANAAN </vt:lpstr>
      <vt:lpstr>LAMPIRAN PENDUKUNG </vt:lpstr>
      <vt:lpstr>Proses persetujuan usulan </vt:lpstr>
      <vt:lpstr>Pelaporan Pengabdian kepada Masyarakat</vt:lpstr>
      <vt:lpstr>  Terimakasih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PENILAIAN ANGKA KREDIT  PELAKSANAAN PENGABDIAN KEPADA MASYARAKAT</dc:title>
  <dc:creator>User</dc:creator>
  <cp:lastModifiedBy>user</cp:lastModifiedBy>
  <cp:revision>267</cp:revision>
  <dcterms:created xsi:type="dcterms:W3CDTF">2016-08-08T23:24:54Z</dcterms:created>
  <dcterms:modified xsi:type="dcterms:W3CDTF">2019-09-02T23:35:23Z</dcterms:modified>
</cp:coreProperties>
</file>